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60" r:id="rId8"/>
    <p:sldId id="271" r:id="rId9"/>
    <p:sldId id="272" r:id="rId10"/>
    <p:sldId id="262" r:id="rId11"/>
    <p:sldId id="266" r:id="rId12"/>
    <p:sldId id="261" r:id="rId13"/>
    <p:sldId id="273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0000"/>
    <a:srgbClr val="660033"/>
    <a:srgbClr val="FF0000"/>
    <a:srgbClr val="990000"/>
    <a:srgbClr val="FFFF00"/>
    <a:srgbClr val="0000FF"/>
    <a:srgbClr val="CC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72" autoAdjust="0"/>
    <p:restoredTop sz="94434" autoAdjust="0"/>
  </p:normalViewPr>
  <p:slideViewPr>
    <p:cSldViewPr snapToGrid="0">
      <p:cViewPr varScale="1">
        <p:scale>
          <a:sx n="76" d="100"/>
          <a:sy n="76" d="100"/>
        </p:scale>
        <p:origin x="56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2999"/>
            <a:ext cx="7772400" cy="1096963"/>
          </a:xfrm>
        </p:spPr>
        <p:txBody>
          <a:bodyPr anchor="b"/>
          <a:lstStyle>
            <a:lvl1pPr algn="ctr">
              <a:defRPr sz="6000">
                <a:latin typeface="Monotype Corsiva" panose="03010101010201010101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868362"/>
          </a:xfrm>
        </p:spPr>
        <p:txBody>
          <a:bodyPr/>
          <a:lstStyle>
            <a:lvl1pPr marL="0" indent="0" algn="ctr">
              <a:buNone/>
              <a:defRPr sz="2400">
                <a:latin typeface="Monotype Corsiva" panose="03010101010201010101" pitchFamily="66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4B733-F3F6-479D-BCDB-B613D4528637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F67C0-D7DB-4C66-A98B-FDA553AE9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BC29D-68E6-4AAC-B132-948299CEFF36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CCF24-FFFC-4975-AC58-DB2046952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ECB6F-5FF4-4547-9960-63EA971E76B5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D8EC-4705-4FAC-9EA5-96645441C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334D6-94D6-4843-AAA8-80706295F647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3BD03-51A9-4D15-912C-2EAA14105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04137-F6B0-4AFF-8B1D-F2B31E38D437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B96AD-5253-4ED9-8850-30A727135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42471-1DD7-43D4-B7CA-93D1503369F4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B5B4F-4200-4388-A531-D2D87C706A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16BAE-958A-47E3-82B1-C3FB5898E862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B453D-D1EA-4BAC-8511-56CB080AD0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FE830-8492-4C0D-9809-433476B61642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C8240-CA6E-440B-B804-923FBE094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0D5CD-4D05-44D4-9841-A84E96FC576F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98AA8-629B-4FE1-AE68-E1F5684D76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24854-8FE7-4379-831E-95E1B10312DC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DD170-8393-49C7-9554-18247E485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46FB3-F77B-4B07-A44B-8E21EAD2C638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144D5-E355-466C-B33F-B6D834EAA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5E40E-BB47-44E6-9CA9-8A27E6B7008C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99B99-4D39-43EE-9784-D45D065A44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E4016C-BA0A-46E2-BC69-678C5234DD96}" type="datetimeFigureOut">
              <a:rPr lang="ru-RU"/>
              <a:pPr>
                <a:defRPr/>
              </a:pPr>
              <a:t>12.01.2016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626945-1028-4CC3-935C-ABA8AB082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 kern="1200">
          <a:solidFill>
            <a:schemeClr val="tx1"/>
          </a:solidFill>
          <a:latin typeface="Monotype Corsiva" panose="03010101010201010101" pitchFamily="66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Monotype Corsiva" pitchFamily="6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Monotype Corsiva" pitchFamily="6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Monotype Corsiva" pitchFamily="6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Monotype Corsiva" pitchFamily="6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Monotype Corsiva" pitchFamily="66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Monotype Corsiva" pitchFamily="66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Monotype Corsiva" pitchFamily="66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Monotype Corsiva" pitchFamily="66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774700" y="2717800"/>
            <a:ext cx="7772400" cy="2209800"/>
          </a:xfrm>
        </p:spPr>
        <p:txBody>
          <a:bodyPr/>
          <a:lstStyle/>
          <a:p>
            <a:pPr eaLnBrk="1" hangingPunct="1"/>
            <a:r>
              <a:rPr lang="uk-UA" sz="72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Етикетні форми звертання в  українській культурі</a:t>
            </a:r>
            <a:endParaRPr lang="ru-RU" sz="7200" b="1" dirty="0" smtClean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WordArt 3"/>
          <p:cNvSpPr>
            <a:spLocks noChangeArrowheads="1" noChangeShapeType="1" noTextEdit="1"/>
          </p:cNvSpPr>
          <p:nvPr/>
        </p:nvSpPr>
        <p:spPr bwMode="auto">
          <a:xfrm>
            <a:off x="2587625" y="1428750"/>
            <a:ext cx="408622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b="1" kern="10">
                <a:ln w="9525">
                  <a:noFill/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ТОВАРИШ</a:t>
            </a:r>
            <a:endParaRPr lang="en-US" sz="5400" b="1" kern="10">
              <a:ln w="9525">
                <a:noFill/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78" name="WordArt 4"/>
          <p:cNvSpPr>
            <a:spLocks noChangeArrowheads="1" noChangeShapeType="1" noTextEdit="1"/>
          </p:cNvSpPr>
          <p:nvPr/>
        </p:nvSpPr>
        <p:spPr bwMode="auto">
          <a:xfrm>
            <a:off x="1038225" y="3492500"/>
            <a:ext cx="30988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b="1" kern="10" dirty="0">
                <a:ln w="9525">
                  <a:noFill/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ТОВАР-</a:t>
            </a:r>
            <a:endParaRPr lang="en-US" sz="5400" b="1" kern="10" dirty="0">
              <a:ln w="9525">
                <a:noFill/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6230144" y="3492500"/>
            <a:ext cx="1131888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b="1" kern="10" dirty="0">
                <a:ln w="9525">
                  <a:noFill/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-ІШ</a:t>
            </a:r>
            <a:endParaRPr lang="en-US" sz="5400" b="1" kern="10" dirty="0">
              <a:ln w="9525">
                <a:noFill/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45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45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animBg="1"/>
      <p:bldP spid="24577" grpId="1" animBg="1"/>
      <p:bldP spid="24578" grpId="0" animBg="1"/>
      <p:bldP spid="24578" grpId="2" animBg="1"/>
      <p:bldP spid="24578" grpId="9" animBg="1"/>
      <p:bldP spid="24579" grpId="0" animBg="1"/>
      <p:bldP spid="24579" grpId="2" animBg="1"/>
      <p:bldP spid="24579" grpId="7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1438" y="0"/>
            <a:ext cx="3992562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WordArt 3"/>
          <p:cNvSpPr>
            <a:spLocks noChangeArrowheads="1" noChangeShapeType="1" noTextEdit="1"/>
          </p:cNvSpPr>
          <p:nvPr/>
        </p:nvSpPr>
        <p:spPr bwMode="auto">
          <a:xfrm>
            <a:off x="2032000" y="3611562"/>
            <a:ext cx="3441700" cy="854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9525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ДОБРОДІЙКО</a:t>
            </a:r>
            <a:endParaRPr lang="en-US" sz="3200" kern="10" dirty="0">
              <a:ln w="9525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5603" name="WordArt 4"/>
          <p:cNvSpPr>
            <a:spLocks noChangeArrowheads="1" noChangeShapeType="1" noTextEdit="1"/>
          </p:cNvSpPr>
          <p:nvPr/>
        </p:nvSpPr>
        <p:spPr bwMode="auto">
          <a:xfrm>
            <a:off x="1258888" y="1939925"/>
            <a:ext cx="1587499" cy="701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9525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ПАНІ</a:t>
            </a:r>
            <a:endParaRPr lang="en-US" sz="3200" kern="10" dirty="0">
              <a:ln w="9525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5604" name="WordArt 5"/>
          <p:cNvSpPr>
            <a:spLocks noChangeArrowheads="1" noChangeShapeType="1" noTextEdit="1"/>
          </p:cNvSpPr>
          <p:nvPr/>
        </p:nvSpPr>
        <p:spPr bwMode="auto">
          <a:xfrm>
            <a:off x="3317875" y="2211388"/>
            <a:ext cx="1833563" cy="795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9525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ПАНЕ</a:t>
            </a:r>
            <a:endParaRPr lang="en-US" sz="3200" kern="10" dirty="0">
              <a:ln w="9525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5605" name="WordArt 6"/>
          <p:cNvSpPr>
            <a:spLocks noChangeArrowheads="1" noChangeShapeType="1" noTextEdit="1"/>
          </p:cNvSpPr>
          <p:nvPr/>
        </p:nvSpPr>
        <p:spPr bwMode="auto">
          <a:xfrm>
            <a:off x="1803400" y="660400"/>
            <a:ext cx="2768600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9525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ПАНОВЕ</a:t>
            </a:r>
            <a:endParaRPr lang="en-US" sz="3200" kern="10" dirty="0">
              <a:ln w="9525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5606" name="WordArt 7"/>
          <p:cNvSpPr>
            <a:spLocks noChangeArrowheads="1" noChangeShapeType="1" noTextEdit="1"/>
          </p:cNvSpPr>
          <p:nvPr/>
        </p:nvSpPr>
        <p:spPr bwMode="auto">
          <a:xfrm>
            <a:off x="3502025" y="4843462"/>
            <a:ext cx="2771775" cy="706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9525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ДОБРОДІЮ</a:t>
            </a:r>
            <a:endParaRPr lang="en-US" sz="3200" kern="10" dirty="0">
              <a:ln w="9525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25604" grpId="0" animBg="1"/>
      <p:bldP spid="25605" grpId="0" animBg="1"/>
      <p:bldP spid="256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4888" y="3481388"/>
            <a:ext cx="448945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/>
          </p:cNvPicPr>
          <p:nvPr/>
        </p:nvPicPr>
        <p:blipFill>
          <a:blip r:embed="rId3"/>
          <a:srcRect t="2534" r="6567" b="30183"/>
          <a:stretch>
            <a:fillRect/>
          </a:stretch>
        </p:blipFill>
        <p:spPr bwMode="auto">
          <a:xfrm>
            <a:off x="0" y="0"/>
            <a:ext cx="30607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4"/>
          <p:cNvSpPr>
            <a:spLocks noChangeArrowheads="1" noChangeShapeType="1" noTextEdit="1"/>
          </p:cNvSpPr>
          <p:nvPr/>
        </p:nvSpPr>
        <p:spPr bwMode="auto">
          <a:xfrm>
            <a:off x="3419475" y="307975"/>
            <a:ext cx="1952625" cy="458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eorgia"/>
              </a:rPr>
              <a:t>ЗІРОНЬКО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Georgia"/>
            </a:endParaRPr>
          </a:p>
        </p:txBody>
      </p:sp>
      <p:sp>
        <p:nvSpPr>
          <p:cNvPr id="26628" name="WordArt 5"/>
          <p:cNvSpPr>
            <a:spLocks noChangeArrowheads="1" noChangeShapeType="1" noTextEdit="1"/>
          </p:cNvSpPr>
          <p:nvPr/>
        </p:nvSpPr>
        <p:spPr bwMode="auto">
          <a:xfrm>
            <a:off x="4699000" y="874713"/>
            <a:ext cx="2195513" cy="50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eorgia"/>
              </a:rPr>
              <a:t>СЕРДЕНЬКО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Georgia"/>
            </a:endParaRPr>
          </a:p>
        </p:txBody>
      </p:sp>
      <p:sp>
        <p:nvSpPr>
          <p:cNvPr id="26629" name="WordArt 6"/>
          <p:cNvSpPr>
            <a:spLocks noChangeArrowheads="1" noChangeShapeType="1" noTextEdit="1"/>
          </p:cNvSpPr>
          <p:nvPr/>
        </p:nvSpPr>
        <p:spPr bwMode="auto">
          <a:xfrm>
            <a:off x="5710238" y="1417638"/>
            <a:ext cx="2643187" cy="481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eorgia"/>
              </a:rPr>
              <a:t>ЛЕБЕДОНЬКО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Georgia"/>
            </a:endParaRPr>
          </a:p>
        </p:txBody>
      </p:sp>
      <p:sp>
        <p:nvSpPr>
          <p:cNvPr id="26630" name="WordArt 7"/>
          <p:cNvSpPr>
            <a:spLocks noChangeArrowheads="1" noChangeShapeType="1" noTextEdit="1"/>
          </p:cNvSpPr>
          <p:nvPr/>
        </p:nvSpPr>
        <p:spPr bwMode="auto">
          <a:xfrm>
            <a:off x="3486150" y="1970088"/>
            <a:ext cx="2208213" cy="415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eorgia"/>
              </a:rPr>
              <a:t>ГОРЛИЧКО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Georgia"/>
            </a:endParaRPr>
          </a:p>
        </p:txBody>
      </p:sp>
      <p:sp>
        <p:nvSpPr>
          <p:cNvPr id="26631" name="WordArt 8"/>
          <p:cNvSpPr>
            <a:spLocks noChangeArrowheads="1" noChangeShapeType="1" noTextEdit="1"/>
          </p:cNvSpPr>
          <p:nvPr/>
        </p:nvSpPr>
        <p:spPr bwMode="auto">
          <a:xfrm>
            <a:off x="4594225" y="2479675"/>
            <a:ext cx="2312988" cy="417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eorgia"/>
              </a:rPr>
              <a:t>ЛЮБОНЬКО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Georgia"/>
            </a:endParaRPr>
          </a:p>
        </p:txBody>
      </p:sp>
      <p:sp>
        <p:nvSpPr>
          <p:cNvPr id="26632" name="WordArt 9"/>
          <p:cNvSpPr>
            <a:spLocks noChangeArrowheads="1" noChangeShapeType="1" noTextEdit="1"/>
          </p:cNvSpPr>
          <p:nvPr/>
        </p:nvSpPr>
        <p:spPr bwMode="auto">
          <a:xfrm>
            <a:off x="6165850" y="3024188"/>
            <a:ext cx="2579688" cy="460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eorgia"/>
              </a:rPr>
              <a:t>ЧОРНОБРИВА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Georgia"/>
            </a:endParaRPr>
          </a:p>
        </p:txBody>
      </p:sp>
      <p:sp>
        <p:nvSpPr>
          <p:cNvPr id="26633" name="WordArt 10"/>
          <p:cNvSpPr>
            <a:spLocks noChangeArrowheads="1" noChangeShapeType="1" noTextEdit="1"/>
          </p:cNvSpPr>
          <p:nvPr/>
        </p:nvSpPr>
        <p:spPr bwMode="auto">
          <a:xfrm>
            <a:off x="1328738" y="3354388"/>
            <a:ext cx="2652712" cy="468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eorgia"/>
              </a:rPr>
              <a:t>МОЯ КВІТОЧКО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Georgia"/>
            </a:endParaRPr>
          </a:p>
        </p:txBody>
      </p:sp>
      <p:sp>
        <p:nvSpPr>
          <p:cNvPr id="26634" name="WordArt 11"/>
          <p:cNvSpPr>
            <a:spLocks noChangeArrowheads="1" noChangeShapeType="1" noTextEdit="1"/>
          </p:cNvSpPr>
          <p:nvPr/>
        </p:nvSpPr>
        <p:spPr bwMode="auto">
          <a:xfrm>
            <a:off x="2336800" y="3917950"/>
            <a:ext cx="2547938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eorgia"/>
              </a:rPr>
              <a:t>БЕРІЗОНЬКО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Georgia"/>
            </a:endParaRPr>
          </a:p>
        </p:txBody>
      </p:sp>
      <p:sp>
        <p:nvSpPr>
          <p:cNvPr id="26635" name="WordArt 12"/>
          <p:cNvSpPr>
            <a:spLocks noChangeArrowheads="1" noChangeShapeType="1" noTextEdit="1"/>
          </p:cNvSpPr>
          <p:nvPr/>
        </p:nvSpPr>
        <p:spPr bwMode="auto">
          <a:xfrm>
            <a:off x="1800225" y="4622800"/>
            <a:ext cx="203676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eorgia"/>
              </a:rPr>
              <a:t>ЗОРЕ МОЯ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Georgia"/>
            </a:endParaRPr>
          </a:p>
        </p:txBody>
      </p:sp>
      <p:sp>
        <p:nvSpPr>
          <p:cNvPr id="26636" name="WordArt 13"/>
          <p:cNvSpPr>
            <a:spLocks noChangeArrowheads="1" noChangeShapeType="1" noTextEdit="1"/>
          </p:cNvSpPr>
          <p:nvPr/>
        </p:nvSpPr>
        <p:spPr bwMode="auto">
          <a:xfrm>
            <a:off x="2571750" y="5181600"/>
            <a:ext cx="2600325" cy="468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eorgia"/>
              </a:rPr>
              <a:t>ЗІРНИЧЕНЬКО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Georgia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  <p:bldP spid="26629" grpId="0"/>
      <p:bldP spid="26630" grpId="0"/>
      <p:bldP spid="26631" grpId="0"/>
      <p:bldP spid="26632" grpId="0"/>
      <p:bldP spid="26633" grpId="0"/>
      <p:bldP spid="26634" grpId="0"/>
      <p:bldP spid="26635" grpId="0"/>
      <p:bldP spid="266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WordArt 4"/>
          <p:cNvSpPr>
            <a:spLocks noChangeArrowheads="1" noChangeShapeType="1" noTextEdit="1"/>
          </p:cNvSpPr>
          <p:nvPr/>
        </p:nvSpPr>
        <p:spPr bwMode="auto">
          <a:xfrm>
            <a:off x="1520825" y="1374775"/>
            <a:ext cx="6892925" cy="27146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3653"/>
              </a:avLst>
            </a:prstTxWarp>
          </a:bodyPr>
          <a:lstStyle/>
          <a:p>
            <a:pPr algn="ctr"/>
            <a:r>
              <a:rPr lang="ru-RU" sz="8000" b="1" i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Дякую за увагу</a:t>
            </a:r>
            <a:endParaRPr lang="en-US" sz="8000" b="1" i="1" kern="1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0138" y="0"/>
            <a:ext cx="2963862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7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233363" y="2120900"/>
            <a:ext cx="2979737" cy="4302125"/>
          </a:xfrm>
          <a:prstGeom prst="rect">
            <a:avLst/>
          </a:prstGeom>
          <a:solidFill>
            <a:srgbClr val="FFCC99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5191125" y="5230816"/>
            <a:ext cx="2917826" cy="832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-270" dirty="0">
                <a:ln w="9525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ЛЮДІЄ</a:t>
            </a:r>
            <a:endParaRPr lang="en-US" sz="3600" kern="10" spc="-270" dirty="0">
              <a:ln w="9525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7" name="WordArt 7"/>
          <p:cNvSpPr>
            <a:spLocks noChangeArrowheads="1" noChangeShapeType="1" noTextEdit="1"/>
          </p:cNvSpPr>
          <p:nvPr/>
        </p:nvSpPr>
        <p:spPr bwMode="auto">
          <a:xfrm>
            <a:off x="2677318" y="1830786"/>
            <a:ext cx="3502820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9525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КНЯЗЮ</a:t>
            </a:r>
            <a:endParaRPr lang="en-US" sz="3200" kern="10" dirty="0">
              <a:ln w="9525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8" name="WordArt 8"/>
          <p:cNvSpPr>
            <a:spLocks noChangeArrowheads="1" noChangeShapeType="1" noTextEdit="1"/>
          </p:cNvSpPr>
          <p:nvPr/>
        </p:nvSpPr>
        <p:spPr bwMode="auto">
          <a:xfrm>
            <a:off x="3584972" y="4185642"/>
            <a:ext cx="4123927" cy="885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-270" dirty="0">
                <a:ln w="9525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ДРУЖИНО</a:t>
            </a:r>
            <a:endParaRPr lang="en-US" sz="3600" kern="10" spc="-270" dirty="0">
              <a:ln w="9525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9" name="WordArt 9"/>
          <p:cNvSpPr>
            <a:spLocks noChangeArrowheads="1" noChangeShapeType="1" noTextEdit="1"/>
          </p:cNvSpPr>
          <p:nvPr/>
        </p:nvSpPr>
        <p:spPr bwMode="auto">
          <a:xfrm>
            <a:off x="1189037" y="781845"/>
            <a:ext cx="3679826" cy="687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КНЯЖЕ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67" grpId="0"/>
      <p:bldP spid="15368" grpId="0"/>
      <p:bldP spid="153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5"/>
          <p:cNvSpPr txBox="1">
            <a:spLocks noChangeArrowheads="1"/>
          </p:cNvSpPr>
          <p:nvPr/>
        </p:nvSpPr>
        <p:spPr bwMode="auto">
          <a:xfrm>
            <a:off x="908050" y="1571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386" name="Text Box 7"/>
          <p:cNvSpPr txBox="1">
            <a:spLocks noChangeArrowheads="1"/>
          </p:cNvSpPr>
          <p:nvPr/>
        </p:nvSpPr>
        <p:spPr bwMode="auto">
          <a:xfrm>
            <a:off x="1271588" y="690563"/>
            <a:ext cx="7475537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Дуже уболіваю я, княже Святославе, що не береш мене з собою, бо там я ані сил, ані самого життя не пошкодував би для себе.</a:t>
            </a:r>
          </a:p>
          <a:p>
            <a:pPr algn="r">
              <a:spcBef>
                <a:spcPct val="50000"/>
              </a:spcBef>
            </a:pPr>
            <a:r>
              <a:rPr lang="uk-UA" sz="2400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</a:t>
            </a:r>
            <a:r>
              <a:rPr lang="uk-UA" sz="2400" dirty="0" err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С.Скляренко</a:t>
            </a:r>
            <a:r>
              <a:rPr lang="uk-UA" sz="2400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“Святослав”)</a:t>
            </a:r>
            <a:endParaRPr lang="ru-RU" sz="24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WordArt 6"/>
          <p:cNvSpPr>
            <a:spLocks noChangeArrowheads="1" noChangeShapeType="1" noTextEdit="1"/>
          </p:cNvSpPr>
          <p:nvPr/>
        </p:nvSpPr>
        <p:spPr bwMode="auto">
          <a:xfrm>
            <a:off x="1292225" y="1001713"/>
            <a:ext cx="15922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братці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410" name="WordArt 7"/>
          <p:cNvSpPr>
            <a:spLocks noChangeArrowheads="1" noChangeShapeType="1" noTextEdit="1"/>
          </p:cNvSpPr>
          <p:nvPr/>
        </p:nvSpPr>
        <p:spPr bwMode="auto">
          <a:xfrm>
            <a:off x="3806825" y="1560513"/>
            <a:ext cx="1895475" cy="60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братики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411" name="WordArt 8"/>
          <p:cNvSpPr>
            <a:spLocks noChangeArrowheads="1" noChangeShapeType="1" noTextEdit="1"/>
          </p:cNvSpPr>
          <p:nvPr/>
        </p:nvSpPr>
        <p:spPr bwMode="auto">
          <a:xfrm>
            <a:off x="6951663" y="2163763"/>
            <a:ext cx="1428750" cy="560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братія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412" name="WordArt 9"/>
          <p:cNvSpPr>
            <a:spLocks noChangeArrowheads="1" noChangeShapeType="1" noTextEdit="1"/>
          </p:cNvSpPr>
          <p:nvPr/>
        </p:nvSpPr>
        <p:spPr bwMode="auto">
          <a:xfrm>
            <a:off x="1292225" y="2524125"/>
            <a:ext cx="1831975" cy="527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діти</a:t>
            </a:r>
            <a:r>
              <a:rPr lang="ru-RU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мої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413" name="WordArt 10"/>
          <p:cNvSpPr>
            <a:spLocks noChangeArrowheads="1" noChangeShapeType="1" noTextEdit="1"/>
          </p:cNvSpPr>
          <p:nvPr/>
        </p:nvSpPr>
        <p:spPr bwMode="auto">
          <a:xfrm>
            <a:off x="3870325" y="3140075"/>
            <a:ext cx="18319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братове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414" name="WordArt 11"/>
          <p:cNvSpPr>
            <a:spLocks noChangeArrowheads="1" noChangeShapeType="1" noTextEdit="1"/>
          </p:cNvSpPr>
          <p:nvPr/>
        </p:nvSpPr>
        <p:spPr bwMode="auto">
          <a:xfrm>
            <a:off x="6648451" y="3830638"/>
            <a:ext cx="16510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батьку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8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8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8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8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8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8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8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8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animBg="1"/>
      <p:bldP spid="17410" grpId="0" animBg="1"/>
      <p:bldP spid="17411" grpId="0" animBg="1"/>
      <p:bldP spid="17412" grpId="0" animBg="1"/>
      <p:bldP spid="17413" grpId="0" animBg="1"/>
      <p:bldP spid="174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чорна рада2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r="1041" b="3445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30200" y="244475"/>
            <a:ext cx="8112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88899" y="5442228"/>
            <a:ext cx="9245600" cy="141577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«</a:t>
            </a:r>
            <a:r>
              <a:rPr lang="ru-RU" sz="32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Слухай</a:t>
            </a:r>
            <a:r>
              <a:rPr lang="ru-RU" sz="3200" b="1" i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, приятелю, не буду я з тобою </a:t>
            </a:r>
            <a:r>
              <a:rPr lang="ru-RU" sz="32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битись</a:t>
            </a:r>
            <a:r>
              <a:rPr lang="ru-RU" sz="3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;</a:t>
            </a:r>
            <a:r>
              <a:rPr lang="en-US" sz="3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32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тепер</a:t>
            </a:r>
            <a:r>
              <a:rPr lang="ru-RU" sz="3200" b="1" i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моя рука на тебе не </a:t>
            </a:r>
            <a:r>
              <a:rPr lang="ru-RU" sz="32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підніметься</a:t>
            </a:r>
            <a:r>
              <a:rPr lang="ru-RU" sz="3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».</a:t>
            </a:r>
            <a:endParaRPr lang="en-US" sz="3200" b="1" i="1" kern="10" dirty="0" smtClean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cs typeface="Arial"/>
            </a:endParaRPr>
          </a:p>
          <a:p>
            <a:pPr algn="r"/>
            <a:r>
              <a:rPr lang="uk-UA" sz="22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П.Куліш</a:t>
            </a:r>
            <a:r>
              <a:rPr lang="uk-UA" sz="2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«Чорна рада»</a:t>
            </a:r>
            <a:endParaRPr lang="en-US" sz="2200" b="1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/>
          <p:cNvPicPr>
            <a:picLocks noChangeAspect="1"/>
          </p:cNvPicPr>
          <p:nvPr/>
        </p:nvPicPr>
        <p:blipFill>
          <a:blip r:embed="rId2"/>
          <a:srcRect l="14130" t="7668" r="9518" b="7541"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60500" y="0"/>
            <a:ext cx="7683501" cy="190821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«Ви </a:t>
            </a:r>
            <a:r>
              <a:rPr lang="ru-RU" sz="3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знаєте</a:t>
            </a:r>
            <a:r>
              <a:rPr lang="ru-RU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, </a:t>
            </a:r>
            <a:r>
              <a:rPr lang="ru-RU" sz="3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моє</a:t>
            </a:r>
            <a:r>
              <a:rPr lang="ru-RU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3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товариство</a:t>
            </a:r>
            <a:r>
              <a:rPr lang="ru-RU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миле, </a:t>
            </a:r>
            <a:r>
              <a:rPr lang="ru-RU" sz="3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мої</a:t>
            </a:r>
            <a:r>
              <a:rPr lang="ru-RU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3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рідні</a:t>
            </a:r>
            <a:r>
              <a:rPr lang="ru-RU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3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братчики</a:t>
            </a:r>
            <a:r>
              <a:rPr lang="ru-RU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, </a:t>
            </a:r>
            <a:r>
              <a:rPr lang="ru-RU" sz="3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із</a:t>
            </a:r>
            <a:r>
              <a:rPr lang="ru-RU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3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якими</a:t>
            </a:r>
            <a:r>
              <a:rPr lang="ru-RU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 </a:t>
            </a:r>
            <a:r>
              <a:rPr lang="ru-RU" sz="3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достатками</a:t>
            </a:r>
            <a:r>
              <a:rPr lang="ru-RU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3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прийшов</a:t>
            </a:r>
            <a:r>
              <a:rPr lang="ru-RU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я до вас на </a:t>
            </a:r>
            <a:r>
              <a:rPr lang="ru-RU" sz="32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Січ</a:t>
            </a:r>
            <a:r>
              <a:rPr lang="ru-RU" sz="3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».</a:t>
            </a:r>
          </a:p>
          <a:p>
            <a:pPr algn="r"/>
            <a:r>
              <a:rPr lang="ru-RU" sz="22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П.Куліш</a:t>
            </a:r>
            <a:r>
              <a:rPr lang="ru-RU" sz="2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«</a:t>
            </a:r>
            <a:r>
              <a:rPr lang="ru-RU" sz="22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Чорна</a:t>
            </a:r>
            <a:r>
              <a:rPr lang="ru-RU" sz="2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рада»</a:t>
            </a:r>
            <a:endParaRPr lang="en-US" sz="3200" b="1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cs typeface="Arial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WordArt 3"/>
          <p:cNvSpPr>
            <a:spLocks noChangeArrowheads="1" noChangeShapeType="1" noTextEdit="1"/>
          </p:cNvSpPr>
          <p:nvPr/>
        </p:nvSpPr>
        <p:spPr bwMode="auto">
          <a:xfrm>
            <a:off x="4927600" y="1020763"/>
            <a:ext cx="2565400" cy="90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Narrow"/>
              </a:rPr>
              <a:t>братіє</a:t>
            </a:r>
            <a:endParaRPr lang="en-US" sz="4800" b="1" kern="10" dirty="0">
              <a:ln w="9525">
                <a:noFill/>
                <a:round/>
                <a:headEnd/>
                <a:tailEnd/>
              </a:ln>
              <a:solidFill>
                <a:srgbClr val="6600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Narrow"/>
            </a:endParaRPr>
          </a:p>
        </p:txBody>
      </p:sp>
      <p:sp>
        <p:nvSpPr>
          <p:cNvPr id="20482" name="WordArt 4"/>
          <p:cNvSpPr>
            <a:spLocks noChangeArrowheads="1" noChangeShapeType="1" noTextEdit="1"/>
          </p:cNvSpPr>
          <p:nvPr/>
        </p:nvSpPr>
        <p:spPr bwMode="auto">
          <a:xfrm>
            <a:off x="2832100" y="4297363"/>
            <a:ext cx="2568575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Narrow"/>
              </a:rPr>
              <a:t>батько</a:t>
            </a:r>
            <a:endParaRPr lang="en-US" sz="4800" b="1" kern="10" dirty="0">
              <a:ln w="9525">
                <a:noFill/>
                <a:round/>
                <a:headEnd/>
                <a:tailEnd/>
              </a:ln>
              <a:solidFill>
                <a:srgbClr val="6600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Narrow"/>
            </a:endParaRP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376238" y="0"/>
            <a:ext cx="3794125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image12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t="11644" r="11049"/>
          <a:stretch>
            <a:fillRect/>
          </a:stretch>
        </p:blipFill>
        <p:spPr bwMode="auto">
          <a:xfrm>
            <a:off x="6161088" y="2709863"/>
            <a:ext cx="2982912" cy="402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 animBg="1"/>
      <p:bldP spid="204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/>
          <p:cNvSpPr txBox="1">
            <a:spLocks noChangeArrowheads="1"/>
          </p:cNvSpPr>
          <p:nvPr/>
        </p:nvSpPr>
        <p:spPr bwMode="auto">
          <a:xfrm>
            <a:off x="330200" y="1295400"/>
            <a:ext cx="8712199" cy="315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uk-UA" sz="51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Ой Богдане, батьку Хмелю,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uk-UA" sz="51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Славний наш гетьмане!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uk-UA" sz="51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Встала наша Україна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uk-UA" sz="51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На вражого пана.</a:t>
            </a:r>
            <a:endParaRPr lang="ru-RU" sz="5100" b="1" i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228600" y="596900"/>
            <a:ext cx="8915400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uk-UA" sz="4500" b="1" i="1" dirty="0">
                <a:solidFill>
                  <a:srgbClr val="660033"/>
                </a:solidFill>
                <a:latin typeface="Book Antiqua" panose="02040602050305030304" pitchFamily="18" charset="0"/>
              </a:rPr>
              <a:t>Ой я вас прошу, три товариші.</a:t>
            </a:r>
          </a:p>
          <a:p>
            <a:pPr algn="ctr">
              <a:spcBef>
                <a:spcPts val="1000"/>
              </a:spcBef>
            </a:pPr>
            <a:r>
              <a:rPr lang="uk-UA" sz="4500" b="1" i="1" dirty="0">
                <a:solidFill>
                  <a:srgbClr val="660033"/>
                </a:solidFill>
                <a:latin typeface="Book Antiqua" panose="02040602050305030304" pitchFamily="18" charset="0"/>
              </a:rPr>
              <a:t>Перший товариш – ясний </a:t>
            </a:r>
            <a:r>
              <a:rPr lang="uk-UA" sz="4500" b="1" i="1" dirty="0" err="1">
                <a:solidFill>
                  <a:srgbClr val="660033"/>
                </a:solidFill>
                <a:latin typeface="Book Antiqua" panose="02040602050305030304" pitchFamily="18" charset="0"/>
              </a:rPr>
              <a:t>місячик</a:t>
            </a:r>
            <a:r>
              <a:rPr lang="uk-UA" sz="4500" b="1" i="1" dirty="0">
                <a:solidFill>
                  <a:srgbClr val="660033"/>
                </a:solidFill>
                <a:latin typeface="Book Antiqua" panose="02040602050305030304" pitchFamily="18" charset="0"/>
              </a:rPr>
              <a:t>,</a:t>
            </a:r>
          </a:p>
          <a:p>
            <a:pPr algn="ctr">
              <a:spcBef>
                <a:spcPts val="1000"/>
              </a:spcBef>
            </a:pPr>
            <a:r>
              <a:rPr lang="uk-UA" sz="4500" b="1" i="1" dirty="0">
                <a:solidFill>
                  <a:srgbClr val="660033"/>
                </a:solidFill>
                <a:latin typeface="Book Antiqua" panose="02040602050305030304" pitchFamily="18" charset="0"/>
              </a:rPr>
              <a:t>Вихвалюється другий товариш,</a:t>
            </a:r>
          </a:p>
          <a:p>
            <a:pPr algn="ctr">
              <a:spcBef>
                <a:spcPts val="1000"/>
              </a:spcBef>
            </a:pPr>
            <a:r>
              <a:rPr lang="uk-UA" sz="4500" b="1" i="1" dirty="0">
                <a:solidFill>
                  <a:srgbClr val="660033"/>
                </a:solidFill>
                <a:latin typeface="Book Antiqua" panose="02040602050305030304" pitchFamily="18" charset="0"/>
              </a:rPr>
              <a:t>Другий товариш – </a:t>
            </a:r>
            <a:r>
              <a:rPr lang="uk-UA" sz="4500" b="1" i="1" dirty="0" err="1">
                <a:solidFill>
                  <a:srgbClr val="660033"/>
                </a:solidFill>
                <a:latin typeface="Book Antiqua" panose="02040602050305030304" pitchFamily="18" charset="0"/>
              </a:rPr>
              <a:t>світлеє</a:t>
            </a:r>
            <a:r>
              <a:rPr lang="uk-UA" sz="4500" b="1" i="1" dirty="0">
                <a:solidFill>
                  <a:srgbClr val="660033"/>
                </a:solidFill>
                <a:latin typeface="Book Antiqua" panose="02040602050305030304" pitchFamily="18" charset="0"/>
              </a:rPr>
              <a:t> сонечко…</a:t>
            </a:r>
            <a:endParaRPr lang="ru-RU" sz="4500" b="1" i="1" dirty="0">
              <a:solidFill>
                <a:srgbClr val="660033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</TotalTime>
  <Words>170</Words>
  <Application>Microsoft Office PowerPoint</Application>
  <PresentationFormat>Экран (4:3)</PresentationFormat>
  <Paragraphs>46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Arial Narrow</vt:lpstr>
      <vt:lpstr>Book Antiqua</vt:lpstr>
      <vt:lpstr>Calibri</vt:lpstr>
      <vt:lpstr>Georgia</vt:lpstr>
      <vt:lpstr>Monotype Corsiva</vt:lpstr>
      <vt:lpstr>Times New Roman</vt:lpstr>
      <vt:lpstr>Тема Office</vt:lpstr>
      <vt:lpstr>Етикетні форми звертання в  українській культурі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Admin</cp:lastModifiedBy>
  <cp:revision>59</cp:revision>
  <dcterms:created xsi:type="dcterms:W3CDTF">2014-10-24T11:55:36Z</dcterms:created>
  <dcterms:modified xsi:type="dcterms:W3CDTF">2016-01-12T11:02:56Z</dcterms:modified>
</cp:coreProperties>
</file>