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71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embeddedFontLs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Uk_Bruskovaya" panose="02070404040404040404" pitchFamily="18" charset="0"/>
      <p:bold r:id="rId26"/>
    </p:embeddedFont>
    <p:embeddedFont>
      <p:font typeface="UkrainianLazurski" panose="02027200000000000000" pitchFamily="18" charset="0"/>
      <p:regular r:id="rId27"/>
      <p:bold r:id="rId28"/>
      <p:italic r:id="rId29"/>
      <p:boldItalic r:id="rId3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ltava_embroider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0725"/>
            <a:ext cx="1214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ltava_embroider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1214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poltava_embroidery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4438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A6294-F8A7-4AD1-A985-BB80976B73DD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3533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689600"/>
            <a:ext cx="1243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9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1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2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5689600"/>
            <a:ext cx="124301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 descr="poltava_embroidery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5689600"/>
            <a:ext cx="124301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8F8F9-557E-438D-93A2-41852EB672D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904673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ltava_embroider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142875"/>
            <a:ext cx="192881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ltava_embroider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357438"/>
            <a:ext cx="192881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poltava_embroider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622800"/>
            <a:ext cx="1928812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321EF-AC4C-407B-8DA4-2BDAB7C894D7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93481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poltava_embroidery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854575"/>
            <a:ext cx="203835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2EDE4-72DE-4FCB-8697-9DDC1FFA68A1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7473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oltava_embroidery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14313"/>
            <a:ext cx="182880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poltava_embroidery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85750"/>
            <a:ext cx="1828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poltava_embroidery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85750"/>
            <a:ext cx="1828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poltava_embroidery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85750"/>
            <a:ext cx="1828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poltava_embroidery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5750"/>
            <a:ext cx="18288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12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0EAEB-9C5F-494A-9A0A-6B745F305279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552407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97036-AD74-4F61-98CC-F927491B8884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84787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  <a:endParaRPr lang="uk-UA" alt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uk-UA" alt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34E052-4DF2-4E98-A24F-6B771BD2A410}" type="slidenum">
              <a:rPr lang="uk-UA" altLang="uk-UA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uk-UA" altLang="uk-UA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2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338" y="54868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uk-UA" sz="2800" b="1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Тема</a:t>
            </a:r>
            <a:r>
              <a:rPr lang="uk-UA" sz="28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.</a:t>
            </a:r>
            <a:r>
              <a:rPr lang="uk-UA" sz="2800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 Розвиток мовлення </a:t>
            </a:r>
            <a:r>
              <a:rPr lang="uk-UA" sz="28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№1. Повторення вивченого про текст, його структурні особливості; загальні </a:t>
            </a:r>
            <a:r>
              <a:rPr lang="uk-UA" sz="28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мовні</a:t>
            </a:r>
            <a:r>
              <a:rPr lang="uk-UA" sz="28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 засоби зв’язку в тексті. Мікротема тексту (практично). Усний </a:t>
            </a:r>
            <a:r>
              <a:rPr lang="uk-UA" sz="2800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вибірковий переказ </a:t>
            </a:r>
            <a:r>
              <a:rPr lang="uk-UA" sz="28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rPr>
              <a:t>тексту наукового стилю.</a:t>
            </a:r>
            <a:endParaRPr lang="ru-RU" sz="2800" spc="50" dirty="0">
              <a:ln w="12700" cmpd="sng">
                <a:noFill/>
                <a:prstDash val="solid"/>
              </a:ln>
              <a:solidFill>
                <a:schemeClr val="accent5">
                  <a:lumMod val="50000"/>
                </a:schemeClr>
              </a:solidFill>
              <a:latin typeface="Constantia" pitchFamily="18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1338" y="2457549"/>
            <a:ext cx="7881952" cy="2160240"/>
          </a:xfrm>
        </p:spPr>
        <p:txBody>
          <a:bodyPr>
            <a:noAutofit/>
          </a:bodyPr>
          <a:lstStyle/>
          <a:p>
            <a:pPr algn="l"/>
            <a:r>
              <a:rPr lang="ru-RU" sz="2400" b="1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Мета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: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удосконалювати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творчі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вміння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учнів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працювати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з текстом,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знаходити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його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структурні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компоненти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мовні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засоби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міжфразного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зв’язку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визначати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мікротему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тексту;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розвивати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навички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переказування</a:t>
            </a:r>
            <a:r>
              <a:rPr lang="ru-RU" sz="2400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тексту;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збагачувати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словниковий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запас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семикласників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;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виховувати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уважне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spc="50" dirty="0" err="1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ставлення</a:t>
            </a:r>
            <a:r>
              <a:rPr lang="ru-RU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 до слова.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1338" y="5013176"/>
            <a:ext cx="82919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Тип уроку</a:t>
            </a:r>
            <a:r>
              <a:rPr lang="uk-UA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: урок розвитку комунікативних умінь і навичок.</a:t>
            </a:r>
          </a:p>
          <a:p>
            <a:r>
              <a:rPr lang="uk-UA" sz="2400" b="1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Ключова </a:t>
            </a:r>
            <a:r>
              <a:rPr lang="uk-UA" sz="2400" b="1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компетен</a:t>
            </a:r>
            <a:r>
              <a:rPr lang="uk-UA" sz="2400" b="1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Constantia" pitchFamily="18" charset="0"/>
              </a:rPr>
              <a:t>ція</a:t>
            </a:r>
            <a:r>
              <a:rPr lang="uk-UA" sz="2400" spc="50" dirty="0" smtClean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: </a:t>
            </a:r>
            <a:r>
              <a:rPr lang="uk-UA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комунікативна.</a:t>
            </a:r>
          </a:p>
          <a:p>
            <a:r>
              <a:rPr lang="uk-UA" sz="2400" b="1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Аспект</a:t>
            </a:r>
            <a:r>
              <a:rPr lang="uk-UA" sz="2400" spc="50" dirty="0">
                <a:ln w="12700" cmpd="sng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Constantia" pitchFamily="18" charset="0"/>
              </a:rPr>
              <a:t>: усна комунікація.</a:t>
            </a:r>
          </a:p>
        </p:txBody>
      </p:sp>
    </p:spTree>
    <p:extLst>
      <p:ext uri="{BB962C8B-B14F-4D97-AF65-F5344CB8AC3E}">
        <p14:creationId xmlns:p14="http://schemas.microsoft.com/office/powerpoint/2010/main" val="385785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Тема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: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мовна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 культура людини.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Ідея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: уміння володіти словом, відчуття краси слова необхідно кожній людині.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Мікротеми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: 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непорозуміння через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мовну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 недбалість;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наша культура і ввічливість – у мові;</a:t>
            </a:r>
          </a:p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культура спілкування - невід’ємна складова загальної культури і порядності людини.</a:t>
            </a:r>
            <a:endParaRPr lang="uk-UA" dirty="0">
              <a:solidFill>
                <a:schemeClr val="tx2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0642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239339"/>
            <a:ext cx="8229600" cy="778098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ІІІ.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Узагальнення спостережень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538" y="1225294"/>
            <a:ext cx="8229600" cy="190080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Текст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 - це зв’язне висловлювання, яке складається з кількох речень і має певну змістову і структурну завершеність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5842" y="3455566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Змістові особливості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: наявність теми, основної думки, можливість дібрати відповідний заголовок, зв’язок між складовими частинами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455566"/>
            <a:ext cx="3972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Структурні особливості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: наявність зачину і кінцівки, послідовність викладу змісту, використання </a:t>
            </a:r>
            <a:r>
              <a:rPr lang="uk-UA" sz="2400" dirty="0" err="1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мовних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 засобів зв’язку між складовими частинами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860032" y="2773688"/>
            <a:ext cx="1296144" cy="76465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691680" y="2708920"/>
            <a:ext cx="613742" cy="82942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IV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. Сприймання й усвідомлення учнями фактичного матеріалу, осмислення </a:t>
            </a:r>
            <a:r>
              <a:rPr lang="uk-UA" sz="2800" b="1" dirty="0" err="1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зв’язків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 між елементами вивченого матеріалу 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29131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Пригадування особливостей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вибіркового переказу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Актуалізація опорних знань про науковий стиль мовлення.</a:t>
            </a:r>
          </a:p>
          <a:p>
            <a:pPr marL="0" indent="0">
              <a:buNone/>
            </a:pPr>
            <a:endParaRPr lang="uk-UA" dirty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8391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05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V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. Робота з текстом переказу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75656"/>
            <a:ext cx="8229600" cy="4650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1. Читання тексту вчителем.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2. Мовностилістичний аналіз тексту.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3. Словникова робота.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4. Колективне складання простого плану переказу.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5. Повторне читання тексту переказу.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6. Усне переказування за складеним планом.</a:t>
            </a:r>
          </a:p>
          <a:p>
            <a:pPr marL="0" indent="0">
              <a:buNone/>
            </a:pPr>
            <a:endParaRPr lang="uk-UA" dirty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V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І.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Контрольно-рефлексивний </a:t>
            </a:r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етап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50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Вправа «Незакінчене речення».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Знання про текст мені потрібні для того, щоб…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Сьогодні на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уроці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 я навчився …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Я не вмів, а тепер умію…</a:t>
            </a:r>
            <a:endParaRPr lang="uk-UA" dirty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V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ІІ. Домашнє завдання та інструктаж до його виконання</a:t>
            </a:r>
            <a:endParaRPr lang="uk-UA" sz="32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786411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Дібрати з матеріалів підручників текст наукового стилю. Охарактеризувати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мовні</a:t>
            </a:r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UkrainianLazurski" panose="02027200000000000000" pitchFamily="18" charset="0"/>
              </a:rPr>
              <a:t> особливості тексту.</a:t>
            </a:r>
            <a:endParaRPr lang="uk-UA" b="1" dirty="0">
              <a:solidFill>
                <a:schemeClr val="tx2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1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.dreamwidth.org/86b39502cc1f/-/static.panoramio.com/photos/original/60007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157192"/>
            <a:ext cx="7772400" cy="1326009"/>
          </a:xfrm>
          <a:solidFill>
            <a:srgbClr val="FFFFFF">
              <a:alpha val="78824"/>
            </a:srgbClr>
          </a:solidFill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rgbClr val="FF3300"/>
                </a:solidFill>
                <a:latin typeface="UkrainianLazurski" panose="02027200000000000000" pitchFamily="18" charset="0"/>
              </a:rPr>
              <a:t>Дякую за увагу!</a:t>
            </a:r>
            <a:endParaRPr lang="uk-UA" sz="7200" b="1" dirty="0">
              <a:solidFill>
                <a:srgbClr val="FF3300"/>
              </a:solidFill>
              <a:latin typeface="UkrainianLazurski" panose="02027200000000000000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260648"/>
            <a:ext cx="6400800" cy="1752600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59774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І. Підготовка до сприймання нового матеріалу. Мотивація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  <a:latin typeface="Uk_Bruskovaya" panose="02070404040404040404" pitchFamily="18" charset="0"/>
              </a:rPr>
              <a:t>Забезпечення емоційної готовності школярів.</a:t>
            </a:r>
          </a:p>
          <a:p>
            <a:pPr marL="0" indent="0">
              <a:buNone/>
            </a:pPr>
            <a:endParaRPr lang="uk-UA" dirty="0" smtClean="0">
              <a:solidFill>
                <a:schemeClr val="accent1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  <a:hlinkClick r:id="rId2" action="ppaction://hlinksldjump"/>
              </a:rPr>
              <a:t>г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  <a:hlinkClick r:id="rId2" action="ppaction://hlinksldjump"/>
              </a:rPr>
              <a:t>рафічне або кольорове зображення настрою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;</a:t>
            </a: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обмін компліментами;</a:t>
            </a:r>
          </a:p>
          <a:p>
            <a:pPr lvl="0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побажання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удачі, успіхів;</a:t>
            </a:r>
          </a:p>
          <a:p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висловити настрій за допомогою 2-3 прикметників (або дієслів чи прислівників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);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розповідь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про настрій рядком із пісні; </a:t>
            </a:r>
            <a:endParaRPr lang="uk-UA" dirty="0" smtClean="0">
              <a:solidFill>
                <a:schemeClr val="accent1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  <a:hlinkClick r:id="rId3" action="ppaction://hlinksldjump"/>
              </a:rPr>
              <a:t>висловити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  <a:hlinkClick r:id="rId3" action="ppaction://hlinksldjump"/>
              </a:rPr>
              <a:t>настрій рядками з поетичного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  <a:hlinkClick r:id="rId3" action="ppaction://hlinksldjump"/>
              </a:rPr>
              <a:t>твору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.</a:t>
            </a:r>
            <a:endParaRPr lang="uk-UA" dirty="0">
              <a:solidFill>
                <a:schemeClr val="accent1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 lvl="0"/>
            <a:endParaRPr lang="uk-UA" dirty="0">
              <a:solidFill>
                <a:schemeClr val="accent1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  <p:sp>
        <p:nvSpPr>
          <p:cNvPr id="4" name="Управляющая кнопка: далее 3">
            <a:hlinkClick r:id="rId4" action="ppaction://hlinksldjump" highlightClick="1"/>
          </p:cNvPr>
          <p:cNvSpPr/>
          <p:nvPr/>
        </p:nvSpPr>
        <p:spPr>
          <a:xfrm>
            <a:off x="7668344" y="6165304"/>
            <a:ext cx="864096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94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Графічне або кольорове зображення настрою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endParaRPr lang="uk-UA"/>
          </a:p>
        </p:txBody>
      </p:sp>
      <p:pic>
        <p:nvPicPr>
          <p:cNvPr id="1026" name="Picture 2" descr="https://upload.wikimedia.org/wikipedia/commons/thumb/8/85/Smiley.svg/200px-Smiley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50" y="1521125"/>
            <a:ext cx="1905000" cy="1905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yuymovochka.com.ua/images/veselk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215">
            <a:off x="5201707" y="1902283"/>
            <a:ext cx="3515560" cy="2196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http://previews.123rf.com/images/geraktv/geraktv1106/geraktv110600061/9800742-Rain-Vector-image-with-dark-clouds-in-wet-day-Stock-Vector-rainy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 b="35620"/>
          <a:stretch/>
        </p:blipFill>
        <p:spPr bwMode="auto">
          <a:xfrm rot="21403751">
            <a:off x="525410" y="4101481"/>
            <a:ext cx="2868844" cy="2262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http://trudolub-sad.ucoz.ua/_si/0/1926167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040" y="4187901"/>
            <a:ext cx="1645615" cy="231776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1.wikia.nocookie.net/__cb20140420114726/absurdopedia/images/b/bf/%D0%93%D1%80%D1%83%D1%81%D1%82%D0%BD%D1%8B%D0%B9_%D1%81%D0%BC%D0%B0%D0%B9%D0%BB%D0%B8%D0%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34" y="1797421"/>
            <a:ext cx="1539100" cy="15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Управляющая кнопка: домой 4">
            <a:hlinkClick r:id="rId7" action="ppaction://hlinksldjump" highlightClick="1"/>
          </p:cNvPr>
          <p:cNvSpPr/>
          <p:nvPr/>
        </p:nvSpPr>
        <p:spPr>
          <a:xfrm>
            <a:off x="8100392" y="6226771"/>
            <a:ext cx="729179" cy="63122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849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616478" cy="2552330"/>
          </a:xfrm>
        </p:spPr>
        <p:txBody>
          <a:bodyPr/>
          <a:lstStyle/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Мене дивує, що в дитинстві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мене нічого не дивувало.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Ходив гарбуз по городу.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На яблуні сиділа Жар-птиця.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Під вікном у нас на травичці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жабка, мишка і півник жили в рукавичці.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А тепер – якийсь листочок осінній,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Uk_Arbat" pitchFamily="2" charset="0"/>
              </a:rPr>
              <a:t>і вже стоїш в потрясінні.</a:t>
            </a:r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172400" y="6165304"/>
            <a:ext cx="668760" cy="6926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" name="Picture 2" descr="http://b24.te.ua/wp-content/uploads/2014/11/osinnya-pogoda-na-Ternopilshhyn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1086">
            <a:off x="3946325" y="4159748"/>
            <a:ext cx="3870226" cy="2567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47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111" y="188640"/>
            <a:ext cx="8229600" cy="77809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2. Опора на власний досвід</a:t>
            </a:r>
            <a:endParaRPr lang="uk-UA" sz="36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887" y="2715769"/>
            <a:ext cx="3034680" cy="64807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ввічлива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  <p:pic>
        <p:nvPicPr>
          <p:cNvPr id="3074" name="Picture 2" descr="http://antonellaholmes.galerealestate.ca/wp-content/uploads/2013/11/3d-man-scratching-hea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777" y="2333322"/>
            <a:ext cx="2571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404617" y="2078850"/>
            <a:ext cx="303468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освічена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212227" y="1356409"/>
            <a:ext cx="303468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культурна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703590" y="1959448"/>
            <a:ext cx="303468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толерантна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246907" y="1430779"/>
            <a:ext cx="303468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щира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88224" y="2607519"/>
            <a:ext cx="3034680" cy="648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uk-UA" dirty="0" smtClean="0">
                <a:solidFill>
                  <a:schemeClr val="tx2">
                    <a:lumMod val="75000"/>
                  </a:schemeClr>
                </a:solidFill>
                <a:latin typeface="Uk_Bruskovaya" panose="02070404040404040404" pitchFamily="18" charset="0"/>
              </a:rPr>
              <a:t>уважна</a:t>
            </a:r>
            <a:endParaRPr lang="uk-UA" dirty="0">
              <a:solidFill>
                <a:schemeClr val="tx2">
                  <a:lumMod val="75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ІІ. Актуалізація опорних знань, умінь і навичок 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95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4624"/>
            <a:ext cx="8229600" cy="5793507"/>
          </a:xfrm>
        </p:spPr>
        <p:txBody>
          <a:bodyPr>
            <a:noAutofit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5 клас</a:t>
            </a: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текст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змістова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й композиційна єдність ,зв’язність тексту;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тема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, основна думка, мікротема;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структура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тексту (вступ, основна частина, кінцівка);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абзац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ключові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слова в тексті.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6 клас</a:t>
            </a: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види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зв’язку речень у тексті: послідовний і паралельний.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7 клас</a:t>
            </a: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повторення вивченого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про текст, його структурні особливості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,</a:t>
            </a:r>
          </a:p>
          <a:p>
            <a:pPr marL="0" indent="0">
              <a:spcBef>
                <a:spcPts val="100"/>
              </a:spcBef>
              <a:buNone/>
            </a:pPr>
            <a:r>
              <a:rPr lang="uk-UA" sz="2400" dirty="0" err="1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мовні</a:t>
            </a: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засоби міжфразного зв’язку (службові і вставні слова, єдність видо-часових форм дієслів-присудків, займенники, числівники); </a:t>
            </a:r>
            <a:endParaRPr lang="uk-UA" sz="2400" dirty="0" smtClean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  <a:p>
            <a:pPr>
              <a:spcBef>
                <a:spcPts val="100"/>
              </a:spcBef>
            </a:pPr>
            <a:r>
              <a:rPr lang="uk-UA" sz="2400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практичне визначення мікротем </a:t>
            </a:r>
            <a:r>
              <a:rPr lang="uk-UA" sz="2400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в тексті.</a:t>
            </a:r>
          </a:p>
          <a:p>
            <a:pPr marL="0" indent="0">
              <a:spcBef>
                <a:spcPts val="100"/>
              </a:spcBef>
              <a:buNone/>
            </a:pPr>
            <a:endParaRPr lang="uk-UA" sz="2400" dirty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39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98" y="188640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Прочитайте. Яка з двох груп речень є текстом? Проаналізуйте структуру</a:t>
            </a:r>
            <a:endParaRPr lang="uk-UA" sz="2800" b="1" dirty="0">
              <a:solidFill>
                <a:schemeClr val="accent6">
                  <a:lumMod val="50000"/>
                </a:schemeClr>
              </a:solidFill>
              <a:latin typeface="UkrainianLazurski" panose="02027200000000000000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274638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Я вважаю за українця не того, хто вміє добре співати «Реве та стогне» та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садити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«гопака», а того, хто бажає добра українському народові,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хто сприяє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його матеріальному і духовному розвиткові.</a:t>
            </a:r>
          </a:p>
          <a:p>
            <a:pPr marL="0" indent="274638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Яке щастя дивитися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одкрито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 в очі свого народу!</a:t>
            </a:r>
          </a:p>
          <a:p>
            <a:pPr marL="0" indent="274638">
              <a:buNone/>
            </a:pP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Як би мені хотілося, щоб усі люди, щоб весь народ співав! Голосно! Щиро! На весь голос!.. (За Остапом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Вишнею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Uk_Bruskovaya" panose="02070404040404040404" pitchFamily="18" charset="0"/>
              </a:rPr>
              <a:t>)</a:t>
            </a:r>
          </a:p>
          <a:p>
            <a:pPr marL="0" indent="274638">
              <a:buNone/>
            </a:pPr>
            <a:endParaRPr lang="uk-UA" dirty="0">
              <a:solidFill>
                <a:schemeClr val="tx2">
                  <a:lumMod val="50000"/>
                </a:schemeClr>
              </a:solidFill>
              <a:latin typeface="Uk_Bruskovaya" panose="0207040404040404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856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  <a:latin typeface="UkrainianLazurski" panose="02027200000000000000" pitchFamily="18" charset="0"/>
              </a:rPr>
              <a:t>Прочитай. Яка з двох груп речень є текстом? Проаналізуй структуру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416" y="1204211"/>
            <a:ext cx="8812584" cy="5141168"/>
          </a:xfrm>
        </p:spPr>
        <p:txBody>
          <a:bodyPr>
            <a:noAutofit/>
          </a:bodyPr>
          <a:lstStyle/>
          <a:p>
            <a:pPr marL="0" indent="182563">
              <a:buNone/>
            </a:pPr>
            <a:r>
              <a:rPr lang="uk-UA" sz="2300" dirty="0">
                <a:latin typeface="Uk_Bruskovaya" panose="02070404040404040404" pitchFamily="18" charset="0"/>
              </a:rPr>
              <a:t>Багато непорозумінь виникає через </a:t>
            </a:r>
            <a:r>
              <a:rPr lang="uk-UA" sz="2300" dirty="0" err="1">
                <a:latin typeface="Uk_Bruskovaya" panose="02070404040404040404" pitchFamily="18" charset="0"/>
              </a:rPr>
              <a:t>мовну</a:t>
            </a:r>
            <a:r>
              <a:rPr lang="uk-UA" sz="2300" dirty="0">
                <a:latin typeface="Uk_Bruskovaya" panose="02070404040404040404" pitchFamily="18" charset="0"/>
              </a:rPr>
              <a:t> недбалість: ми </a:t>
            </a:r>
            <a:r>
              <a:rPr lang="uk-UA" sz="2300" dirty="0" smtClean="0">
                <a:latin typeface="Uk_Bruskovaya" panose="02070404040404040404" pitchFamily="18" charset="0"/>
              </a:rPr>
              <a:t>часто ображаємо </a:t>
            </a:r>
            <a:r>
              <a:rPr lang="uk-UA" sz="2300" dirty="0">
                <a:latin typeface="Uk_Bruskovaya" panose="02070404040404040404" pitchFamily="18" charset="0"/>
              </a:rPr>
              <a:t>один одного, зовсім не бажаючи цього, через невміння чітко, недвозначно висловлювати свою </a:t>
            </a:r>
            <a:r>
              <a:rPr lang="uk-UA" sz="2300" dirty="0" smtClean="0">
                <a:latin typeface="Uk_Bruskovaya" panose="02070404040404040404" pitchFamily="18" charset="0"/>
              </a:rPr>
              <a:t>думку. </a:t>
            </a:r>
            <a:r>
              <a:rPr lang="uk-UA" sz="2300" dirty="0">
                <a:latin typeface="Uk_Bruskovaya" panose="02070404040404040404" pitchFamily="18" charset="0"/>
              </a:rPr>
              <a:t>Адже від того, наскільки точно ми вимовляємо слова, формулюємо свою думку, наскільки чітко володіємо </a:t>
            </a:r>
            <a:r>
              <a:rPr lang="uk-UA" sz="2300" dirty="0" smtClean="0">
                <a:latin typeface="Uk_Bruskovaya" panose="02070404040404040404" pitchFamily="18" charset="0"/>
              </a:rPr>
              <a:t>мовою</a:t>
            </a:r>
            <a:r>
              <a:rPr lang="uk-UA" sz="2300" dirty="0">
                <a:latin typeface="Uk_Bruskovaya" panose="02070404040404040404" pitchFamily="18" charset="0"/>
              </a:rPr>
              <a:t>, </a:t>
            </a:r>
            <a:r>
              <a:rPr lang="uk-UA" sz="2300" dirty="0" smtClean="0">
                <a:latin typeface="Uk_Bruskovaya" panose="02070404040404040404" pitchFamily="18" charset="0"/>
              </a:rPr>
              <a:t>залежить </a:t>
            </a:r>
            <a:r>
              <a:rPr lang="uk-UA" sz="2300" dirty="0">
                <a:latin typeface="Uk_Bruskovaya" panose="02070404040404040404" pitchFamily="18" charset="0"/>
              </a:rPr>
              <a:t>і те, як нас розуміють інші.</a:t>
            </a:r>
          </a:p>
          <a:p>
            <a:pPr marL="0" indent="182563">
              <a:buNone/>
            </a:pPr>
            <a:r>
              <a:rPr lang="uk-UA" sz="2300" dirty="0" smtClean="0">
                <a:latin typeface="Uk_Bruskovaya" panose="02070404040404040404" pitchFamily="18" charset="0"/>
              </a:rPr>
              <a:t>Не </a:t>
            </a:r>
            <a:r>
              <a:rPr lang="uk-UA" sz="2300" dirty="0">
                <a:latin typeface="Uk_Bruskovaya" panose="02070404040404040404" pitchFamily="18" charset="0"/>
              </a:rPr>
              <a:t>навчившись чітко мислити, впорядковувати свої думки, відшукувати найточніші слова, людина не зможе переконливо говорити навіть у найбуденнішій ситуації. Наша культура, наша ввічливість, ставлення до безпосереднього </a:t>
            </a:r>
            <a:r>
              <a:rPr lang="uk-UA" sz="2300" dirty="0" smtClean="0">
                <a:latin typeface="Uk_Bruskovaya" panose="02070404040404040404" pitchFamily="18" charset="0"/>
              </a:rPr>
              <a:t>співрозмовника </a:t>
            </a:r>
            <a:r>
              <a:rPr lang="uk-UA" sz="2300" dirty="0">
                <a:latin typeface="Uk_Bruskovaya" panose="02070404040404040404" pitchFamily="18" charset="0"/>
              </a:rPr>
              <a:t>особливо наочно виявляються у мові.</a:t>
            </a:r>
          </a:p>
          <a:p>
            <a:pPr marL="0" indent="182563">
              <a:buNone/>
            </a:pPr>
            <a:r>
              <a:rPr lang="uk-UA" sz="2300" dirty="0" smtClean="0">
                <a:latin typeface="Uk_Bruskovaya" panose="02070404040404040404" pitchFamily="18" charset="0"/>
              </a:rPr>
              <a:t>Уміння </a:t>
            </a:r>
            <a:r>
              <a:rPr lang="uk-UA" sz="2300" dirty="0">
                <a:latin typeface="Uk_Bruskovaya" panose="02070404040404040404" pitchFamily="18" charset="0"/>
              </a:rPr>
              <a:t>володіти словом, відчуття краси слова необхідно кожній людині. </a:t>
            </a:r>
            <a:r>
              <a:rPr lang="uk-UA" sz="2300" dirty="0" err="1">
                <a:latin typeface="Uk_Bruskovaya" panose="02070404040404040404" pitchFamily="18" charset="0"/>
              </a:rPr>
              <a:t>Мовна</a:t>
            </a:r>
            <a:r>
              <a:rPr lang="uk-UA" sz="2300" dirty="0">
                <a:latin typeface="Uk_Bruskovaya" panose="02070404040404040404" pitchFamily="18" charset="0"/>
              </a:rPr>
              <a:t> культура, культура спілкування є невід’ємними складовими загальної культури і порядності людини. (За А. Коваль)</a:t>
            </a:r>
          </a:p>
          <a:p>
            <a:endParaRPr lang="uk-UA" sz="2300" dirty="0">
              <a:latin typeface="Uk_Bruskovaya" panose="020704040404040404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916832"/>
            <a:ext cx="720080" cy="353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300" b="1" dirty="0">
                <a:solidFill>
                  <a:srgbClr val="7030A0"/>
                </a:solidFill>
                <a:latin typeface="Uk_Bruskovaya" panose="02070404040404040404" pitchFamily="18" charset="0"/>
              </a:rPr>
              <a:t>Адже </a:t>
            </a:r>
            <a:endParaRPr lang="uk-UA" b="1" dirty="0">
              <a:solidFill>
                <a:srgbClr val="7030A0"/>
              </a:solidFill>
              <a:latin typeface="Uk_Bruskovaya" panose="020704040404040404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259468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виникає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619508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ображаємо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2276872"/>
            <a:ext cx="144016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вимовляємо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12950" y="2276872"/>
            <a:ext cx="155905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формулюємо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2636912"/>
            <a:ext cx="121019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Uk_Bruskovaya" panose="02070404040404040404" pitchFamily="18" charset="0"/>
              </a:rPr>
              <a:t>володіємо </a:t>
            </a:r>
          </a:p>
        </p:txBody>
      </p:sp>
    </p:spTree>
    <p:extLst>
      <p:ext uri="{BB962C8B-B14F-4D97-AF65-F5344CB8AC3E}">
        <p14:creationId xmlns:p14="http://schemas.microsoft.com/office/powerpoint/2010/main" val="1962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1589_DU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776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Constantia</vt:lpstr>
      <vt:lpstr>Calibri</vt:lpstr>
      <vt:lpstr>Uk_Bruskovaya</vt:lpstr>
      <vt:lpstr>Uk_Arbat</vt:lpstr>
      <vt:lpstr>Arial</vt:lpstr>
      <vt:lpstr>UkrainianLazurski</vt:lpstr>
      <vt:lpstr>1589_DUE</vt:lpstr>
      <vt:lpstr>Тема. Розвиток мовлення №1. Повторення вивченого про текст, його структурні особливості; загальні мовні засоби зв’язку в тексті. Мікротема тексту (практично). Усний вибірковий переказ тексту наукового стилю.</vt:lpstr>
      <vt:lpstr>І. Підготовка до сприймання нового матеріалу. Мотивація</vt:lpstr>
      <vt:lpstr>Графічне або кольорове зображення настрою</vt:lpstr>
      <vt:lpstr>Презентация PowerPoint</vt:lpstr>
      <vt:lpstr>2. Опора на власний досвід</vt:lpstr>
      <vt:lpstr>ІІ. Актуалізація опорних знань, умінь і навичок </vt:lpstr>
      <vt:lpstr>Презентация PowerPoint</vt:lpstr>
      <vt:lpstr>Прочитайте. Яка з двох груп речень є текстом? Проаналізуйте структуру</vt:lpstr>
      <vt:lpstr>Прочитай. Яка з двох груп речень є текстом? Проаналізуй структуру</vt:lpstr>
      <vt:lpstr>Презентация PowerPoint</vt:lpstr>
      <vt:lpstr>ІІІ. Узагальнення спостережень</vt:lpstr>
      <vt:lpstr>IV. Сприймання й усвідомлення учнями фактичного матеріалу, осмислення зв’язків між елементами вивченого матеріалу </vt:lpstr>
      <vt:lpstr>V. Робота з текстом переказу</vt:lpstr>
      <vt:lpstr>VІ. Контрольно-рефлексивний етап</vt:lpstr>
      <vt:lpstr>VІІ. Домашнє завдання та інструктаж до його виконання</vt:lpstr>
      <vt:lpstr>Дякую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43</cp:revision>
  <dcterms:created xsi:type="dcterms:W3CDTF">2015-05-13T09:50:18Z</dcterms:created>
  <dcterms:modified xsi:type="dcterms:W3CDTF">2015-09-03T06:57:54Z</dcterms:modified>
</cp:coreProperties>
</file>