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1E7E9-E667-4344-AC77-D2069BFA6374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F038-B5E8-4C7B-BFD7-6A60E071F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F038-B5E8-4C7B-BFD7-6A60E071F0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4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992888" cy="4752528"/>
          </a:xfrm>
        </p:spPr>
        <p:txBody>
          <a:bodyPr>
            <a:noAutofit/>
          </a:bodyPr>
          <a:lstStyle/>
          <a:p>
            <a:endParaRPr lang="uk-UA" sz="3600" b="1" dirty="0" smtClean="0"/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Учительська доля – омріяна доля.</a:t>
            </a:r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 я не жаліюсь на скруту і болі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труднощі нашого з вами буття.</a:t>
            </a:r>
            <a:b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Учительська доля – моє це життя.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9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6264696" cy="172819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chemeClr val="accent6">
                    <a:lumMod val="75000"/>
                  </a:schemeClr>
                </a:solidFill>
              </a:rPr>
              <a:t>Спонукаючи учнів бути не спостерігачами, а активними учасниками процесів, що лягли в основу викладання предметів, залучаю їй до спільної діяльності. На уроках застосовую фронтальні й кооперативні форми організації навчання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Наталя\Desktop\IMG_3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6886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26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1907704" y="332656"/>
            <a:ext cx="4968552" cy="648072"/>
          </a:xfrm>
          <a:prstGeom prst="snip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5 – 7 класах використовую ігрові форми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1484784"/>
            <a:ext cx="2016224" cy="64807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Творчі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31245" y="3068960"/>
            <a:ext cx="201622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Частково – пошукові, </a:t>
            </a:r>
            <a:r>
              <a:rPr lang="uk-UA" dirty="0" err="1" smtClean="0"/>
              <a:t>пошукові</a:t>
            </a:r>
            <a:endParaRPr lang="ru-RU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14756" y="4761148"/>
            <a:ext cx="2016224" cy="792088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Репродуктивні </a:t>
            </a:r>
            <a:endParaRPr lang="ru-RU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059832" y="1484784"/>
            <a:ext cx="1728192" cy="5760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рольові</a:t>
            </a:r>
            <a:endParaRPr lang="ru-RU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31840" y="3284984"/>
            <a:ext cx="1728192" cy="5760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змагальні</a:t>
            </a:r>
            <a:endParaRPr lang="ru-RU" dirty="0"/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076778" y="4869160"/>
            <a:ext cx="1728192" cy="57606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настільні</a:t>
            </a:r>
            <a:endParaRPr lang="ru-RU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5796136" y="1484784"/>
            <a:ext cx="2448272" cy="108012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Казка, концерт, бенефіс, форум,мандрівка, консиліум</a:t>
            </a:r>
            <a:endParaRPr lang="ru-RU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868144" y="3176972"/>
            <a:ext cx="2376264" cy="104411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Турнір, аукціон, КВК, «Щасливий випадок», «Поле чудес»</a:t>
            </a:r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868144" y="4653136"/>
            <a:ext cx="2376264" cy="10081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Лото, ребус, кросворд, головоломка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7" idx="0"/>
          </p:cNvCxnSpPr>
          <p:nvPr/>
        </p:nvCxnSpPr>
        <p:spPr>
          <a:xfrm>
            <a:off x="2123728" y="180882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88024" y="18088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0"/>
          </p:cNvCxnSpPr>
          <p:nvPr/>
        </p:nvCxnSpPr>
        <p:spPr>
          <a:xfrm>
            <a:off x="2147469" y="3465004"/>
            <a:ext cx="912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60032" y="35730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47469" y="5157192"/>
            <a:ext cx="8403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60032" y="515719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0"/>
          </p:cNvCxnSpPr>
          <p:nvPr/>
        </p:nvCxnSpPr>
        <p:spPr>
          <a:xfrm>
            <a:off x="2123728" y="1808820"/>
            <a:ext cx="936104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9" idx="0"/>
          </p:cNvCxnSpPr>
          <p:nvPr/>
        </p:nvCxnSpPr>
        <p:spPr>
          <a:xfrm flipV="1">
            <a:off x="2130980" y="3573016"/>
            <a:ext cx="9288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0"/>
          </p:cNvCxnSpPr>
          <p:nvPr/>
        </p:nvCxnSpPr>
        <p:spPr>
          <a:xfrm flipV="1">
            <a:off x="2147469" y="1916832"/>
            <a:ext cx="840355" cy="1548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24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446449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uk-UA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уроках надаю учням радості праці, радості успіху у навчанні, збуджую в їхніх серцях почуття гордості, власної гідності, віри в себе, використовуючи педагогічну технологію «Створення ситуації успіху». Допомагають мені вести роботу у цьому напрямку, наблизити успіх до кожної дитини наступні прийоми: «даю шанс», «анонсування», «сходинки до успіху», «допомога друга», «емоційне заохочення», «стеж за нами», «стабілізація», «невтручання».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ля\Desktop\DSCN0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я\Desktop\IMG_2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671">
            <a:off x="594857" y="3876825"/>
            <a:ext cx="3663683" cy="249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848872" cy="4968552"/>
          </a:xfrm>
        </p:spPr>
        <p:txBody>
          <a:bodyPr>
            <a:normAutofit/>
          </a:bodyPr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Сучасна методика має багатий арсенал методів та прийомів організації активного навчання та розвитку мислення. Так, на уроках української мови та літератури часто практикую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парну,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групову роботу,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роботу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створенням діалогу, коли слабші учні мають можливість підвищити свій рівень знань,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використовуючи досвід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однокласників. При цьому дотримуюсь принципу диференціації та індивідуалізації навчання, особливо під час перевірки домашнього завдання,  коли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використовую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тестовий контроль знань.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7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6192688" cy="230425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школі уведено спецкурс «Українська мова», завданням якого є підготовка старшокласників до здачі ЗНО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Users\Наталя\Desktop\IMG_3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4" y="332656"/>
            <a:ext cx="485059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50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480720" cy="194421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</a:rPr>
              <a:t>Літературні та мовні розминки під час проведення тижня «Рідної мови» сприяють виявленню та розвитку творчих здібностей, естетичних уподобань, артистичних здібностей учнів, вихованню в них патріотизму, почуття любові до рідного краю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Наталя\Desktop\DSCN1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я\Desktop\атест2016\IMG_3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0" y="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9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488832" cy="158417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Справжнім святом для старшокласників був загальношкільний захід «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 Шевченкова, земле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Франкова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вічна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соловейкова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Наталя\Desktop\IMG_2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206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7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280919" cy="201622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Коло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єднання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Ой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Андрію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Андрієчку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Наталя\Desktop\GzXHdzdPY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649">
            <a:off x="579799" y="450342"/>
            <a:ext cx="4274186" cy="31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я\Desktop\DSCN1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2423">
            <a:off x="4909522" y="54868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4365105"/>
            <a:ext cx="6120680" cy="156956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Флеш-моби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«Наречемось Україні вірними синами», «Вони вище неба»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Наталя\Desktop\IMG_3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15376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я\Desktop\IMG_3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39" y="548680"/>
            <a:ext cx="3984443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4320480" cy="338437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Вивчаємо історію та звичаї рідного краю ( у рамках Всеукраїнського конкурсу «Моя земля –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моїх батьків»)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Наталя\Desktop\DSCN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я\Desktop\DSCN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55605"/>
            <a:ext cx="4104457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848872" cy="3081729"/>
          </a:xfrm>
        </p:spPr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Категорія: вища, звання «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тарший 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учитель»</a:t>
            </a:r>
          </a:p>
          <a:p>
            <a:r>
              <a:rPr lang="uk-UA" sz="2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Стаж роботи: 2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8 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років</a:t>
            </a:r>
          </a:p>
          <a:p>
            <a:endParaRPr lang="uk-UA" dirty="0"/>
          </a:p>
          <a:p>
            <a:r>
              <a:rPr lang="uk-UA" dirty="0" smtClean="0"/>
              <a:t>Закінчила Тернопільський державний педагогічний інститут. У ТЗОШ №25 працюю з 1987 року: педагог – організатор, заступник директора і вчитель української мови та літератури.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1" y="764704"/>
            <a:ext cx="8136903" cy="2088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 algn="r">
              <a:buNone/>
            </a:pPr>
            <a:r>
              <a:rPr lang="uk-UA" sz="48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Дужа Надія Степанівна</a:t>
            </a: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uk-UA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Учитель української мови                  та літератури ТЗОШ №25</a:t>
            </a:r>
            <a:br>
              <a:rPr lang="uk-UA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C:\Users\Наталя\Desktop\DSCN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1728192" cy="251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07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rot="20769294">
            <a:off x="1403648" y="4581128"/>
            <a:ext cx="5637010" cy="882119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Зустріч із письменницею рідного краю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ля\Desktop\IMG_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16"/>
            <a:ext cx="4284984" cy="32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я\Desktop\IMG_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023">
            <a:off x="4655993" y="455297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612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6141066" cy="88211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Робота у творчих групах учителів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Наталя\Desktop\IMG_3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599">
            <a:off x="249188" y="446372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я\Desktop\DSCN1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51" y="4462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21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80720" cy="88211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Мої творч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доробки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Наталя\Desktop\IMG_37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2780"/>
            <a:ext cx="2936718" cy="391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я\Desktop\IMG_37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4653136"/>
            <a:ext cx="2664296" cy="191224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Шкільне життя на сторінках газет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Наталя\Desktop\IMG_3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128"/>
            <a:ext cx="3407767" cy="269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я\Desktop\IMG_3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23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я\Desktop\IMG_37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995">
            <a:off x="1330945" y="1878871"/>
            <a:ext cx="317911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Наталя\Desktop\IMG_3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07" y="183614"/>
            <a:ext cx="2496889" cy="33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я\Desktop\IMG_37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257">
            <a:off x="4714727" y="3528615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17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Нагороди за працю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Наталя\Desktop\IMG_3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92888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476672"/>
            <a:ext cx="5904656" cy="4968552"/>
          </a:xfrm>
        </p:spPr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lnSpc>
                <a:spcPct val="170000"/>
              </a:lnSpc>
            </a:pPr>
            <a:r>
              <a:rPr lang="uk-UA" b="1" cap="all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Вважаю, що досвід моєї роботи сприяє поліпшенню якості </a:t>
            </a:r>
            <a:r>
              <a:rPr lang="uk-UA" b="1" cap="all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навчально</a:t>
            </a:r>
            <a:r>
              <a:rPr lang="uk-UA" b="1" cap="all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виховного процесу, підвищує рівень </a:t>
            </a:r>
            <a:r>
              <a:rPr lang="uk-UA" b="1" cap="all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комунікативності</a:t>
            </a:r>
            <a:r>
              <a:rPr lang="uk-UA" b="1" cap="all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учнів, спонукає школярів до творчої діяльності, сприяє формуванні кожного учня життєвих </a:t>
            </a:r>
            <a:r>
              <a:rPr lang="uk-UA" b="1" cap="all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компетентностей</a:t>
            </a:r>
            <a:r>
              <a:rPr lang="uk-UA" b="1" cap="all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самореалізації та саморозвитку.</a:t>
            </a:r>
            <a:endParaRPr lang="ru-RU" b="1" cap="all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1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3636085" cy="1258493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Моє кредо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3964724" cy="38884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 </a:t>
            </a:r>
            <a:r>
              <a:rPr lang="uk-UA" sz="24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Допомогти кожній     дитині усвідомити суть свого життя, визначити й накреслити орієнтири   власного майбутнього.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Наталя\Desktop\1 (2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520">
            <a:off x="5004047" y="980728"/>
            <a:ext cx="34750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7416824" cy="55446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</a:t>
            </a: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Завдання загальноосвітньої школи вбачаю в розвитку науково – елітарного мислення в учнів, реальній підготовці їх до здобуття подальшої освіти, свідомого вибору професії. Елітарність для мене насамперед лежить у площині знань, інтелектуальності, духовності, патріотизму, творення нового, досконалішого.</a:t>
            </a:r>
          </a:p>
          <a:p>
            <a:pPr algn="just"/>
            <a:endParaRPr lang="uk-UA" sz="22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just"/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  Головним своїм завданням як учителя – </a:t>
            </a:r>
            <a:r>
              <a:rPr lang="uk-UA" sz="22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предметника</a:t>
            </a: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вважаю насамперед підготовку учнів до життя через набуття навичок і вмінь практичної роботи, співпраці в різних напрямках </a:t>
            </a:r>
            <a:r>
              <a:rPr lang="uk-UA" sz="2200" b="1" dirty="0" err="1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навчально</a:t>
            </a: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 – виховної, творчої, краєзнавчої діяльності; самоосвіти та самовдосконалення.</a:t>
            </a:r>
          </a:p>
          <a:p>
            <a:pPr algn="l"/>
            <a:endParaRPr lang="uk-UA" b="1" dirty="0"/>
          </a:p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   </a:t>
            </a:r>
            <a:r>
              <a:rPr lang="uk-UA" sz="3300" b="1" dirty="0" smtClean="0">
                <a:solidFill>
                  <a:schemeClr val="accent1"/>
                </a:solidFill>
              </a:rPr>
              <a:t>Працюю над проблемою « Розвиток творчих здібностей учнів на уроках української мови та літератури».</a:t>
            </a:r>
          </a:p>
          <a:p>
            <a:pPr algn="ctr"/>
            <a:endParaRPr lang="uk-UA" sz="3300" dirty="0" smtClean="0">
              <a:solidFill>
                <a:schemeClr val="accent1"/>
              </a:solidFill>
            </a:endParaRPr>
          </a:p>
          <a:p>
            <a:pPr algn="l"/>
            <a:endParaRPr lang="uk-UA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033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920880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uk-UA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4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</a:t>
            </a:r>
            <a:r>
              <a:rPr lang="uk-UA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виховна робота</a:t>
            </a:r>
            <a:endParaRPr lang="ru-RU" sz="4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36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7560840" cy="5040560"/>
          </a:xfrm>
        </p:spPr>
        <p:txBody>
          <a:bodyPr>
            <a:normAutofit/>
          </a:bodyPr>
          <a:lstStyle/>
          <a:p>
            <a:pPr algn="l"/>
            <a:endParaRPr lang="uk-UA" dirty="0" smtClean="0"/>
          </a:p>
          <a:p>
            <a:pPr algn="ctr"/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Відомим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 є той факт, що в основі розвитку обдарованої особистості лежить розвиток її здібностей. На певному рівні сформованості здібностей до тієї чи іншої діяльності виникають і починають розвиватися   творчі здібності. Поряд із стандартними завданнями учням пропоную такі, які вимагають креативного мислення, творчих пошуків, оригінальності , винахідливості. О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днією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з важливих умов забезпечення розвитку творчих задатків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молодого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покоління на уроках української мови та літератури є використання інтерактивних методів та технологій творчого спрямування. Творчі  завдання допомагають  мені  розвинути в учнів пізнавальні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</a:rPr>
              <a:t>процеси –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</a:rPr>
              <a:t>памʼять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</a:rPr>
              <a:t>, увагу, уяву, мислення.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62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23828" y="716667"/>
            <a:ext cx="266429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Творча компетентність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348880"/>
            <a:ext cx="1512168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здібностей і талантів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2699932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логічного мислення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2379433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Розвиток образного мислення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4068" y="3979733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Творча активність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4077072"/>
            <a:ext cx="17281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Творче спілкування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5301208"/>
            <a:ext cx="165618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Творча діяльність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2" idx="1"/>
          </p:cNvCxnSpPr>
          <p:nvPr/>
        </p:nvCxnSpPr>
        <p:spPr>
          <a:xfrm flipH="1">
            <a:off x="1583668" y="1076707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1510211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</p:cNvCxnSpPr>
          <p:nvPr/>
        </p:nvCxnSpPr>
        <p:spPr>
          <a:xfrm>
            <a:off x="5688124" y="1076707"/>
            <a:ext cx="14761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627784" y="1484784"/>
            <a:ext cx="72008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2080" y="1484784"/>
            <a:ext cx="79208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99992" y="1484784"/>
            <a:ext cx="72008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7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4464496" cy="273630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Bookman Old Style" pitchFamily="18" charset="0"/>
              </a:rPr>
              <a:t>Працюючи в режимі постійного пошуку та новизни, учні розвивають мислення й уяву, набувають комунікативних навичок, монологічного мовлення, культури читання, виявляють творчі здібності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Наталя\Desktop\IMG_3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я\Desktop\IMG_3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6488"/>
            <a:ext cx="4235960" cy="345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4176464" cy="35643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роботі з учнями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використовую інноваційні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форми роботи : рольові ігри, вільне письмо, словесне малювання, дослідницьку  діяльність,творчі вправи ,  захист проектів, представлення презентацій ,які сприяють загальному розвитку учнів, здатних комунікативно виправдано користуватися засобами рідної мови.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Наталя\Desktop\DSCN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я\Desktop\DSCN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1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235</TotalTime>
  <Words>677</Words>
  <Application>Microsoft Office PowerPoint</Application>
  <PresentationFormat>Экран (4:3)</PresentationFormat>
  <Paragraphs>64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Дужа Надія Степанівна                     Учитель української мови                  та літератури ТЗОШ №25  </vt:lpstr>
      <vt:lpstr>      Моє кредо</vt:lpstr>
      <vt:lpstr>Презентация PowerPoint</vt:lpstr>
      <vt:lpstr> Навчально – виховна робота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Наталя</dc:creator>
  <cp:lastModifiedBy>admin</cp:lastModifiedBy>
  <cp:revision>34</cp:revision>
  <dcterms:created xsi:type="dcterms:W3CDTF">2016-02-21T11:54:49Z</dcterms:created>
  <dcterms:modified xsi:type="dcterms:W3CDTF">2016-02-24T08:03:12Z</dcterms:modified>
</cp:coreProperties>
</file>