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016224"/>
          </a:xfrm>
        </p:spPr>
        <p:txBody>
          <a:bodyPr>
            <a:noAutofit/>
          </a:bodyPr>
          <a:lstStyle/>
          <a:p>
            <a:r>
              <a:rPr lang="uk-UA" sz="4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Роль книги у вихованні дитини</a:t>
            </a:r>
            <a:endParaRPr lang="ru-RU" sz="40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 descr="Як читання книг впливає на розвиток дитин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1357">
            <a:off x="5359112" y="624036"/>
            <a:ext cx="3384376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805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547664" y="980728"/>
            <a:ext cx="6480174" cy="4824536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sz="2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Читання та культура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l"/>
            <a:r>
              <a:rPr lang="uk-UA" sz="3000" dirty="0" smtClean="0"/>
              <a:t>Вміння читати – це невід’ємна частина культури (вчить мислити, набувати знання та розвивати уяву)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27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278088"/>
          </a:xfrm>
        </p:spPr>
        <p:txBody>
          <a:bodyPr>
            <a:noAutofit/>
          </a:bodyPr>
          <a:lstStyle/>
          <a:p>
            <a:endParaRPr lang="uk-UA" sz="2000" dirty="0" smtClean="0"/>
          </a:p>
          <a:p>
            <a:endParaRPr lang="uk-UA" sz="2000" dirty="0"/>
          </a:p>
          <a:p>
            <a:r>
              <a:rPr lang="uk-UA" sz="2000" i="1" dirty="0" smtClean="0">
                <a:solidFill>
                  <a:schemeClr val="accent1">
                    <a:lumMod val="75000"/>
                  </a:schemeClr>
                </a:solidFill>
              </a:rPr>
              <a:t>Потоваришувати з книгою</a:t>
            </a:r>
          </a:p>
          <a:p>
            <a:endParaRPr lang="uk-UA" sz="20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2000" i="1" dirty="0" smtClean="0">
                <a:solidFill>
                  <a:schemeClr val="accent1">
                    <a:lumMod val="75000"/>
                  </a:schemeClr>
                </a:solidFill>
              </a:rPr>
              <a:t>Здобути літературні перлини, розібратися у великому книжному океані (батьки, вчителі)</a:t>
            </a:r>
            <a:endParaRPr lang="ru-RU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1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553816"/>
          </a:xfrm>
        </p:spPr>
        <p:txBody>
          <a:bodyPr>
            <a:normAutofit lnSpcReduction="10000"/>
          </a:bodyPr>
          <a:lstStyle/>
          <a:p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Любов до читання, перш за все, розпочинається з сім’ї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Як читання книг впливає на розвиток дитин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5804">
            <a:off x="677461" y="373947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396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97832"/>
          </a:xfrm>
        </p:spPr>
        <p:txBody>
          <a:bodyPr>
            <a:noAutofit/>
          </a:bodyPr>
          <a:lstStyle/>
          <a:p>
            <a:endParaRPr lang="uk-UA" sz="2800" dirty="0" smtClean="0"/>
          </a:p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Сімейне читання – це духовний розвиток дитини, формування її особистості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/Files/images/28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3096344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350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3600400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Шановні батьки!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Не втрачайте можливості бути ближче до вашої дитини. І нехай вам у цьому допоможе цікава книжка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6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sz="2800" dirty="0" smtClean="0"/>
          </a:p>
          <a:p>
            <a:pPr marL="0" indent="0">
              <a:buNone/>
            </a:pP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Книга 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– це найкращий </a:t>
            </a:r>
            <a:endParaRPr lang="uk-U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      товариш 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і супутник </a:t>
            </a:r>
            <a:endParaRPr lang="uk-U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           на 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</a:rPr>
              <a:t>все </a:t>
            </a:r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життя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                                         </a:t>
            </a:r>
            <a:endParaRPr lang="ru-RU" dirty="0"/>
          </a:p>
        </p:txBody>
      </p:sp>
      <p:pic>
        <p:nvPicPr>
          <p:cNvPr id="5" name="Рисунок 4" descr="/Files/images/img12200211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627" y="2636912"/>
            <a:ext cx="3240360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261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87824" y="1124744"/>
                <a:ext cx="5760640" cy="461121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:r>
                  <a:rPr lang="uk-UA" sz="3600" b="1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Навчити відчувати прекрасне і творити його у житті, цінувати рідне слово, шанувати рід – завдання сім</a:t>
                </a:r>
                <a14:m>
                  <m:oMath xmlns:m="http://schemas.openxmlformats.org/officeDocument/2006/math">
                    <m:r>
                      <a:rPr lang="uk-UA" sz="36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’</m:t>
                    </m:r>
                  </m:oMath>
                </a14:m>
                <a:r>
                  <a:rPr lang="uk-UA" sz="3600" b="1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ї та вчителів</a:t>
                </a:r>
                <a:endParaRPr lang="ru-RU" sz="3600" b="1" i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87824" y="1124744"/>
                <a:ext cx="5760640" cy="4611216"/>
              </a:xfrm>
              <a:blipFill rotWithShape="1">
                <a:blip r:embed="rId2"/>
                <a:stretch>
                  <a:fillRect l="-3175" r="-4762" b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56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203848" y="764704"/>
            <a:ext cx="5775176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36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36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3600" b="1" i="1" dirty="0" smtClean="0">
                <a:solidFill>
                  <a:schemeClr val="accent4">
                    <a:lumMod val="50000"/>
                  </a:schemeClr>
                </a:solidFill>
              </a:rPr>
              <a:t>Спілкування з книгою     має приносити   радість і насолоду   дітям</a:t>
            </a:r>
            <a:endParaRPr lang="ru-RU" sz="36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5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527048"/>
            <a:ext cx="8122104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i="1" dirty="0" smtClean="0"/>
              <a:t>                     </a:t>
            </a:r>
            <a:r>
              <a:rPr lang="uk-UA" sz="4000" i="1" dirty="0" smtClean="0">
                <a:solidFill>
                  <a:srgbClr val="C00000"/>
                </a:solidFill>
              </a:rPr>
              <a:t>Читаючи, дитина </a:t>
            </a:r>
            <a:r>
              <a:rPr lang="uk-UA" sz="4000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uk-UA" sz="3200" i="1" dirty="0" smtClean="0">
                <a:solidFill>
                  <a:schemeClr val="bg2">
                    <a:lumMod val="25000"/>
                  </a:schemeClr>
                </a:solidFill>
              </a:rPr>
              <a:t>розвиває інтелект, пам’ять уяву;</a:t>
            </a:r>
          </a:p>
          <a:p>
            <a:pPr marL="0" indent="0">
              <a:buNone/>
            </a:pPr>
            <a:r>
              <a:rPr lang="uk-UA" sz="3200" i="1" dirty="0" smtClean="0">
                <a:solidFill>
                  <a:schemeClr val="bg2">
                    <a:lumMod val="25000"/>
                  </a:schemeClr>
                </a:solidFill>
              </a:rPr>
              <a:t> - вчиться думати, аналізувати, використовувати досвід, робити висновки;</a:t>
            </a:r>
          </a:p>
          <a:p>
            <a:pPr marL="0" indent="0">
              <a:buNone/>
            </a:pPr>
            <a:r>
              <a:rPr lang="uk-UA" sz="32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3200" i="1" dirty="0" smtClean="0">
                <a:solidFill>
                  <a:schemeClr val="bg2">
                    <a:lumMod val="25000"/>
                  </a:schemeClr>
                </a:solidFill>
              </a:rPr>
              <a:t>- розвиває мовлення, робить його образним, красивим;</a:t>
            </a:r>
          </a:p>
          <a:p>
            <a:pPr marL="0" indent="0">
              <a:buNone/>
            </a:pPr>
            <a:r>
              <a:rPr lang="uk-UA" sz="32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sz="3200" i="1" dirty="0" smtClean="0">
                <a:solidFill>
                  <a:schemeClr val="bg2">
                    <a:lumMod val="25000"/>
                  </a:schemeClr>
                </a:solidFill>
              </a:rPr>
              <a:t>- відчуває бажання творити</a:t>
            </a:r>
            <a:endParaRPr lang="ru-RU" sz="32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5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764704"/>
            <a:ext cx="6587950" cy="4824536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r>
              <a:rPr lang="uk-UA" sz="2800" i="1" dirty="0" smtClean="0">
                <a:solidFill>
                  <a:schemeClr val="accent4">
                    <a:lumMod val="50000"/>
                  </a:schemeClr>
                </a:solidFill>
              </a:rPr>
              <a:t>Успішна дитина 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algn="l"/>
            <a:r>
              <a:rPr lang="uk-UA" dirty="0"/>
              <a:t> </a:t>
            </a: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- техніка читання ( 120 слів за хвилину );</a:t>
            </a:r>
          </a:p>
          <a:p>
            <a:pPr algn="l"/>
            <a:endParaRPr lang="uk-UA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uk-UA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- інтерес до навчання;</a:t>
            </a:r>
          </a:p>
          <a:p>
            <a:pPr algn="l"/>
            <a:endParaRPr lang="uk-UA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uk-UA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400" i="1" dirty="0" smtClean="0">
                <a:solidFill>
                  <a:schemeClr val="accent1">
                    <a:lumMod val="75000"/>
                  </a:schemeClr>
                </a:solidFill>
              </a:rPr>
              <a:t>- правильно читати книги</a:t>
            </a: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60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692696"/>
            <a:ext cx="6155902" cy="5400600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П’ять аргументів для читання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b="0" dirty="0"/>
              <a:t>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дитина та читання:</a:t>
            </a:r>
          </a:p>
          <a:p>
            <a:endParaRPr lang="uk-UA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uk-UA" b="0" dirty="0"/>
              <a:t> </a:t>
            </a:r>
            <a:r>
              <a:rPr lang="uk-UA" sz="1800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набуває різноманітних ідей, долає труднощі;</a:t>
            </a:r>
          </a:p>
          <a:p>
            <a:pPr algn="just"/>
            <a:r>
              <a:rPr lang="uk-UA" sz="18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800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краще запам’ятовує прочитане, ніж те, що показано за допомогою аудіовізуальних засобів;</a:t>
            </a:r>
          </a:p>
          <a:p>
            <a:pPr algn="just"/>
            <a:r>
              <a:rPr lang="uk-UA" sz="1800" b="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800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з інтересом відвідує школу, навчається добре, краще оцінює навколишній світ;</a:t>
            </a:r>
          </a:p>
          <a:p>
            <a:pPr algn="just"/>
            <a:r>
              <a:rPr lang="uk-UA" sz="1800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не замкнута, здібна, вміє відстоювати свою точку зору</a:t>
            </a:r>
            <a:endParaRPr lang="ru-RU" sz="1800" b="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5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87624" y="620688"/>
            <a:ext cx="6696198" cy="4896544"/>
          </a:xfrm>
        </p:spPr>
        <p:txBody>
          <a:bodyPr>
            <a:normAutofit fontScale="77500" lnSpcReduction="20000"/>
          </a:bodyPr>
          <a:lstStyle/>
          <a:p>
            <a:r>
              <a:rPr lang="uk-UA" sz="3600" i="1" dirty="0" smtClean="0">
                <a:solidFill>
                  <a:schemeClr val="accent3">
                    <a:lumMod val="50000"/>
                  </a:schemeClr>
                </a:solidFill>
              </a:rPr>
              <a:t>Читання та вільний час:</a:t>
            </a:r>
          </a:p>
          <a:p>
            <a:endParaRPr lang="uk-UA" sz="30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algn="just"/>
            <a:endParaRPr lang="uk-U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600" dirty="0" smtClean="0">
                <a:solidFill>
                  <a:schemeClr val="accent1">
                    <a:lumMod val="75000"/>
                  </a:schemeClr>
                </a:solidFill>
              </a:rPr>
              <a:t>- правильно організовувати вільний час;</a:t>
            </a:r>
          </a:p>
          <a:p>
            <a:pPr algn="just"/>
            <a:endParaRPr lang="uk-UA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uk-UA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600" dirty="0" smtClean="0">
                <a:solidFill>
                  <a:schemeClr val="accent1">
                    <a:lumMod val="75000"/>
                  </a:schemeClr>
                </a:solidFill>
              </a:rPr>
              <a:t>-  читання – не тільки активне і творче використання вільного часу, а й улюблене заняття, хобі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90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980728"/>
            <a:ext cx="6875982" cy="3960440"/>
          </a:xfrm>
        </p:spPr>
        <p:txBody>
          <a:bodyPr>
            <a:normAutofit lnSpcReduction="10000"/>
          </a:bodyPr>
          <a:lstStyle/>
          <a:p>
            <a:r>
              <a:rPr lang="uk-UA" sz="3200" i="1" dirty="0" smtClean="0">
                <a:solidFill>
                  <a:schemeClr val="tx2">
                    <a:lumMod val="50000"/>
                  </a:schemeClr>
                </a:solidFill>
              </a:rPr>
              <a:t>Читання та життєвий досвід:</a:t>
            </a:r>
          </a:p>
          <a:p>
            <a:endParaRPr lang="uk-UA" dirty="0"/>
          </a:p>
          <a:p>
            <a:endParaRPr lang="uk-UA" dirty="0" smtClean="0"/>
          </a:p>
          <a:p>
            <a:pPr algn="l"/>
            <a:r>
              <a:rPr lang="uk-UA" dirty="0"/>
              <a:t> </a:t>
            </a:r>
            <a:r>
              <a:rPr lang="uk-UA" dirty="0" smtClean="0"/>
              <a:t> </a:t>
            </a:r>
          </a:p>
          <a:p>
            <a:pPr algn="l"/>
            <a:endParaRPr lang="uk-UA" dirty="0"/>
          </a:p>
          <a:p>
            <a:pPr algn="l"/>
            <a:r>
              <a:rPr lang="uk-UA" sz="2800" i="1" dirty="0" smtClean="0"/>
              <a:t>зі</a:t>
            </a:r>
            <a:r>
              <a:rPr lang="uk-UA" sz="2800" i="1" dirty="0" smtClean="0"/>
              <a:t>ставляти </a:t>
            </a:r>
            <a:r>
              <a:rPr lang="uk-UA" sz="2800" i="1" dirty="0" smtClean="0"/>
              <a:t>побачене з викладеним у книзі, збагачує життєвий досвід, уникає помилок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516766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304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Наталя</dc:creator>
  <cp:lastModifiedBy>Наталя</cp:lastModifiedBy>
  <cp:revision>8</cp:revision>
  <dcterms:created xsi:type="dcterms:W3CDTF">2015-12-07T20:22:43Z</dcterms:created>
  <dcterms:modified xsi:type="dcterms:W3CDTF">2015-12-07T21:23:15Z</dcterms:modified>
</cp:coreProperties>
</file>