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2"/>
  </p:notesMasterIdLst>
  <p:sldIdLst>
    <p:sldId id="256" r:id="rId2"/>
    <p:sldId id="272" r:id="rId3"/>
    <p:sldId id="260" r:id="rId4"/>
    <p:sldId id="261" r:id="rId5"/>
    <p:sldId id="273" r:id="rId6"/>
    <p:sldId id="274" r:id="rId7"/>
    <p:sldId id="277" r:id="rId8"/>
    <p:sldId id="278" r:id="rId9"/>
    <p:sldId id="282" r:id="rId10"/>
    <p:sldId id="284" r:id="rId11"/>
    <p:sldId id="280" r:id="rId12"/>
    <p:sldId id="285" r:id="rId13"/>
    <p:sldId id="286" r:id="rId14"/>
    <p:sldId id="287" r:id="rId15"/>
    <p:sldId id="293" r:id="rId16"/>
    <p:sldId id="276" r:id="rId17"/>
    <p:sldId id="271" r:id="rId18"/>
    <p:sldId id="267" r:id="rId19"/>
    <p:sldId id="268" r:id="rId20"/>
    <p:sldId id="29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C00"/>
    <a:srgbClr val="D8BEEC"/>
    <a:srgbClr val="0066FF"/>
    <a:srgbClr val="FFFF00"/>
    <a:srgbClr val="43F52B"/>
    <a:srgbClr val="FF99FF"/>
    <a:srgbClr val="FF0066"/>
    <a:srgbClr val="00CC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image" Target="../media/image4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BDC37-B269-4D91-9E45-2E34DC933AC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778622-29E3-407E-AB50-B5267726058B}">
      <dgm:prSet phldrT="[Текст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uk-UA" sz="1600" b="1" noProof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засвоєння системи сенсорних еталонів та дії з ними, формування в дітей системи обстежувальних дій, розвиток уміння  використовувати сенсорні еталони в практичній і пізнавальній діяльності;</a:t>
          </a:r>
          <a:endParaRPr lang="uk-UA" sz="1600" b="1" noProof="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34A6A-CCF5-4219-822F-EA122AFD32E7}" type="parTrans" cxnId="{C3821023-2470-4715-9D05-1CEE8141C164}">
      <dgm:prSet/>
      <dgm:spPr/>
      <dgm:t>
        <a:bodyPr/>
        <a:lstStyle/>
        <a:p>
          <a:endParaRPr lang="ru-RU"/>
        </a:p>
      </dgm:t>
    </dgm:pt>
    <dgm:pt modelId="{21AE18FA-6CB6-475B-B10E-D65ADF846C06}" type="sibTrans" cxnId="{C3821023-2470-4715-9D05-1CEE8141C164}">
      <dgm:prSet/>
      <dgm:spPr/>
      <dgm:t>
        <a:bodyPr/>
        <a:lstStyle/>
        <a:p>
          <a:endParaRPr lang="ru-RU"/>
        </a:p>
      </dgm:t>
    </dgm:pt>
    <dgm:pt modelId="{5922A516-5418-45ED-9979-E340366C7ADD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uk-UA" sz="1600" b="1" noProof="0" dirty="0" smtClean="0">
              <a:solidFill>
                <a:srgbClr val="FFFF00"/>
              </a:solidFill>
            </a:rPr>
            <a:t>інтеграція різних видів дитячої діяльності в сенсорно-пізнавальному розвитку дошкільників;</a:t>
          </a:r>
          <a:endParaRPr lang="uk-UA" sz="1600" b="1" noProof="0" dirty="0">
            <a:solidFill>
              <a:srgbClr val="FFFF00"/>
            </a:solidFill>
          </a:endParaRPr>
        </a:p>
      </dgm:t>
    </dgm:pt>
    <dgm:pt modelId="{227C1E71-806B-4D7F-8A28-063E08950B94}" type="parTrans" cxnId="{83ECC72A-E771-4321-AE68-9468BCB186B2}">
      <dgm:prSet/>
      <dgm:spPr/>
      <dgm:t>
        <a:bodyPr/>
        <a:lstStyle/>
        <a:p>
          <a:endParaRPr lang="ru-RU"/>
        </a:p>
      </dgm:t>
    </dgm:pt>
    <dgm:pt modelId="{D212B8FC-9BAE-4A3A-BF0D-27D8F3D63836}" type="sibTrans" cxnId="{83ECC72A-E771-4321-AE68-9468BCB186B2}">
      <dgm:prSet/>
      <dgm:spPr/>
      <dgm:t>
        <a:bodyPr/>
        <a:lstStyle/>
        <a:p>
          <a:endParaRPr lang="ru-RU"/>
        </a:p>
      </dgm:t>
    </dgm:pt>
    <dgm:pt modelId="{44AC9B10-9708-4DF5-826B-4A6F96A53239}">
      <dgm:prSet phldrT="[Текст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uk-UA" sz="1600" b="1" noProof="0" dirty="0" smtClean="0">
              <a:solidFill>
                <a:srgbClr val="FFFF00"/>
              </a:solidFill>
            </a:rPr>
            <a:t>розвиток у дітей звичок і моделей поведінки, що відповідють   сталому розвитку,усвідомлення старшими дошкільниками необхідності збереження ресурсів землі та особистої відповідальності за майбутнє;</a:t>
          </a:r>
          <a:endParaRPr lang="uk-UA" sz="1600" b="1" noProof="0" dirty="0">
            <a:solidFill>
              <a:srgbClr val="FFFF00"/>
            </a:solidFill>
          </a:endParaRPr>
        </a:p>
      </dgm:t>
    </dgm:pt>
    <dgm:pt modelId="{51B16CD7-ABA9-45B7-9863-063F895E32DA}" type="parTrans" cxnId="{8E45E401-5AE9-405A-8B49-72BB531577E0}">
      <dgm:prSet/>
      <dgm:spPr/>
      <dgm:t>
        <a:bodyPr/>
        <a:lstStyle/>
        <a:p>
          <a:endParaRPr lang="ru-RU"/>
        </a:p>
      </dgm:t>
    </dgm:pt>
    <dgm:pt modelId="{1191F494-FBCD-4926-B622-93BDE6C6C12F}" type="sibTrans" cxnId="{8E45E401-5AE9-405A-8B49-72BB531577E0}">
      <dgm:prSet/>
      <dgm:spPr/>
      <dgm:t>
        <a:bodyPr/>
        <a:lstStyle/>
        <a:p>
          <a:endParaRPr lang="ru-RU"/>
        </a:p>
      </dgm:t>
    </dgm:pt>
    <dgm:pt modelId="{827F9AA5-5182-4D0F-A7AF-9F8953FFFE32}">
      <dgm:prSet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endParaRPr lang="uk-UA" b="0" dirty="0"/>
        </a:p>
      </dgm:t>
    </dgm:pt>
    <dgm:pt modelId="{0C244B1F-7D13-44B8-8C18-D1343BB2F960}" type="parTrans" cxnId="{ECC94FEB-010D-49F3-950D-A9E8DFEA95AE}">
      <dgm:prSet/>
      <dgm:spPr/>
      <dgm:t>
        <a:bodyPr/>
        <a:lstStyle/>
        <a:p>
          <a:endParaRPr lang="uk-UA"/>
        </a:p>
      </dgm:t>
    </dgm:pt>
    <dgm:pt modelId="{E95DEE63-55D9-4A25-9F56-FEAA2140AF8E}" type="sibTrans" cxnId="{ECC94FEB-010D-49F3-950D-A9E8DFEA95AE}">
      <dgm:prSet/>
      <dgm:spPr/>
      <dgm:t>
        <a:bodyPr/>
        <a:lstStyle/>
        <a:p>
          <a:endParaRPr lang="uk-UA"/>
        </a:p>
      </dgm:t>
    </dgm:pt>
    <dgm:pt modelId="{1B12674B-E566-4B29-A5E4-D17254529042}">
      <dgm:prSet custT="1"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uk-UA" sz="1600" b="1" dirty="0" smtClean="0">
              <a:solidFill>
                <a:srgbClr val="FFFF00"/>
              </a:solidFill>
            </a:rPr>
            <a:t>формування культури здоров’я дітей на засадах розуміння єдності природи та людини, залежності здоров’я людини від стану довкілля;</a:t>
          </a:r>
          <a:endParaRPr lang="ru-RU" sz="1600" b="1" dirty="0">
            <a:solidFill>
              <a:srgbClr val="FFFF00"/>
            </a:solidFill>
          </a:endParaRPr>
        </a:p>
      </dgm:t>
    </dgm:pt>
    <dgm:pt modelId="{D585254F-5317-4D79-B9FE-C1EC837E6162}" type="parTrans" cxnId="{76655A2B-5EE3-4BF3-AF02-5B9E4DD1BCB9}">
      <dgm:prSet/>
      <dgm:spPr/>
      <dgm:t>
        <a:bodyPr/>
        <a:lstStyle/>
        <a:p>
          <a:endParaRPr lang="uk-UA"/>
        </a:p>
      </dgm:t>
    </dgm:pt>
    <dgm:pt modelId="{F923EA9D-AA5E-4DAA-8CBA-1CF9A5F48DF5}" type="sibTrans" cxnId="{76655A2B-5EE3-4BF3-AF02-5B9E4DD1BCB9}">
      <dgm:prSet/>
      <dgm:spPr/>
      <dgm:t>
        <a:bodyPr/>
        <a:lstStyle/>
        <a:p>
          <a:endParaRPr lang="uk-UA"/>
        </a:p>
      </dgm:t>
    </dgm:pt>
    <dgm:pt modelId="{CF74FE18-D8D4-46D4-B4CE-8B579E8C7276}" type="pres">
      <dgm:prSet presAssocID="{7C7BDC37-B269-4D91-9E45-2E34DC933AC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5A898313-9560-423D-AD82-F8347C664A7A}" type="pres">
      <dgm:prSet presAssocID="{7C7BDC37-B269-4D91-9E45-2E34DC933AC5}" presName="Name1" presStyleCnt="0"/>
      <dgm:spPr/>
    </dgm:pt>
    <dgm:pt modelId="{6C0C187A-8409-4163-912E-CD434C4AF0FA}" type="pres">
      <dgm:prSet presAssocID="{7C7BDC37-B269-4D91-9E45-2E34DC933AC5}" presName="cycle" presStyleCnt="0"/>
      <dgm:spPr/>
    </dgm:pt>
    <dgm:pt modelId="{A053A47A-313A-45D8-99AF-4F1DBEBF5423}" type="pres">
      <dgm:prSet presAssocID="{7C7BDC37-B269-4D91-9E45-2E34DC933AC5}" presName="srcNode" presStyleLbl="node1" presStyleIdx="0" presStyleCnt="5"/>
      <dgm:spPr/>
    </dgm:pt>
    <dgm:pt modelId="{474E3B07-1BF3-4CF7-BF12-F2A485441A9F}" type="pres">
      <dgm:prSet presAssocID="{7C7BDC37-B269-4D91-9E45-2E34DC933AC5}" presName="conn" presStyleLbl="parChTrans1D2" presStyleIdx="0" presStyleCnt="1"/>
      <dgm:spPr/>
      <dgm:t>
        <a:bodyPr/>
        <a:lstStyle/>
        <a:p>
          <a:endParaRPr lang="uk-UA"/>
        </a:p>
      </dgm:t>
    </dgm:pt>
    <dgm:pt modelId="{2C9AED8B-3E57-4D18-A9C0-821257856E91}" type="pres">
      <dgm:prSet presAssocID="{7C7BDC37-B269-4D91-9E45-2E34DC933AC5}" presName="extraNode" presStyleLbl="node1" presStyleIdx="0" presStyleCnt="5"/>
      <dgm:spPr/>
    </dgm:pt>
    <dgm:pt modelId="{9116899E-0FE4-4D48-8239-67BF53F63B24}" type="pres">
      <dgm:prSet presAssocID="{7C7BDC37-B269-4D91-9E45-2E34DC933AC5}" presName="dstNode" presStyleLbl="node1" presStyleIdx="0" presStyleCnt="5"/>
      <dgm:spPr/>
    </dgm:pt>
    <dgm:pt modelId="{275733F3-4013-4B12-9870-A77927476FC9}" type="pres">
      <dgm:prSet presAssocID="{8C778622-29E3-407E-AB50-B5267726058B}" presName="text_1" presStyleLbl="node1" presStyleIdx="0" presStyleCnt="5" custScaleY="125878" custLinFactNeighborX="176" custLinFactNeighborY="-201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E0C493-B54E-4B52-9DC3-0F195CE4D722}" type="pres">
      <dgm:prSet presAssocID="{8C778622-29E3-407E-AB50-B5267726058B}" presName="accent_1" presStyleCnt="0"/>
      <dgm:spPr/>
    </dgm:pt>
    <dgm:pt modelId="{F24B2939-43A3-4FCD-850B-89A4D1649474}" type="pres">
      <dgm:prSet presAssocID="{8C778622-29E3-407E-AB50-B5267726058B}" presName="accentRepeatNode" presStyleLbl="solidFgAcc1" presStyleIdx="0" presStyleCnt="5" custLinFactNeighborX="-7404" custLinFactNeighborY="-15782"/>
      <dgm:spPr/>
    </dgm:pt>
    <dgm:pt modelId="{02A5FE46-1973-4E82-A7E6-D6B8F9EFD164}" type="pres">
      <dgm:prSet presAssocID="{5922A516-5418-45ED-9979-E340366C7ADD}" presName="text_2" presStyleLbl="node1" presStyleIdx="1" presStyleCnt="5" custLinFactNeighborX="-461" custLinFactNeighborY="-344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9A5BEB-0D3B-4F2A-A1CB-0A5C0E8A4A96}" type="pres">
      <dgm:prSet presAssocID="{5922A516-5418-45ED-9979-E340366C7ADD}" presName="accent_2" presStyleCnt="0"/>
      <dgm:spPr/>
    </dgm:pt>
    <dgm:pt modelId="{5A8F1BF0-7B53-4538-B846-B323D7536862}" type="pres">
      <dgm:prSet presAssocID="{5922A516-5418-45ED-9979-E340366C7ADD}" presName="accentRepeatNode" presStyleLbl="solidFgAcc1" presStyleIdx="1" presStyleCnt="5" custLinFactNeighborX="-38839" custLinFactNeighborY="-22171"/>
      <dgm:spPr/>
      <dgm:t>
        <a:bodyPr/>
        <a:lstStyle/>
        <a:p>
          <a:endParaRPr lang="ru-RU"/>
        </a:p>
      </dgm:t>
    </dgm:pt>
    <dgm:pt modelId="{82CDB255-9CDC-47F7-A13A-28796B215065}" type="pres">
      <dgm:prSet presAssocID="{44AC9B10-9708-4DF5-826B-4A6F96A53239}" presName="text_3" presStyleLbl="node1" presStyleIdx="2" presStyleCnt="5" custScaleX="101215" custScaleY="177751" custLinFactNeighborX="-1374" custLinFactNeighborY="-3205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0B1AF5-6D0F-4EC1-B412-63CE0F85ECE3}" type="pres">
      <dgm:prSet presAssocID="{44AC9B10-9708-4DF5-826B-4A6F96A53239}" presName="accent_3" presStyleCnt="0"/>
      <dgm:spPr/>
    </dgm:pt>
    <dgm:pt modelId="{1000405C-1AAF-428E-AEC2-0CCBC46BED36}" type="pres">
      <dgm:prSet presAssocID="{44AC9B10-9708-4DF5-826B-4A6F96A53239}" presName="accentRepeatNode" presStyleLbl="solidFgAcc1" presStyleIdx="2" presStyleCnt="5" custScaleX="119749" custScaleY="119750" custLinFactNeighborX="-24019" custLinFactNeighborY="-26119"/>
      <dgm:spPr/>
    </dgm:pt>
    <dgm:pt modelId="{45BA92A2-2937-4699-B5F8-741AAEEBF5E0}" type="pres">
      <dgm:prSet presAssocID="{1B12674B-E566-4B29-A5E4-D17254529042}" presName="text_4" presStyleLbl="node1" presStyleIdx="3" presStyleCnt="5" custScaleY="134645" custLinFactNeighborX="-461" custLinFactNeighborY="-1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E0306-7D46-4D20-9C8C-6DEC300A2A9B}" type="pres">
      <dgm:prSet presAssocID="{1B12674B-E566-4B29-A5E4-D17254529042}" presName="accent_4" presStyleCnt="0"/>
      <dgm:spPr/>
    </dgm:pt>
    <dgm:pt modelId="{7E354DC6-E7BC-4E3D-8E2F-83A50A7AA7A0}" type="pres">
      <dgm:prSet presAssocID="{1B12674B-E566-4B29-A5E4-D17254529042}" presName="accentRepeatNode" presStyleLbl="solidFgAcc1" presStyleIdx="3" presStyleCnt="5" custLinFactNeighborX="-5483" custLinFactNeighborY="-4760"/>
      <dgm:spPr/>
    </dgm:pt>
    <dgm:pt modelId="{850B3325-8D3D-4E89-AF6C-D5A973019EC5}" type="pres">
      <dgm:prSet presAssocID="{827F9AA5-5182-4D0F-A7AF-9F8953FFFE32}" presName="text_5" presStyleLbl="node1" presStyleIdx="4" presStyleCnt="5" custScaleX="100372" custScaleY="142818" custLinFactNeighborX="362" custLinFactNeighborY="112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149DCF-36BA-49FD-A4AD-B7AF4DFD1D7D}" type="pres">
      <dgm:prSet presAssocID="{827F9AA5-5182-4D0F-A7AF-9F8953FFFE32}" presName="accent_5" presStyleCnt="0"/>
      <dgm:spPr/>
    </dgm:pt>
    <dgm:pt modelId="{5F34B850-B55D-4864-A36D-1B1477E0C32F}" type="pres">
      <dgm:prSet presAssocID="{827F9AA5-5182-4D0F-A7AF-9F8953FFFE32}" presName="accentRepeatNode" presStyleLbl="solidFgAcc1" presStyleIdx="4" presStyleCnt="5"/>
      <dgm:spPr/>
    </dgm:pt>
  </dgm:ptLst>
  <dgm:cxnLst>
    <dgm:cxn modelId="{F9D8A782-14E6-4784-BBC8-544782F77A77}" type="presOf" srcId="{827F9AA5-5182-4D0F-A7AF-9F8953FFFE32}" destId="{850B3325-8D3D-4E89-AF6C-D5A973019EC5}" srcOrd="0" destOrd="0" presId="urn:microsoft.com/office/officeart/2008/layout/VerticalCurvedList"/>
    <dgm:cxn modelId="{87D513B6-839E-40D3-9711-ACE5BBD88775}" type="presOf" srcId="{5922A516-5418-45ED-9979-E340366C7ADD}" destId="{02A5FE46-1973-4E82-A7E6-D6B8F9EFD164}" srcOrd="0" destOrd="0" presId="urn:microsoft.com/office/officeart/2008/layout/VerticalCurvedList"/>
    <dgm:cxn modelId="{76655A2B-5EE3-4BF3-AF02-5B9E4DD1BCB9}" srcId="{7C7BDC37-B269-4D91-9E45-2E34DC933AC5}" destId="{1B12674B-E566-4B29-A5E4-D17254529042}" srcOrd="3" destOrd="0" parTransId="{D585254F-5317-4D79-B9FE-C1EC837E6162}" sibTransId="{F923EA9D-AA5E-4DAA-8CBA-1CF9A5F48DF5}"/>
    <dgm:cxn modelId="{1406EE41-D614-4603-A0A9-6B973C39F67E}" type="presOf" srcId="{7C7BDC37-B269-4D91-9E45-2E34DC933AC5}" destId="{CF74FE18-D8D4-46D4-B4CE-8B579E8C7276}" srcOrd="0" destOrd="0" presId="urn:microsoft.com/office/officeart/2008/layout/VerticalCurvedList"/>
    <dgm:cxn modelId="{83ECC72A-E771-4321-AE68-9468BCB186B2}" srcId="{7C7BDC37-B269-4D91-9E45-2E34DC933AC5}" destId="{5922A516-5418-45ED-9979-E340366C7ADD}" srcOrd="1" destOrd="0" parTransId="{227C1E71-806B-4D7F-8A28-063E08950B94}" sibTransId="{D212B8FC-9BAE-4A3A-BF0D-27D8F3D63836}"/>
    <dgm:cxn modelId="{421C2D87-D996-4904-9164-671D9549ABBA}" type="presOf" srcId="{44AC9B10-9708-4DF5-826B-4A6F96A53239}" destId="{82CDB255-9CDC-47F7-A13A-28796B215065}" srcOrd="0" destOrd="0" presId="urn:microsoft.com/office/officeart/2008/layout/VerticalCurvedList"/>
    <dgm:cxn modelId="{8E45E401-5AE9-405A-8B49-72BB531577E0}" srcId="{7C7BDC37-B269-4D91-9E45-2E34DC933AC5}" destId="{44AC9B10-9708-4DF5-826B-4A6F96A53239}" srcOrd="2" destOrd="0" parTransId="{51B16CD7-ABA9-45B7-9863-063F895E32DA}" sibTransId="{1191F494-FBCD-4926-B622-93BDE6C6C12F}"/>
    <dgm:cxn modelId="{A9746D35-E830-4839-819D-6D7176FDBD06}" type="presOf" srcId="{1B12674B-E566-4B29-A5E4-D17254529042}" destId="{45BA92A2-2937-4699-B5F8-741AAEEBF5E0}" srcOrd="0" destOrd="0" presId="urn:microsoft.com/office/officeart/2008/layout/VerticalCurvedList"/>
    <dgm:cxn modelId="{F89911B8-9278-4C27-B51D-5708E143A3D9}" type="presOf" srcId="{21AE18FA-6CB6-475B-B10E-D65ADF846C06}" destId="{474E3B07-1BF3-4CF7-BF12-F2A485441A9F}" srcOrd="0" destOrd="0" presId="urn:microsoft.com/office/officeart/2008/layout/VerticalCurvedList"/>
    <dgm:cxn modelId="{ECC94FEB-010D-49F3-950D-A9E8DFEA95AE}" srcId="{7C7BDC37-B269-4D91-9E45-2E34DC933AC5}" destId="{827F9AA5-5182-4D0F-A7AF-9F8953FFFE32}" srcOrd="4" destOrd="0" parTransId="{0C244B1F-7D13-44B8-8C18-D1343BB2F960}" sibTransId="{E95DEE63-55D9-4A25-9F56-FEAA2140AF8E}"/>
    <dgm:cxn modelId="{D2F620BF-5684-43DE-9CE3-9533AE2FDCE1}" type="presOf" srcId="{8C778622-29E3-407E-AB50-B5267726058B}" destId="{275733F3-4013-4B12-9870-A77927476FC9}" srcOrd="0" destOrd="0" presId="urn:microsoft.com/office/officeart/2008/layout/VerticalCurvedList"/>
    <dgm:cxn modelId="{C3821023-2470-4715-9D05-1CEE8141C164}" srcId="{7C7BDC37-B269-4D91-9E45-2E34DC933AC5}" destId="{8C778622-29E3-407E-AB50-B5267726058B}" srcOrd="0" destOrd="0" parTransId="{76134A6A-CCF5-4219-822F-EA122AFD32E7}" sibTransId="{21AE18FA-6CB6-475B-B10E-D65ADF846C06}"/>
    <dgm:cxn modelId="{1DC58D77-77D9-4F18-8699-8FAAC6AFED95}" type="presParOf" srcId="{CF74FE18-D8D4-46D4-B4CE-8B579E8C7276}" destId="{5A898313-9560-423D-AD82-F8347C664A7A}" srcOrd="0" destOrd="0" presId="urn:microsoft.com/office/officeart/2008/layout/VerticalCurvedList"/>
    <dgm:cxn modelId="{885F276A-3C30-4BF8-8401-D4518EA38897}" type="presParOf" srcId="{5A898313-9560-423D-AD82-F8347C664A7A}" destId="{6C0C187A-8409-4163-912E-CD434C4AF0FA}" srcOrd="0" destOrd="0" presId="urn:microsoft.com/office/officeart/2008/layout/VerticalCurvedList"/>
    <dgm:cxn modelId="{DB990B76-D8C7-4FDE-A893-6B2D9A34E9D3}" type="presParOf" srcId="{6C0C187A-8409-4163-912E-CD434C4AF0FA}" destId="{A053A47A-313A-45D8-99AF-4F1DBEBF5423}" srcOrd="0" destOrd="0" presId="urn:microsoft.com/office/officeart/2008/layout/VerticalCurvedList"/>
    <dgm:cxn modelId="{DB22FF5A-8EFE-4C10-A3D4-1169EBA3DE41}" type="presParOf" srcId="{6C0C187A-8409-4163-912E-CD434C4AF0FA}" destId="{474E3B07-1BF3-4CF7-BF12-F2A485441A9F}" srcOrd="1" destOrd="0" presId="urn:microsoft.com/office/officeart/2008/layout/VerticalCurvedList"/>
    <dgm:cxn modelId="{76C5E9AC-ED24-46B8-B5DF-0A5261810767}" type="presParOf" srcId="{6C0C187A-8409-4163-912E-CD434C4AF0FA}" destId="{2C9AED8B-3E57-4D18-A9C0-821257856E91}" srcOrd="2" destOrd="0" presId="urn:microsoft.com/office/officeart/2008/layout/VerticalCurvedList"/>
    <dgm:cxn modelId="{0E5113D1-B25F-49F1-BF4A-3956BEAC3B80}" type="presParOf" srcId="{6C0C187A-8409-4163-912E-CD434C4AF0FA}" destId="{9116899E-0FE4-4D48-8239-67BF53F63B24}" srcOrd="3" destOrd="0" presId="urn:microsoft.com/office/officeart/2008/layout/VerticalCurvedList"/>
    <dgm:cxn modelId="{2CE9C50B-C944-4004-89EF-40540B0DC54C}" type="presParOf" srcId="{5A898313-9560-423D-AD82-F8347C664A7A}" destId="{275733F3-4013-4B12-9870-A77927476FC9}" srcOrd="1" destOrd="0" presId="urn:microsoft.com/office/officeart/2008/layout/VerticalCurvedList"/>
    <dgm:cxn modelId="{E19CCCCA-9071-40D0-9350-0298AB4F840C}" type="presParOf" srcId="{5A898313-9560-423D-AD82-F8347C664A7A}" destId="{38E0C493-B54E-4B52-9DC3-0F195CE4D722}" srcOrd="2" destOrd="0" presId="urn:microsoft.com/office/officeart/2008/layout/VerticalCurvedList"/>
    <dgm:cxn modelId="{A6D3A8E9-2EB1-4DC6-9928-A888F443726E}" type="presParOf" srcId="{38E0C493-B54E-4B52-9DC3-0F195CE4D722}" destId="{F24B2939-43A3-4FCD-850B-89A4D1649474}" srcOrd="0" destOrd="0" presId="urn:microsoft.com/office/officeart/2008/layout/VerticalCurvedList"/>
    <dgm:cxn modelId="{50DE2177-14EA-4C44-B895-6EF03A3D9DC5}" type="presParOf" srcId="{5A898313-9560-423D-AD82-F8347C664A7A}" destId="{02A5FE46-1973-4E82-A7E6-D6B8F9EFD164}" srcOrd="3" destOrd="0" presId="urn:microsoft.com/office/officeart/2008/layout/VerticalCurvedList"/>
    <dgm:cxn modelId="{FFE42FE1-FC61-43E2-9E07-64CD9BF49503}" type="presParOf" srcId="{5A898313-9560-423D-AD82-F8347C664A7A}" destId="{8F9A5BEB-0D3B-4F2A-A1CB-0A5C0E8A4A96}" srcOrd="4" destOrd="0" presId="urn:microsoft.com/office/officeart/2008/layout/VerticalCurvedList"/>
    <dgm:cxn modelId="{4B277C70-836A-4D60-89FC-2DFEEDFA3C61}" type="presParOf" srcId="{8F9A5BEB-0D3B-4F2A-A1CB-0A5C0E8A4A96}" destId="{5A8F1BF0-7B53-4538-B846-B323D7536862}" srcOrd="0" destOrd="0" presId="urn:microsoft.com/office/officeart/2008/layout/VerticalCurvedList"/>
    <dgm:cxn modelId="{302C2189-FA36-4A8D-9D0D-91B3EA2756CF}" type="presParOf" srcId="{5A898313-9560-423D-AD82-F8347C664A7A}" destId="{82CDB255-9CDC-47F7-A13A-28796B215065}" srcOrd="5" destOrd="0" presId="urn:microsoft.com/office/officeart/2008/layout/VerticalCurvedList"/>
    <dgm:cxn modelId="{B7BD1B3C-3E69-42EA-9C60-A07E0D1547A7}" type="presParOf" srcId="{5A898313-9560-423D-AD82-F8347C664A7A}" destId="{C10B1AF5-6D0F-4EC1-B412-63CE0F85ECE3}" srcOrd="6" destOrd="0" presId="urn:microsoft.com/office/officeart/2008/layout/VerticalCurvedList"/>
    <dgm:cxn modelId="{6900E512-E0D7-4468-9796-D0EF69BE5148}" type="presParOf" srcId="{C10B1AF5-6D0F-4EC1-B412-63CE0F85ECE3}" destId="{1000405C-1AAF-428E-AEC2-0CCBC46BED36}" srcOrd="0" destOrd="0" presId="urn:microsoft.com/office/officeart/2008/layout/VerticalCurvedList"/>
    <dgm:cxn modelId="{86CBD103-9C9F-474A-86E4-C12EDFC08A91}" type="presParOf" srcId="{5A898313-9560-423D-AD82-F8347C664A7A}" destId="{45BA92A2-2937-4699-B5F8-741AAEEBF5E0}" srcOrd="7" destOrd="0" presId="urn:microsoft.com/office/officeart/2008/layout/VerticalCurvedList"/>
    <dgm:cxn modelId="{83AACED3-5EBB-446C-800B-63D77184E39A}" type="presParOf" srcId="{5A898313-9560-423D-AD82-F8347C664A7A}" destId="{341E0306-7D46-4D20-9C8C-6DEC300A2A9B}" srcOrd="8" destOrd="0" presId="urn:microsoft.com/office/officeart/2008/layout/VerticalCurvedList"/>
    <dgm:cxn modelId="{3437C7B5-CB9F-4515-8C8B-810CD904AEE9}" type="presParOf" srcId="{341E0306-7D46-4D20-9C8C-6DEC300A2A9B}" destId="{7E354DC6-E7BC-4E3D-8E2F-83A50A7AA7A0}" srcOrd="0" destOrd="0" presId="urn:microsoft.com/office/officeart/2008/layout/VerticalCurvedList"/>
    <dgm:cxn modelId="{EF81DE21-8DE6-4B42-BBE3-C5A351BDF666}" type="presParOf" srcId="{5A898313-9560-423D-AD82-F8347C664A7A}" destId="{850B3325-8D3D-4E89-AF6C-D5A973019EC5}" srcOrd="9" destOrd="0" presId="urn:microsoft.com/office/officeart/2008/layout/VerticalCurvedList"/>
    <dgm:cxn modelId="{628A9220-8CD9-4839-97E3-755C009B99EF}" type="presParOf" srcId="{5A898313-9560-423D-AD82-F8347C664A7A}" destId="{47149DCF-36BA-49FD-A4AD-B7AF4DFD1D7D}" srcOrd="10" destOrd="0" presId="urn:microsoft.com/office/officeart/2008/layout/VerticalCurvedList"/>
    <dgm:cxn modelId="{2924A4E8-6B4D-4275-8215-33633D0B4918}" type="presParOf" srcId="{47149DCF-36BA-49FD-A4AD-B7AF4DFD1D7D}" destId="{5F34B850-B55D-4864-A36D-1B1477E0C3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53A04D-C7FF-4CC6-8451-28BDE777A341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4203618-C94C-456C-B0D8-8D44A354510D}">
      <dgm:prSet phldrT="[Текст]" custT="1"/>
      <dgm:spPr>
        <a:noFill/>
        <a:ln w="38100">
          <a:solidFill>
            <a:schemeClr val="tx1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400" b="1" i="0" u="sng" dirty="0" smtClean="0">
              <a:solidFill>
                <a:schemeClr val="tx1"/>
              </a:solidFill>
            </a:rPr>
            <a:t>Для дітей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uk-UA" sz="24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- перехід від пасивного засвоєння знань до активного їх пошуку практичного  осмислення</a:t>
          </a:r>
          <a:endParaRPr lang="ru-RU" sz="24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92E9C8-F513-4EFB-B208-732A86BF252C}" type="parTrans" cxnId="{A021E368-6670-4664-8821-F07B67032D54}">
      <dgm:prSet/>
      <dgm:spPr/>
      <dgm:t>
        <a:bodyPr/>
        <a:lstStyle/>
        <a:p>
          <a:endParaRPr lang="ru-RU"/>
        </a:p>
      </dgm:t>
    </dgm:pt>
    <dgm:pt modelId="{744AE0CA-417F-4254-A495-A6F9A46231AF}" type="sibTrans" cxnId="{A021E368-6670-4664-8821-F07B67032D54}">
      <dgm:prSet/>
      <dgm:spPr/>
      <dgm:t>
        <a:bodyPr/>
        <a:lstStyle/>
        <a:p>
          <a:endParaRPr lang="ru-RU"/>
        </a:p>
      </dgm:t>
    </dgm:pt>
    <dgm:pt modelId="{8716A7FF-6F65-459D-97B9-B72ADF1D8351}">
      <dgm:prSet phldrT="[Текст]" custT="1"/>
      <dgm:spPr>
        <a:noFill/>
        <a:ln w="38100">
          <a:solidFill>
            <a:schemeClr val="tx1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400" b="1" u="sng" dirty="0" smtClean="0">
              <a:solidFill>
                <a:schemeClr val="tx1"/>
              </a:solidFill>
            </a:rPr>
            <a:t>Для вихователя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uk-UA" sz="24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- перехід від передачі знань до створення умов для їх активного засвоєння та отримання практичного досвіду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721BA9-808E-4C08-B1A1-038FB1A166A7}" type="parTrans" cxnId="{FEA2082A-1590-46AD-A84D-33FA07A7862E}">
      <dgm:prSet/>
      <dgm:spPr/>
      <dgm:t>
        <a:bodyPr/>
        <a:lstStyle/>
        <a:p>
          <a:endParaRPr lang="ru-RU"/>
        </a:p>
      </dgm:t>
    </dgm:pt>
    <dgm:pt modelId="{AB07B759-4A34-4B26-B3DC-5655A705BA9D}" type="sibTrans" cxnId="{FEA2082A-1590-46AD-A84D-33FA07A7862E}">
      <dgm:prSet/>
      <dgm:spPr/>
      <dgm:t>
        <a:bodyPr/>
        <a:lstStyle/>
        <a:p>
          <a:endParaRPr lang="ru-RU"/>
        </a:p>
      </dgm:t>
    </dgm:pt>
    <dgm:pt modelId="{8BF59362-913C-4CA3-86D8-5E3A08E5EAF7}">
      <dgm:prSet phldrT="[Текст]" custT="1"/>
      <dgm:spPr>
        <a:noFill/>
        <a:ln w="38100">
          <a:solidFill>
            <a:schemeClr val="tx1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2400" b="1" u="sng" dirty="0" smtClean="0">
              <a:solidFill>
                <a:schemeClr val="tx1"/>
              </a:solidFill>
            </a:rPr>
            <a:t>Для батьків</a:t>
          </a:r>
        </a:p>
        <a:p>
          <a:pPr algn="just">
            <a:lnSpc>
              <a:spcPts val="1900"/>
            </a:lnSpc>
            <a:spcAft>
              <a:spcPts val="0"/>
            </a:spcAft>
          </a:pPr>
          <a:r>
            <a:rPr lang="uk-UA" sz="20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- формування екологічно доцільного стилю повсякденного життя, зменшення викидання сміття й марних витрат сировини</a:t>
          </a:r>
          <a:endParaRPr lang="ru-RU" sz="20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ts val="1900"/>
            </a:lnSpc>
            <a:spcAft>
              <a:spcPts val="0"/>
            </a:spcAft>
          </a:pPr>
          <a:r>
            <a:rPr lang="uk-UA" sz="20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- раціональне споживання електроенергії та води, збільшення частки екологічних продуктів у шкідливих покупках</a:t>
          </a:r>
          <a:endParaRPr lang="uk-UA" sz="20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600" b="1" dirty="0">
            <a:solidFill>
              <a:schemeClr val="tx1"/>
            </a:solidFill>
          </a:endParaRPr>
        </a:p>
      </dgm:t>
    </dgm:pt>
    <dgm:pt modelId="{828CD077-8B4C-4978-8DCA-3A16348EF1C7}" type="parTrans" cxnId="{050D8B8C-85F5-4E4D-B41F-9C4E3C1BB19F}">
      <dgm:prSet/>
      <dgm:spPr/>
      <dgm:t>
        <a:bodyPr/>
        <a:lstStyle/>
        <a:p>
          <a:endParaRPr lang="ru-RU"/>
        </a:p>
      </dgm:t>
    </dgm:pt>
    <dgm:pt modelId="{6261507E-0060-4070-B983-A9FB5A2E3747}" type="sibTrans" cxnId="{050D8B8C-85F5-4E4D-B41F-9C4E3C1BB19F}">
      <dgm:prSet/>
      <dgm:spPr/>
      <dgm:t>
        <a:bodyPr/>
        <a:lstStyle/>
        <a:p>
          <a:endParaRPr lang="ru-RU"/>
        </a:p>
      </dgm:t>
    </dgm:pt>
    <dgm:pt modelId="{0FB940B2-D43D-465B-A878-6B3E4401C7D8}" type="pres">
      <dgm:prSet presAssocID="{7653A04D-C7FF-4CC6-8451-28BDE777A34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974254D-EA6A-49A2-AF2D-675B46E2889E}" type="pres">
      <dgm:prSet presAssocID="{A4203618-C94C-456C-B0D8-8D44A354510D}" presName="comp" presStyleCnt="0"/>
      <dgm:spPr/>
    </dgm:pt>
    <dgm:pt modelId="{939FA053-C65C-46CE-BBF1-EBAA5F85B8C7}" type="pres">
      <dgm:prSet presAssocID="{A4203618-C94C-456C-B0D8-8D44A354510D}" presName="box" presStyleLbl="node1" presStyleIdx="0" presStyleCnt="3" custScaleY="56305"/>
      <dgm:spPr/>
      <dgm:t>
        <a:bodyPr/>
        <a:lstStyle/>
        <a:p>
          <a:endParaRPr lang="ru-RU"/>
        </a:p>
      </dgm:t>
    </dgm:pt>
    <dgm:pt modelId="{FA7830DE-DBE6-4FDC-BB20-3C5FBB077B4B}" type="pres">
      <dgm:prSet presAssocID="{A4203618-C94C-456C-B0D8-8D44A354510D}" presName="img" presStyleLbl="fgImgPlace1" presStyleIdx="0" presStyleCnt="3" custScaleX="107546" custScaleY="59641" custLinFactNeighborX="-9124" custLinFactNeighborY="-48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9000" b="-69000"/>
          </a:stretch>
        </a:blipFill>
      </dgm:spPr>
      <dgm:t>
        <a:bodyPr/>
        <a:lstStyle/>
        <a:p>
          <a:endParaRPr lang="uk-UA"/>
        </a:p>
      </dgm:t>
    </dgm:pt>
    <dgm:pt modelId="{B3759CA4-CE9F-4C5F-86A4-894E21BA76BF}" type="pres">
      <dgm:prSet presAssocID="{A4203618-C94C-456C-B0D8-8D44A354510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D74FB-F041-4626-A8E5-78F303124631}" type="pres">
      <dgm:prSet presAssocID="{744AE0CA-417F-4254-A495-A6F9A46231AF}" presName="spacer" presStyleCnt="0"/>
      <dgm:spPr/>
    </dgm:pt>
    <dgm:pt modelId="{34F0F914-EE45-4A9C-A5F4-61DF615AA8DB}" type="pres">
      <dgm:prSet presAssocID="{8716A7FF-6F65-459D-97B9-B72ADF1D8351}" presName="comp" presStyleCnt="0"/>
      <dgm:spPr/>
    </dgm:pt>
    <dgm:pt modelId="{23A946CF-636A-43C3-9DCF-32D00BAC86F4}" type="pres">
      <dgm:prSet presAssocID="{8716A7FF-6F65-459D-97B9-B72ADF1D8351}" presName="box" presStyleLbl="node1" presStyleIdx="1" presStyleCnt="3" custScaleY="70692" custLinFactNeighborX="820" custLinFactNeighborY="-4544"/>
      <dgm:spPr/>
      <dgm:t>
        <a:bodyPr/>
        <a:lstStyle/>
        <a:p>
          <a:endParaRPr lang="ru-RU"/>
        </a:p>
      </dgm:t>
    </dgm:pt>
    <dgm:pt modelId="{722F07B9-E435-45C1-A23B-B20FE281CEBD}" type="pres">
      <dgm:prSet presAssocID="{8716A7FF-6F65-459D-97B9-B72ADF1D8351}" presName="img" presStyleLbl="fgImgPlace1" presStyleIdx="1" presStyleCnt="3" custScaleX="109309" custScaleY="78774" custLinFactNeighborX="-5907" custLinFactNeighborY="-727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uk-UA"/>
        </a:p>
      </dgm:t>
    </dgm:pt>
    <dgm:pt modelId="{7BA9931A-44E4-4866-A9FB-1D1ED39B1603}" type="pres">
      <dgm:prSet presAssocID="{8716A7FF-6F65-459D-97B9-B72ADF1D835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3868C-CC8F-4603-A908-AE860A8D3EAD}" type="pres">
      <dgm:prSet presAssocID="{AB07B759-4A34-4B26-B3DC-5655A705BA9D}" presName="spacer" presStyleCnt="0"/>
      <dgm:spPr/>
    </dgm:pt>
    <dgm:pt modelId="{DC806E21-07CB-4B6E-937A-D5D4A2669239}" type="pres">
      <dgm:prSet presAssocID="{8BF59362-913C-4CA3-86D8-5E3A08E5EAF7}" presName="comp" presStyleCnt="0"/>
      <dgm:spPr/>
    </dgm:pt>
    <dgm:pt modelId="{B5791466-1C06-4341-BCB4-371E3C5725EE}" type="pres">
      <dgm:prSet presAssocID="{8BF59362-913C-4CA3-86D8-5E3A08E5EAF7}" presName="box" presStyleLbl="node1" presStyleIdx="2" presStyleCnt="3" custScaleY="114384" custLinFactNeighborY="-10472"/>
      <dgm:spPr/>
      <dgm:t>
        <a:bodyPr/>
        <a:lstStyle/>
        <a:p>
          <a:endParaRPr lang="ru-RU"/>
        </a:p>
      </dgm:t>
    </dgm:pt>
    <dgm:pt modelId="{0C0A2975-FD74-46B5-8715-5714E6F2AA2D}" type="pres">
      <dgm:prSet presAssocID="{8BF59362-913C-4CA3-86D8-5E3A08E5EAF7}" presName="img" presStyleLbl="fgImgPlace1" presStyleIdx="2" presStyleCnt="3" custLinFactNeighborX="-8510" custLinFactNeighborY="-1746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uk-UA"/>
        </a:p>
      </dgm:t>
    </dgm:pt>
    <dgm:pt modelId="{605C8666-CEA8-4E15-A210-7C37B6AA1DBC}" type="pres">
      <dgm:prSet presAssocID="{8BF59362-913C-4CA3-86D8-5E3A08E5EAF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D8B8C-85F5-4E4D-B41F-9C4E3C1BB19F}" srcId="{7653A04D-C7FF-4CC6-8451-28BDE777A341}" destId="{8BF59362-913C-4CA3-86D8-5E3A08E5EAF7}" srcOrd="2" destOrd="0" parTransId="{828CD077-8B4C-4978-8DCA-3A16348EF1C7}" sibTransId="{6261507E-0060-4070-B983-A9FB5A2E3747}"/>
    <dgm:cxn modelId="{C25B0327-62A1-4E6F-99A1-BF00B1FA69D2}" type="presOf" srcId="{8BF59362-913C-4CA3-86D8-5E3A08E5EAF7}" destId="{605C8666-CEA8-4E15-A210-7C37B6AA1DBC}" srcOrd="1" destOrd="0" presId="urn:microsoft.com/office/officeart/2005/8/layout/vList4"/>
    <dgm:cxn modelId="{A021E368-6670-4664-8821-F07B67032D54}" srcId="{7653A04D-C7FF-4CC6-8451-28BDE777A341}" destId="{A4203618-C94C-456C-B0D8-8D44A354510D}" srcOrd="0" destOrd="0" parTransId="{A692E9C8-F513-4EFB-B208-732A86BF252C}" sibTransId="{744AE0CA-417F-4254-A495-A6F9A46231AF}"/>
    <dgm:cxn modelId="{2422A30F-3A0E-4DBC-AAB3-C025E4764AD0}" type="presOf" srcId="{A4203618-C94C-456C-B0D8-8D44A354510D}" destId="{B3759CA4-CE9F-4C5F-86A4-894E21BA76BF}" srcOrd="1" destOrd="0" presId="urn:microsoft.com/office/officeart/2005/8/layout/vList4"/>
    <dgm:cxn modelId="{EE0C4723-6252-4645-AC12-50D10F3C8E2D}" type="presOf" srcId="{8716A7FF-6F65-459D-97B9-B72ADF1D8351}" destId="{23A946CF-636A-43C3-9DCF-32D00BAC86F4}" srcOrd="0" destOrd="0" presId="urn:microsoft.com/office/officeart/2005/8/layout/vList4"/>
    <dgm:cxn modelId="{FEA2082A-1590-46AD-A84D-33FA07A7862E}" srcId="{7653A04D-C7FF-4CC6-8451-28BDE777A341}" destId="{8716A7FF-6F65-459D-97B9-B72ADF1D8351}" srcOrd="1" destOrd="0" parTransId="{CA721BA9-808E-4C08-B1A1-038FB1A166A7}" sibTransId="{AB07B759-4A34-4B26-B3DC-5655A705BA9D}"/>
    <dgm:cxn modelId="{4B11C582-1086-48AC-AA08-11018149D785}" type="presOf" srcId="{8BF59362-913C-4CA3-86D8-5E3A08E5EAF7}" destId="{B5791466-1C06-4341-BCB4-371E3C5725EE}" srcOrd="0" destOrd="0" presId="urn:microsoft.com/office/officeart/2005/8/layout/vList4"/>
    <dgm:cxn modelId="{E6D6FD15-91D2-44D0-B8A0-273E94DD26C8}" type="presOf" srcId="{8716A7FF-6F65-459D-97B9-B72ADF1D8351}" destId="{7BA9931A-44E4-4866-A9FB-1D1ED39B1603}" srcOrd="1" destOrd="0" presId="urn:microsoft.com/office/officeart/2005/8/layout/vList4"/>
    <dgm:cxn modelId="{6A0916A2-343D-4B85-A04B-37025C8C4524}" type="presOf" srcId="{A4203618-C94C-456C-B0D8-8D44A354510D}" destId="{939FA053-C65C-46CE-BBF1-EBAA5F85B8C7}" srcOrd="0" destOrd="0" presId="urn:microsoft.com/office/officeart/2005/8/layout/vList4"/>
    <dgm:cxn modelId="{D3260E36-2795-4C33-A2F6-FF1742BF8DD3}" type="presOf" srcId="{7653A04D-C7FF-4CC6-8451-28BDE777A341}" destId="{0FB940B2-D43D-465B-A878-6B3E4401C7D8}" srcOrd="0" destOrd="0" presId="urn:microsoft.com/office/officeart/2005/8/layout/vList4"/>
    <dgm:cxn modelId="{9C78BBCD-C6B9-454C-B777-DDC6C43DAF71}" type="presParOf" srcId="{0FB940B2-D43D-465B-A878-6B3E4401C7D8}" destId="{4974254D-EA6A-49A2-AF2D-675B46E2889E}" srcOrd="0" destOrd="0" presId="urn:microsoft.com/office/officeart/2005/8/layout/vList4"/>
    <dgm:cxn modelId="{4D6DA94B-2F79-43B7-8B98-B72E7C5A6747}" type="presParOf" srcId="{4974254D-EA6A-49A2-AF2D-675B46E2889E}" destId="{939FA053-C65C-46CE-BBF1-EBAA5F85B8C7}" srcOrd="0" destOrd="0" presId="urn:microsoft.com/office/officeart/2005/8/layout/vList4"/>
    <dgm:cxn modelId="{51C8CEB2-1A9C-46FD-8F1C-9E1861DC68CA}" type="presParOf" srcId="{4974254D-EA6A-49A2-AF2D-675B46E2889E}" destId="{FA7830DE-DBE6-4FDC-BB20-3C5FBB077B4B}" srcOrd="1" destOrd="0" presId="urn:microsoft.com/office/officeart/2005/8/layout/vList4"/>
    <dgm:cxn modelId="{6C86531C-9988-4F1A-B16C-AF967D427546}" type="presParOf" srcId="{4974254D-EA6A-49A2-AF2D-675B46E2889E}" destId="{B3759CA4-CE9F-4C5F-86A4-894E21BA76BF}" srcOrd="2" destOrd="0" presId="urn:microsoft.com/office/officeart/2005/8/layout/vList4"/>
    <dgm:cxn modelId="{D140B9A7-A167-4A8C-8DDF-EE875F882201}" type="presParOf" srcId="{0FB940B2-D43D-465B-A878-6B3E4401C7D8}" destId="{114D74FB-F041-4626-A8E5-78F303124631}" srcOrd="1" destOrd="0" presId="urn:microsoft.com/office/officeart/2005/8/layout/vList4"/>
    <dgm:cxn modelId="{A8EE24E3-5258-4E2C-B836-76704B8058F4}" type="presParOf" srcId="{0FB940B2-D43D-465B-A878-6B3E4401C7D8}" destId="{34F0F914-EE45-4A9C-A5F4-61DF615AA8DB}" srcOrd="2" destOrd="0" presId="urn:microsoft.com/office/officeart/2005/8/layout/vList4"/>
    <dgm:cxn modelId="{0912EC49-BC13-4299-9A48-83854A847236}" type="presParOf" srcId="{34F0F914-EE45-4A9C-A5F4-61DF615AA8DB}" destId="{23A946CF-636A-43C3-9DCF-32D00BAC86F4}" srcOrd="0" destOrd="0" presId="urn:microsoft.com/office/officeart/2005/8/layout/vList4"/>
    <dgm:cxn modelId="{607E83D9-EE05-433E-B34C-337A46A97935}" type="presParOf" srcId="{34F0F914-EE45-4A9C-A5F4-61DF615AA8DB}" destId="{722F07B9-E435-45C1-A23B-B20FE281CEBD}" srcOrd="1" destOrd="0" presId="urn:microsoft.com/office/officeart/2005/8/layout/vList4"/>
    <dgm:cxn modelId="{60341A71-2940-4184-A112-93F25450DF6D}" type="presParOf" srcId="{34F0F914-EE45-4A9C-A5F4-61DF615AA8DB}" destId="{7BA9931A-44E4-4866-A9FB-1D1ED39B1603}" srcOrd="2" destOrd="0" presId="urn:microsoft.com/office/officeart/2005/8/layout/vList4"/>
    <dgm:cxn modelId="{9B22A8E4-15E2-423B-A534-5577A69262F2}" type="presParOf" srcId="{0FB940B2-D43D-465B-A878-6B3E4401C7D8}" destId="{9723868C-CC8F-4603-A908-AE860A8D3EAD}" srcOrd="3" destOrd="0" presId="urn:microsoft.com/office/officeart/2005/8/layout/vList4"/>
    <dgm:cxn modelId="{3433402E-001F-4A27-910F-A1ACA59DAED7}" type="presParOf" srcId="{0FB940B2-D43D-465B-A878-6B3E4401C7D8}" destId="{DC806E21-07CB-4B6E-937A-D5D4A2669239}" srcOrd="4" destOrd="0" presId="urn:microsoft.com/office/officeart/2005/8/layout/vList4"/>
    <dgm:cxn modelId="{A535959B-3348-4A27-85F9-13D3ECA0C518}" type="presParOf" srcId="{DC806E21-07CB-4B6E-937A-D5D4A2669239}" destId="{B5791466-1C06-4341-BCB4-371E3C5725EE}" srcOrd="0" destOrd="0" presId="urn:microsoft.com/office/officeart/2005/8/layout/vList4"/>
    <dgm:cxn modelId="{0B96F678-5302-4152-964C-4F4A5A6E158C}" type="presParOf" srcId="{DC806E21-07CB-4B6E-937A-D5D4A2669239}" destId="{0C0A2975-FD74-46B5-8715-5714E6F2AA2D}" srcOrd="1" destOrd="0" presId="urn:microsoft.com/office/officeart/2005/8/layout/vList4"/>
    <dgm:cxn modelId="{37D917CD-8B09-4E96-894B-17FDE93FFC20}" type="presParOf" srcId="{DC806E21-07CB-4B6E-937A-D5D4A2669239}" destId="{605C8666-CEA8-4E15-A210-7C37B6AA1DB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E3B07-1BF3-4CF7-BF12-F2A485441A9F}">
      <dsp:nvSpPr>
        <dsp:cNvPr id="0" name=""/>
        <dsp:cNvSpPr/>
      </dsp:nvSpPr>
      <dsp:spPr>
        <a:xfrm>
          <a:off x="-5394787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733F3-4013-4B12-9870-A77927476FC9}">
      <dsp:nvSpPr>
        <dsp:cNvPr id="0" name=""/>
        <dsp:cNvSpPr/>
      </dsp:nvSpPr>
      <dsp:spPr>
        <a:xfrm>
          <a:off x="440114" y="100203"/>
          <a:ext cx="7622680" cy="748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40640" rIns="40640" bIns="40640" numCol="1" spcCol="1270" anchor="ctr" anchorCtr="0">
          <a:noAutofit/>
        </a:bodyPr>
        <a:lstStyle/>
        <a:p>
          <a:pPr lvl="0" algn="l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noProof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засвоєння системи сенсорних еталонів та дії з ними, формування в дітей системи обстежувальних дій, розвиток уміння  використовувати сенсорні еталони в практичній і пізнавальній діяльності;</a:t>
          </a:r>
          <a:endParaRPr lang="uk-UA" sz="1600" b="1" kern="1200" noProof="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114" y="100203"/>
        <a:ext cx="7622680" cy="748037"/>
      </dsp:txXfrm>
    </dsp:sp>
    <dsp:sp modelId="{F24B2939-43A3-4FCD-850B-89A4D1649474}">
      <dsp:nvSpPr>
        <dsp:cNvPr id="0" name=""/>
        <dsp:cNvSpPr/>
      </dsp:nvSpPr>
      <dsp:spPr>
        <a:xfrm>
          <a:off x="290" y="105424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5FE46-1973-4E82-A7E6-D6B8F9EFD164}">
      <dsp:nvSpPr>
        <dsp:cNvPr id="0" name=""/>
        <dsp:cNvSpPr/>
      </dsp:nvSpPr>
      <dsp:spPr>
        <a:xfrm>
          <a:off x="819347" y="983600"/>
          <a:ext cx="7196853" cy="59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40640" rIns="40640" bIns="40640" numCol="1" spcCol="1270" anchor="ctr" anchorCtr="0">
          <a:noAutofit/>
        </a:bodyPr>
        <a:lstStyle/>
        <a:p>
          <a:pPr lvl="0" algn="l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noProof="0" dirty="0" smtClean="0">
              <a:solidFill>
                <a:srgbClr val="FFFF00"/>
              </a:solidFill>
            </a:rPr>
            <a:t>інтеграція різних видів дитячої діяльності в сенсорно-пізнавальному розвитку дошкільників;</a:t>
          </a:r>
          <a:endParaRPr lang="uk-UA" sz="1600" b="1" kern="1200" noProof="0" dirty="0">
            <a:solidFill>
              <a:srgbClr val="FFFF00"/>
            </a:solidFill>
          </a:endParaRPr>
        </a:p>
      </dsp:txBody>
      <dsp:txXfrm>
        <a:off x="819347" y="983600"/>
        <a:ext cx="7196853" cy="594256"/>
      </dsp:txXfrm>
    </dsp:sp>
    <dsp:sp modelId="{5A8F1BF0-7B53-4538-B846-B323D7536862}">
      <dsp:nvSpPr>
        <dsp:cNvPr id="0" name=""/>
        <dsp:cNvSpPr/>
      </dsp:nvSpPr>
      <dsp:spPr>
        <a:xfrm>
          <a:off x="192611" y="949064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DB255-9CDC-47F7-A13A-28796B215065}">
      <dsp:nvSpPr>
        <dsp:cNvPr id="0" name=""/>
        <dsp:cNvSpPr/>
      </dsp:nvSpPr>
      <dsp:spPr>
        <a:xfrm>
          <a:off x="843204" y="1657603"/>
          <a:ext cx="7152013" cy="1056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40640" rIns="40640" bIns="40640" numCol="1" spcCol="1270" anchor="ctr" anchorCtr="0">
          <a:noAutofit/>
        </a:bodyPr>
        <a:lstStyle/>
        <a:p>
          <a:pPr lvl="0" algn="l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noProof="0" dirty="0" smtClean="0">
              <a:solidFill>
                <a:srgbClr val="FFFF00"/>
              </a:solidFill>
            </a:rPr>
            <a:t>розвиток у дітей звичок і моделей поведінки, що відповідють   сталому розвитку,усвідомлення старшими дошкільниками необхідності збереження ресурсів землі та особистої відповідальності за майбутнє;</a:t>
          </a:r>
          <a:endParaRPr lang="uk-UA" sz="1600" b="1" kern="1200" noProof="0" dirty="0">
            <a:solidFill>
              <a:srgbClr val="FFFF00"/>
            </a:solidFill>
          </a:endParaRPr>
        </a:p>
      </dsp:txBody>
      <dsp:txXfrm>
        <a:off x="843204" y="1657603"/>
        <a:ext cx="7152013" cy="1056296"/>
      </dsp:txXfrm>
    </dsp:sp>
    <dsp:sp modelId="{1000405C-1AAF-428E-AEC2-0CCBC46BED36}">
      <dsp:nvSpPr>
        <dsp:cNvPr id="0" name=""/>
        <dsp:cNvSpPr/>
      </dsp:nvSpPr>
      <dsp:spPr>
        <a:xfrm>
          <a:off x="360042" y="1737483"/>
          <a:ext cx="889519" cy="889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A92A2-2937-4699-B5F8-741AAEEBF5E0}">
      <dsp:nvSpPr>
        <dsp:cNvPr id="0" name=""/>
        <dsp:cNvSpPr/>
      </dsp:nvSpPr>
      <dsp:spPr>
        <a:xfrm>
          <a:off x="819347" y="2860597"/>
          <a:ext cx="7196853" cy="800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40640" rIns="40640" bIns="40640" numCol="1" spcCol="1270" anchor="ctr" anchorCtr="0">
          <a:noAutofit/>
        </a:bodyPr>
        <a:lstStyle/>
        <a:p>
          <a:pPr lvl="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solidFill>
                <a:srgbClr val="FFFF00"/>
              </a:solidFill>
            </a:rPr>
            <a:t>формування культури здоров’я дітей на засадах розуміння єдності природи та людини, залежності здоров’я людини від стану довкілля;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819347" y="2860597"/>
        <a:ext cx="7196853" cy="800136"/>
      </dsp:txXfrm>
    </dsp:sp>
    <dsp:sp modelId="{7E354DC6-E7BC-4E3D-8E2F-83A50A7AA7A0}">
      <dsp:nvSpPr>
        <dsp:cNvPr id="0" name=""/>
        <dsp:cNvSpPr/>
      </dsp:nvSpPr>
      <dsp:spPr>
        <a:xfrm>
          <a:off x="440386" y="2860594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B3325-8D3D-4E89-AF6C-D5A973019EC5}">
      <dsp:nvSpPr>
        <dsp:cNvPr id="0" name=""/>
        <dsp:cNvSpPr/>
      </dsp:nvSpPr>
      <dsp:spPr>
        <a:xfrm>
          <a:off x="440114" y="3740783"/>
          <a:ext cx="7651036" cy="848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162560" rIns="162560" bIns="162560" numCol="1" spcCol="1270" anchor="ctr" anchorCtr="0">
          <a:noAutofit/>
        </a:bodyPr>
        <a:lstStyle/>
        <a:p>
          <a:pPr lvl="0" algn="l" defTabSz="28448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endParaRPr lang="uk-UA" sz="6400" b="0" kern="1200" dirty="0"/>
        </a:p>
      </dsp:txBody>
      <dsp:txXfrm>
        <a:off x="440114" y="3740783"/>
        <a:ext cx="7651036" cy="848704"/>
      </dsp:txXfrm>
    </dsp:sp>
    <dsp:sp modelId="{5F34B850-B55D-4864-A36D-1B1477E0C32F}">
      <dsp:nvSpPr>
        <dsp:cNvPr id="0" name=""/>
        <dsp:cNvSpPr/>
      </dsp:nvSpPr>
      <dsp:spPr>
        <a:xfrm>
          <a:off x="55288" y="3787051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FA053-C65C-46CE-BBF1-EBAA5F85B8C7}">
      <dsp:nvSpPr>
        <dsp:cNvPr id="0" name=""/>
        <dsp:cNvSpPr/>
      </dsp:nvSpPr>
      <dsp:spPr>
        <a:xfrm>
          <a:off x="0" y="0"/>
          <a:ext cx="8784976" cy="1178075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u="sng" kern="1200" dirty="0" smtClean="0">
              <a:solidFill>
                <a:schemeClr val="tx1"/>
              </a:solidFill>
            </a:rPr>
            <a:t>Для дітей</a:t>
          </a:r>
        </a:p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- перехід від пасивного засвоєння знань до активного їх пошуку практичного  осмислення</a:t>
          </a:r>
          <a:endParaRPr lang="ru-RU" sz="24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6226" y="0"/>
        <a:ext cx="6818749" cy="1178075"/>
      </dsp:txXfrm>
    </dsp:sp>
    <dsp:sp modelId="{FA7830DE-DBE6-4FDC-BB20-3C5FBB077B4B}">
      <dsp:nvSpPr>
        <dsp:cNvPr id="0" name=""/>
        <dsp:cNvSpPr/>
      </dsp:nvSpPr>
      <dsp:spPr>
        <a:xfrm>
          <a:off x="0" y="81819"/>
          <a:ext cx="1889578" cy="9982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9000" b="-69000"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946CF-636A-43C3-9DCF-32D00BAC86F4}">
      <dsp:nvSpPr>
        <dsp:cNvPr id="0" name=""/>
        <dsp:cNvSpPr/>
      </dsp:nvSpPr>
      <dsp:spPr>
        <a:xfrm>
          <a:off x="0" y="1292231"/>
          <a:ext cx="8784976" cy="1479096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u="sng" kern="1200" dirty="0" smtClean="0">
              <a:solidFill>
                <a:schemeClr val="tx1"/>
              </a:solidFill>
            </a:rPr>
            <a:t>Для вихователя</a:t>
          </a:r>
        </a:p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- перехід від передачі знань до створення умов для їх активного засвоєння та отримання практичного досвіду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6226" y="1292231"/>
        <a:ext cx="6818749" cy="1479096"/>
      </dsp:txXfrm>
    </dsp:sp>
    <dsp:sp modelId="{722F07B9-E435-45C1-A23B-B20FE281CEBD}">
      <dsp:nvSpPr>
        <dsp:cNvPr id="0" name=""/>
        <dsp:cNvSpPr/>
      </dsp:nvSpPr>
      <dsp:spPr>
        <a:xfrm>
          <a:off x="23666" y="1345736"/>
          <a:ext cx="1920553" cy="13185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91466-1C06-4341-BCB4-371E3C5725EE}">
      <dsp:nvSpPr>
        <dsp:cNvPr id="0" name=""/>
        <dsp:cNvSpPr/>
      </dsp:nvSpPr>
      <dsp:spPr>
        <a:xfrm>
          <a:off x="0" y="2856527"/>
          <a:ext cx="8784976" cy="2393268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u="sng" kern="1200" dirty="0" smtClean="0">
              <a:solidFill>
                <a:schemeClr val="tx1"/>
              </a:solidFill>
            </a:rPr>
            <a:t>Для батьків</a:t>
          </a:r>
        </a:p>
        <a:p>
          <a:pPr lvl="0" algn="just" defTabSz="10668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uk-UA" sz="20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- формування екологічно доцільного стилю повсякденного життя, зменшення викидання сміття й марних витрат сировини</a:t>
          </a:r>
          <a:endParaRPr lang="ru-RU" sz="20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0668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uk-UA" sz="20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- раціональне споживання електроенергії та води, збільшення частки екологічних продуктів у шкідливих покупках</a:t>
          </a:r>
          <a:endParaRPr lang="uk-UA" sz="20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</a:endParaRPr>
        </a:p>
      </dsp:txBody>
      <dsp:txXfrm>
        <a:off x="1966226" y="2856527"/>
        <a:ext cx="6818749" cy="2393268"/>
      </dsp:txXfrm>
    </dsp:sp>
    <dsp:sp modelId="{0C0A2975-FD74-46B5-8715-5714E6F2AA2D}">
      <dsp:nvSpPr>
        <dsp:cNvPr id="0" name=""/>
        <dsp:cNvSpPr/>
      </dsp:nvSpPr>
      <dsp:spPr>
        <a:xfrm>
          <a:off x="59710" y="3143022"/>
          <a:ext cx="1756995" cy="16738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1280E-7DD4-4D1E-842C-739D9526FB23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C9C94-445B-4B13-8E1F-EC68391DC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79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C9C94-445B-4B13-8E1F-EC68391DC68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33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CEE-A359-4BBA-B3A0-707BF9E06A8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05072-7EB3-4105-9684-18DBAE21489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CEE-A359-4BBA-B3A0-707BF9E06A8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072-7EB3-4105-9684-18DBAE2148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CEE-A359-4BBA-B3A0-707BF9E06A8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072-7EB3-4105-9684-18DBAE2148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CEE-A359-4BBA-B3A0-707BF9E06A8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05072-7EB3-4105-9684-18DBAE21489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CEE-A359-4BBA-B3A0-707BF9E06A8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05072-7EB3-4105-9684-18DBAE21489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CEE-A359-4BBA-B3A0-707BF9E06A8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05072-7EB3-4105-9684-18DBAE2148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CEE-A359-4BBA-B3A0-707BF9E06A8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05072-7EB3-4105-9684-18DBAE21489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CEE-A359-4BBA-B3A0-707BF9E06A8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05072-7EB3-4105-9684-18DBAE21489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CEE-A359-4BBA-B3A0-707BF9E06A8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05072-7EB3-4105-9684-18DBAE21489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CEE-A359-4BBA-B3A0-707BF9E06A8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05072-7EB3-4105-9684-18DBAE21489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CEE-A359-4BBA-B3A0-707BF9E06A8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05072-7EB3-4105-9684-18DBAE21489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7EE9CEE-A359-4BBA-B3A0-707BF9E06A8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1005072-7EB3-4105-9684-18DBAE21489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699838" cy="936104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ошкільний </a:t>
            </a:r>
            <a:r>
              <a:rPr lang="uk-UA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заклад №16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941168"/>
            <a:ext cx="3309803" cy="952136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 вихователь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Кобіль Оксана Миронівна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87824" y="1124744"/>
            <a:ext cx="5891526" cy="25202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uk-UA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9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«Використання інтегрованого підходу в сенсорному вихованні дошкільників»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766782" y="6309319"/>
            <a:ext cx="2245378" cy="4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 2016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Результат пошуку зображень за запитом &quot;картинки для оформлення презентації вихователя з сенсорики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5" y="3140968"/>
            <a:ext cx="3456384" cy="2348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42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331">
        <p:circle/>
      </p:transition>
    </mc:Choice>
    <mc:Fallback>
      <p:transition spd="slow" advTm="15331">
        <p:circl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 anchor="t">
            <a:normAutofit/>
          </a:bodyPr>
          <a:lstStyle/>
          <a:p>
            <a:r>
              <a:rPr lang="uk-U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предметів за кольором і величиною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img0.liveinternet.ru/images/attach/b/4/102/868/102868636_large_klassifikaciya_po_velichine_i_cvetu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"/>
          <a:stretch>
            <a:fillRect/>
          </a:stretch>
        </p:blipFill>
        <p:spPr bwMode="auto">
          <a:xfrm>
            <a:off x="3707904" y="3573016"/>
            <a:ext cx="4499992" cy="3132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img0.liveinternet.ru/images/attach/b/4/102/868/102868634_large_klassifikaciya_po_velichine_i_cvetu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0" r="-254"/>
          <a:stretch>
            <a:fillRect/>
          </a:stretch>
        </p:blipFill>
        <p:spPr bwMode="auto">
          <a:xfrm>
            <a:off x="467544" y="1252696"/>
            <a:ext cx="4608512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86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1350">
        <p:circle/>
      </p:transition>
    </mc:Choice>
    <mc:Fallback>
      <p:transition spd="slow" advTm="1135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88640"/>
            <a:ext cx="7776864" cy="18833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Цікаві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завдання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на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розвиток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</a:t>
            </a:r>
          </a:p>
          <a:p>
            <a:pPr algn="ctr"/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зорового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сприймання</a:t>
            </a:r>
            <a:endParaRPr lang="uk-UA" sz="4000" dirty="0" smtClean="0">
              <a:ln w="18415" cmpd="sng">
                <a:solidFill>
                  <a:srgbClr val="FFFFFF"/>
                </a:solidFill>
                <a:prstDash val="solid"/>
              </a:ln>
            </a:endParaRPr>
          </a:p>
          <a:p>
            <a:pPr algn="ctr"/>
            <a:endParaRPr lang="uk-UA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 descr="http://dsad3volhov.narod.ru/graffiti/0/1_55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0" b="8025"/>
          <a:stretch>
            <a:fillRect/>
          </a:stretch>
        </p:blipFill>
        <p:spPr bwMode="auto">
          <a:xfrm>
            <a:off x="1979712" y="1606024"/>
            <a:ext cx="4896544" cy="3357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logopedija.at.ua/_tbkp/tini.jpg"/>
          <p:cNvPicPr/>
          <p:nvPr/>
        </p:nvPicPr>
        <p:blipFill>
          <a:blip r:embed="rId4" cstate="print"/>
          <a:srcRect b="2323"/>
          <a:stretch>
            <a:fillRect/>
          </a:stretch>
        </p:blipFill>
        <p:spPr bwMode="auto">
          <a:xfrm rot="183921">
            <a:off x="5800992" y="3544843"/>
            <a:ext cx="2914650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http://logopedija.at.ua/_tbkp/zorove.jpg"/>
          <p:cNvPicPr/>
          <p:nvPr/>
        </p:nvPicPr>
        <p:blipFill>
          <a:blip r:embed="rId5" cstate="print"/>
          <a:srcRect b="3205"/>
          <a:stretch>
            <a:fillRect/>
          </a:stretch>
        </p:blipFill>
        <p:spPr bwMode="auto">
          <a:xfrm rot="21234908">
            <a:off x="256525" y="3601386"/>
            <a:ext cx="2654300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573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904">
        <p:circle/>
      </p:transition>
    </mc:Choice>
    <mc:Fallback>
      <p:transition spd="slow" advTm="1590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052736"/>
            <a:ext cx="8280920" cy="5688632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uk-UA" sz="2000" b="1" dirty="0" smtClean="0">
                <a:solidFill>
                  <a:srgbClr val="FFFF00"/>
                </a:solidFill>
                <a:effectLst/>
              </a:rPr>
              <a:t>Технологія Марії Монтессорі</a:t>
            </a:r>
          </a:p>
          <a:p>
            <a:pPr marL="18288" indent="0">
              <a:buNone/>
            </a:pPr>
            <a:endParaRPr lang="ru-RU" sz="2000" b="1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9548" y="260648"/>
            <a:ext cx="7543800" cy="914400"/>
          </a:xfrm>
        </p:spPr>
        <p:txBody>
          <a:bodyPr anchor="t"/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 технології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683" y="1482002"/>
            <a:ext cx="3634450" cy="245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Фото до презентації                     Новая папка (3)\IMG_767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r="18518" b="21717"/>
          <a:stretch/>
        </p:blipFill>
        <p:spPr bwMode="auto">
          <a:xfrm rot="20654403">
            <a:off x="4068297" y="2596494"/>
            <a:ext cx="2880320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G:\Фото до презентації                     Новая папка (3)\IMG_753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6" t="3149" r="10850" b="12619"/>
          <a:stretch/>
        </p:blipFill>
        <p:spPr bwMode="auto">
          <a:xfrm rot="485536">
            <a:off x="5989236" y="37489"/>
            <a:ext cx="2938858" cy="37129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 rot="20973512">
            <a:off x="251520" y="4359187"/>
            <a:ext cx="4572000" cy="1631216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Дитину не потрібно примушувати робити те, чого </a:t>
            </a:r>
            <a:r>
              <a:rPr kumimoji="0" lang="uk-UA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їй </a:t>
            </a:r>
            <a:r>
              <a:rPr kumimoji="0" lang="ru-RU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хочеться або не цікаво, як варіант, потрібно  дитині  зробити </a:t>
            </a:r>
            <a:r>
              <a:rPr kumimoji="0" lang="uk-UA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kumimoji="0" lang="ru-RU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так,  щоб у н</a:t>
            </a:r>
            <a:r>
              <a:rPr kumimoji="0" lang="uk-UA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еї</a:t>
            </a:r>
            <a:r>
              <a:rPr kumimoji="0" lang="ru-RU" sz="20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прокинувся  до цього інтерес.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44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3488">
        <p:circle/>
      </p:transition>
    </mc:Choice>
    <mc:Fallback>
      <p:transition spd="slow" advTm="1348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:\Фото до презентації                     Новая папка (3)\IMG_76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2" r="22421" b="15863"/>
          <a:stretch>
            <a:fillRect/>
          </a:stretch>
        </p:blipFill>
        <p:spPr bwMode="auto">
          <a:xfrm>
            <a:off x="2999486" y="1012194"/>
            <a:ext cx="2242720" cy="2811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1512168"/>
          </a:xfrm>
        </p:spPr>
        <p:txBody>
          <a:bodyPr anchor="t"/>
          <a:lstStyle/>
          <a:p>
            <a:r>
              <a:rPr lang="uk-UA" sz="2800" b="1" dirty="0" smtClean="0">
                <a:effectLst/>
              </a:rPr>
              <a:t>Технологія Глена Домана</a:t>
            </a:r>
            <a:br>
              <a:rPr lang="uk-UA" sz="2800" b="1" dirty="0" smtClean="0">
                <a:effectLst/>
              </a:rPr>
            </a:br>
            <a:r>
              <a:rPr lang="uk-UA" sz="2800" b="1" dirty="0">
                <a:effectLst/>
              </a:rPr>
              <a:t> </a:t>
            </a:r>
            <a:r>
              <a:rPr lang="uk-UA" sz="2800" b="1" dirty="0" smtClean="0">
                <a:effectLst/>
              </a:rPr>
              <a:t>                                               </a:t>
            </a:r>
            <a:br>
              <a:rPr lang="uk-UA" sz="2800" b="1" dirty="0" smtClean="0">
                <a:effectLst/>
              </a:rPr>
            </a:br>
            <a:r>
              <a:rPr lang="uk-UA" sz="2800" b="1" dirty="0">
                <a:effectLst/>
              </a:rPr>
              <a:t> </a:t>
            </a:r>
            <a:r>
              <a:rPr lang="uk-UA" sz="2800" b="1" dirty="0" smtClean="0">
                <a:effectLst/>
              </a:rPr>
              <a:t>                                                      Палички Кюізенера    </a:t>
            </a:r>
            <a:endParaRPr lang="ru-RU" sz="2800" b="1" dirty="0">
              <a:effectLst/>
            </a:endParaRPr>
          </a:p>
        </p:txBody>
      </p:sp>
      <p:pic>
        <p:nvPicPr>
          <p:cNvPr id="4" name="Рисунок 25" descr="МІНІ Форма/Shape 20 карток (укр+англ)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20612"/>
            <a:ext cx="1771650" cy="1266825"/>
          </a:xfrm>
          <a:prstGeom prst="rect">
            <a:avLst/>
          </a:prstGeom>
          <a:noFill/>
        </p:spPr>
      </p:pic>
      <p:pic>
        <p:nvPicPr>
          <p:cNvPr id="5" name="Рисунок 28" descr="Фото товар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420888"/>
            <a:ext cx="2024887" cy="1440160"/>
          </a:xfrm>
          <a:prstGeom prst="rect">
            <a:avLst/>
          </a:prstGeom>
          <a:noFill/>
        </p:spPr>
      </p:pic>
      <p:pic>
        <p:nvPicPr>
          <p:cNvPr id="6" name="Рисунок 31" descr="Фото товар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386" y="3833395"/>
            <a:ext cx="2186152" cy="1554857"/>
          </a:xfrm>
          <a:prstGeom prst="rect">
            <a:avLst/>
          </a:prstGeom>
          <a:noFill/>
        </p:spPr>
      </p:pic>
      <p:pic>
        <p:nvPicPr>
          <p:cNvPr id="1026" name="Picture 2" descr="G:\Фото до презентації\IMG_76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5000">
            <a:off x="163224" y="4097726"/>
            <a:ext cx="2275680" cy="27872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Результат пошуку зображень за запитом &quot;палички кюізенера&quot;"/>
          <p:cNvPicPr/>
          <p:nvPr/>
        </p:nvPicPr>
        <p:blipFill>
          <a:blip r:embed="rId8" cstate="print"/>
          <a:srcRect t="11644" r="-256" b="4110"/>
          <a:stretch>
            <a:fillRect/>
          </a:stretch>
        </p:blipFill>
        <p:spPr bwMode="auto">
          <a:xfrm>
            <a:off x="6363416" y="4882469"/>
            <a:ext cx="2791311" cy="19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hkola7gnomov.ru/upload/image/deti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38890" y="2464399"/>
            <a:ext cx="3005110" cy="214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669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913">
        <p:circle/>
      </p:transition>
    </mc:Choice>
    <mc:Fallback>
      <p:transition spd="slow" advTm="59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getImage?photoId=553788902360&amp;photoType=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893560">
            <a:off x="2825019" y="1539533"/>
            <a:ext cx="362618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1442image_en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71" y="843151"/>
            <a:ext cx="2971800" cy="29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4" descr="getImage?photoId=553788903128&amp;photoType=0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rot="20473260">
            <a:off x="447635" y="3964715"/>
            <a:ext cx="2861187" cy="258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43800" cy="914400"/>
          </a:xfrm>
        </p:spPr>
        <p:txBody>
          <a:bodyPr anchor="t"/>
          <a:lstStyle/>
          <a:p>
            <a:pPr algn="ctr"/>
            <a:r>
              <a:rPr lang="uk-UA" sz="2400" b="1" dirty="0" smtClean="0">
                <a:effectLst/>
              </a:rPr>
              <a:t>Розвиваюча технологія Воскобойнікова</a:t>
            </a:r>
            <a:endParaRPr lang="ru-RU" sz="2400" b="1" dirty="0">
              <a:effectLst/>
            </a:endParaRPr>
          </a:p>
        </p:txBody>
      </p:sp>
      <p:pic>
        <p:nvPicPr>
          <p:cNvPr id="9" name="Picture 23" descr="1440imag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0926" y="4209854"/>
            <a:ext cx="312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vos_02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1803" y="793963"/>
            <a:ext cx="274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i_kv_4_b_403x400%5b1%5d-500x50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7864" y="4648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715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0895">
        <p:circle/>
      </p:transition>
    </mc:Choice>
    <mc:Fallback>
      <p:transition spd="slow" advTm="1089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81128"/>
            <a:ext cx="7704856" cy="1855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649" y="482221"/>
            <a:ext cx="7543800" cy="677839"/>
          </a:xfrm>
        </p:spPr>
        <p:txBody>
          <a:bodyPr anchor="t"/>
          <a:lstStyle/>
          <a:p>
            <a:pPr algn="ctr"/>
            <a:r>
              <a:rPr lang="uk-UA" sz="2800" b="1" dirty="0">
                <a:solidFill>
                  <a:prstClr val="white"/>
                </a:solidFill>
                <a:effectLst/>
                <a:latin typeface="Times New Roman"/>
                <a:ea typeface="Times New Roman"/>
              </a:rPr>
              <a:t>Освіта для сталого розвитку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1439" y="1340768"/>
            <a:ext cx="8064896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lvl="0">
              <a:spcBef>
                <a:spcPct val="20000"/>
              </a:spcBef>
              <a:buSzPct val="60000"/>
            </a:pPr>
            <a:r>
              <a:rPr lang="uk-UA" sz="24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це </a:t>
            </a:r>
            <a:r>
              <a:rPr lang="uk-UA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сучасний підхід до організації навчального процесу, який включає інформування членів суспільства про основні проблеми сталого розвитку, формування світогляду, що базується на засадах сталості, переорієнтацію навчання з передачі знань на налагодження діалогу, орієнтацію на порушення та практичне розв'язання локальних проблем. </a:t>
            </a:r>
          </a:p>
          <a:p>
            <a:pPr marL="18288" lvl="0">
              <a:spcBef>
                <a:spcPct val="20000"/>
              </a:spcBef>
              <a:buSzPct val="60000"/>
            </a:pPr>
            <a:endParaRPr lang="ru-RU" sz="2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930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2919">
        <p:circle/>
      </p:transition>
    </mc:Choice>
    <mc:Fallback>
      <p:transition spd="slow" advTm="1291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427984" y="4711824"/>
            <a:ext cx="127769" cy="85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580112" y="1464102"/>
            <a:ext cx="1800200" cy="12448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403648" y="1464102"/>
            <a:ext cx="1728192" cy="7025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https://scontent-frt3-1.xx.fbcdn.net/hphotos-xpa1/v/t1.0-9/1175149_613848288646796_137473111_n.jpg?oh=dad7cf1734dc31a700b927a0becad5ac&amp;oe=573DCD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815387"/>
            <a:ext cx="5904656" cy="413389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cxnSp>
        <p:nvCxnSpPr>
          <p:cNvPr id="18" name="Прямая со стрелкой 17"/>
          <p:cNvCxnSpPr/>
          <p:nvPr/>
        </p:nvCxnSpPr>
        <p:spPr>
          <a:xfrm>
            <a:off x="4509107" y="1464102"/>
            <a:ext cx="0" cy="5247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173600" y="116631"/>
            <a:ext cx="8718880" cy="12241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28600" marR="145415" algn="ctr"/>
            <a:r>
              <a:rPr lang="uk-UA" sz="9600" b="1" u="sng" dirty="0" smtClean="0">
                <a:latin typeface="Times New Roman"/>
                <a:ea typeface="Times New Roman"/>
              </a:rPr>
              <a:t>Теми</a:t>
            </a:r>
            <a:r>
              <a:rPr lang="ru-RU" sz="9600" dirty="0" smtClean="0">
                <a:solidFill>
                  <a:srgbClr val="FFFF00"/>
                </a:solidFill>
                <a:latin typeface="Times New Roman"/>
                <a:ea typeface="Times New Roman"/>
              </a:rPr>
              <a:t/>
            </a:r>
            <a:br>
              <a:rPr lang="ru-RU" sz="9600" dirty="0" smtClean="0">
                <a:solidFill>
                  <a:srgbClr val="FFFF00"/>
                </a:solidFill>
                <a:latin typeface="Times New Roman"/>
                <a:ea typeface="Times New Roman"/>
              </a:rPr>
            </a:br>
            <a:r>
              <a:rPr lang="ru-RU" sz="9600" b="1" u="sng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Мета:</a:t>
            </a:r>
            <a:r>
              <a:rPr lang="ru-RU" sz="9600" b="1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формувати в дітей розуміння необхідності </a:t>
            </a:r>
            <a:r>
              <a:rPr lang="ru-RU" sz="96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постійного виконання певних </a:t>
            </a:r>
            <a:r>
              <a:rPr lang="ru-RU" sz="9600" b="1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дій і   розвитку первинних навичок їх виконання</a:t>
            </a:r>
            <a:endParaRPr lang="ru-RU" sz="9600" b="1" dirty="0">
              <a:effectLst/>
            </a:endParaRPr>
          </a:p>
          <a:p>
            <a:pPr marL="228600" marR="145415" algn="ctr"/>
            <a:r>
              <a:rPr lang="uk-UA" sz="9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9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44365" y="2135702"/>
            <a:ext cx="1691731" cy="936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Ресурси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251720"/>
            <a:ext cx="158417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Сировина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7280" y="2869242"/>
            <a:ext cx="178313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Подарунок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0269" y="5517232"/>
            <a:ext cx="282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b="1" dirty="0" smtClean="0"/>
              <a:t>Ранкові заходи</a:t>
            </a:r>
          </a:p>
          <a:p>
            <a:pPr marL="342900" indent="-342900">
              <a:buFont typeface="+mj-lt"/>
              <a:buAutoNum type="arabicPeriod"/>
            </a:pPr>
            <a:r>
              <a:rPr lang="uk-UA" b="1" dirty="0" smtClean="0"/>
              <a:t>Тематичне заняття</a:t>
            </a:r>
          </a:p>
          <a:p>
            <a:pPr marL="342900" indent="-342900">
              <a:buFont typeface="+mj-lt"/>
              <a:buAutoNum type="arabicPeriod"/>
            </a:pPr>
            <a:r>
              <a:rPr lang="uk-UA" b="1" dirty="0" smtClean="0"/>
              <a:t>Відпрацювання дій</a:t>
            </a:r>
          </a:p>
          <a:p>
            <a:pPr marL="342900" indent="-342900">
              <a:buFont typeface="+mj-lt"/>
              <a:buAutoNum type="arabicPeriod"/>
            </a:pPr>
            <a:r>
              <a:rPr lang="uk-UA" b="1" dirty="0" smtClean="0"/>
              <a:t>Повторення дій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4508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2049">
        <p:circle/>
      </p:transition>
    </mc:Choice>
    <mc:Fallback>
      <p:transition spd="slow" advTm="1204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885871"/>
              </p:ext>
            </p:extLst>
          </p:nvPr>
        </p:nvGraphicFramePr>
        <p:xfrm>
          <a:off x="107504" y="1196752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698376"/>
          </a:xfrm>
        </p:spPr>
        <p:txBody>
          <a:bodyPr/>
          <a:lstStyle/>
          <a:p>
            <a:pPr marL="18288" indent="0" algn="ctr"/>
            <a:r>
              <a:rPr lang="uk-UA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Освіта для сталого </a:t>
            </a:r>
            <a:r>
              <a:rPr lang="uk-UA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розвитку в </a:t>
            </a:r>
            <a:r>
              <a:rPr lang="uk-UA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навчально-виховному процесі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5603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2774">
        <p:circle/>
      </p:transition>
    </mc:Choice>
    <mc:Fallback>
      <p:transition spd="slow" advTm="1277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ustunchik.ua/uploads/holiday/fc47ec1962ebf7450cf4d855ed663e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1772816"/>
            <a:ext cx="489654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5400600" cy="5472608"/>
          </a:xfrm>
        </p:spPr>
        <p:txBody>
          <a:bodyPr>
            <a:normAutofit fontScale="25000" lnSpcReduction="20000"/>
          </a:bodyPr>
          <a:lstStyle/>
          <a:p>
            <a:pPr marL="273050" marR="145415" indent="-2555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8800" b="1" dirty="0">
                <a:effectLst/>
                <a:latin typeface="Times New Roman"/>
                <a:ea typeface="Times New Roman"/>
              </a:rPr>
              <a:t>Покращення стосунків між </a:t>
            </a:r>
            <a:r>
              <a:rPr lang="uk-UA" sz="8800" b="1" dirty="0" smtClean="0">
                <a:effectLst/>
                <a:latin typeface="Times New Roman"/>
                <a:ea typeface="Times New Roman"/>
              </a:rPr>
              <a:t>дітьми </a:t>
            </a:r>
          </a:p>
          <a:p>
            <a:pPr marL="17462" marR="14541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8800" b="1" dirty="0">
                <a:effectLst/>
                <a:latin typeface="Times New Roman"/>
                <a:ea typeface="Times New Roman"/>
              </a:rPr>
              <a:t> </a:t>
            </a:r>
            <a:r>
              <a:rPr lang="uk-UA" sz="8800" b="1" dirty="0" smtClean="0">
                <a:effectLst/>
                <a:latin typeface="Times New Roman"/>
                <a:ea typeface="Times New Roman"/>
              </a:rPr>
              <a:t>   та дорослими;</a:t>
            </a:r>
            <a:endParaRPr lang="ru-RU" sz="8800" b="1" dirty="0">
              <a:effectLst/>
              <a:latin typeface="Times New Roman"/>
              <a:ea typeface="Times New Roman"/>
            </a:endParaRPr>
          </a:p>
          <a:p>
            <a:pPr marL="273050" marR="145415" indent="-2555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8800" b="1" dirty="0">
                <a:effectLst/>
                <a:latin typeface="Times New Roman"/>
                <a:ea typeface="Times New Roman"/>
              </a:rPr>
              <a:t>Підтримка морального і психологічного клімату в </a:t>
            </a:r>
            <a:r>
              <a:rPr lang="uk-UA" sz="8800" b="1" dirty="0" smtClean="0">
                <a:effectLst/>
                <a:latin typeface="Times New Roman"/>
                <a:ea typeface="Times New Roman"/>
              </a:rPr>
              <a:t>групі;</a:t>
            </a:r>
            <a:endParaRPr lang="ru-RU" sz="8800" b="1" dirty="0">
              <a:effectLst/>
              <a:latin typeface="Times New Roman"/>
              <a:ea typeface="Times New Roman"/>
            </a:endParaRPr>
          </a:p>
          <a:p>
            <a:pPr marL="273050" marR="145415" indent="-2555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8800" b="1" dirty="0">
                <a:effectLst/>
                <a:latin typeface="Times New Roman"/>
                <a:ea typeface="Times New Roman"/>
              </a:rPr>
              <a:t>Розумне споживання енергії та </a:t>
            </a:r>
            <a:r>
              <a:rPr lang="uk-UA" sz="8800" b="1" dirty="0" smtClean="0">
                <a:effectLst/>
                <a:latin typeface="Times New Roman"/>
                <a:ea typeface="Times New Roman"/>
              </a:rPr>
              <a:t>води;</a:t>
            </a:r>
            <a:endParaRPr lang="ru-RU" sz="8800" b="1" dirty="0">
              <a:effectLst/>
              <a:latin typeface="Times New Roman"/>
              <a:ea typeface="Times New Roman"/>
            </a:endParaRPr>
          </a:p>
          <a:p>
            <a:pPr marL="273050" marR="145415" indent="-2555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8800" b="1" dirty="0">
                <a:effectLst/>
                <a:latin typeface="Times New Roman"/>
                <a:ea typeface="Times New Roman"/>
              </a:rPr>
              <a:t>Зменшення витрат </a:t>
            </a:r>
            <a:r>
              <a:rPr lang="uk-UA" sz="8800" b="1" dirty="0" smtClean="0">
                <a:effectLst/>
                <a:latin typeface="Times New Roman"/>
                <a:ea typeface="Times New Roman"/>
              </a:rPr>
              <a:t>сировини;</a:t>
            </a:r>
            <a:endParaRPr lang="ru-RU" sz="8800" b="1" dirty="0">
              <a:effectLst/>
              <a:latin typeface="Times New Roman"/>
              <a:ea typeface="Times New Roman"/>
            </a:endParaRPr>
          </a:p>
          <a:p>
            <a:pPr marL="273050" marR="145415" indent="-2555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8800" b="1" dirty="0">
                <a:effectLst/>
                <a:latin typeface="Times New Roman"/>
                <a:ea typeface="Times New Roman"/>
              </a:rPr>
              <a:t>Зменшення кількості </a:t>
            </a:r>
            <a:r>
              <a:rPr lang="uk-UA" sz="8800" b="1" dirty="0" smtClean="0">
                <a:effectLst/>
                <a:latin typeface="Times New Roman"/>
                <a:ea typeface="Times New Roman"/>
              </a:rPr>
              <a:t>відходів;</a:t>
            </a:r>
            <a:endParaRPr lang="ru-RU" sz="8800" b="1" dirty="0">
              <a:effectLst/>
              <a:latin typeface="Times New Roman"/>
              <a:ea typeface="Times New Roman"/>
            </a:endParaRPr>
          </a:p>
          <a:p>
            <a:pPr marL="273050" marR="145415" indent="-2555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8800" b="1" dirty="0">
                <a:effectLst/>
                <a:latin typeface="Times New Roman"/>
                <a:ea typeface="Times New Roman"/>
              </a:rPr>
              <a:t>Зміцнення власного </a:t>
            </a:r>
            <a:r>
              <a:rPr lang="uk-UA" sz="8800" b="1" dirty="0" smtClean="0">
                <a:effectLst/>
                <a:latin typeface="Times New Roman"/>
                <a:ea typeface="Times New Roman"/>
              </a:rPr>
              <a:t>здоров’я;</a:t>
            </a:r>
            <a:endParaRPr lang="ru-RU" sz="8800" b="1" dirty="0">
              <a:effectLst/>
              <a:latin typeface="Times New Roman"/>
              <a:ea typeface="Times New Roman"/>
            </a:endParaRPr>
          </a:p>
          <a:p>
            <a:pPr marL="536575" indent="-17303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8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Професійна компетентність </a:t>
            </a:r>
            <a:r>
              <a:rPr lang="uk-UA" sz="8800" b="1" dirty="0" smtClean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вихователя;</a:t>
            </a:r>
            <a:endParaRPr lang="ru-RU" sz="8800" b="1" dirty="0">
              <a:solidFill>
                <a:schemeClr val="accent5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36575" indent="-17303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8800" b="1" dirty="0" smtClean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Школа </a:t>
            </a:r>
            <a:r>
              <a:rPr lang="uk-UA" sz="8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компетентної креативної </a:t>
            </a:r>
            <a:r>
              <a:rPr lang="uk-UA" sz="8800" b="1" dirty="0" smtClean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особистості;</a:t>
            </a:r>
            <a:endParaRPr lang="ru-RU" sz="8800" b="1" dirty="0">
              <a:solidFill>
                <a:schemeClr val="accent5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36575" indent="-17303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8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Загальнокультурна </a:t>
            </a:r>
            <a:r>
              <a:rPr lang="uk-UA" sz="8800" b="1" dirty="0" smtClean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компетентність</a:t>
            </a:r>
            <a:r>
              <a:rPr lang="uk-UA" sz="64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6400" b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43800" cy="626368"/>
          </a:xfrm>
        </p:spPr>
        <p:txBody>
          <a:bodyPr>
            <a:normAutofit/>
          </a:bodyPr>
          <a:lstStyle/>
          <a:p>
            <a:pPr marR="145415" algn="ctr">
              <a:spcBef>
                <a:spcPts val="1145"/>
              </a:spcBef>
              <a:spcAft>
                <a:spcPts val="1145"/>
              </a:spcAft>
            </a:pPr>
            <a:r>
              <a:rPr lang="uk-UA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СФОРМОВАНІСТЬ ДІЙ </a:t>
            </a:r>
            <a:r>
              <a:rPr lang="uk-UA" sz="24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ДОШКІЛЬНИКІВ</a:t>
            </a:r>
            <a:endParaRPr lang="ru-RU" sz="2400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564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6776">
        <p:circle/>
      </p:transition>
    </mc:Choice>
    <mc:Fallback>
      <p:transition spd="slow" advTm="1677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«Ідеї сталого розвитку :історія та сучасність» "/>
          <p:cNvPicPr/>
          <p:nvPr/>
        </p:nvPicPr>
        <p:blipFill>
          <a:blip r:embed="rId2"/>
          <a:srcRect l="3169" t="34973"/>
          <a:stretch>
            <a:fillRect/>
          </a:stretch>
        </p:blipFill>
        <p:spPr bwMode="auto">
          <a:xfrm>
            <a:off x="0" y="2132856"/>
            <a:ext cx="4248472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632848" cy="1196752"/>
          </a:xfrm>
        </p:spPr>
        <p:txBody>
          <a:bodyPr>
            <a:normAutofit fontScale="90000"/>
          </a:bodyPr>
          <a:lstStyle/>
          <a:p>
            <a:pPr indent="450215" algn="ctr">
              <a:spcAft>
                <a:spcPts val="0"/>
              </a:spcAft>
            </a:pPr>
            <a:r>
              <a:rPr lang="uk-UA" sz="2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uk-UA" sz="2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uk-UA" sz="27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ПРАКТИЧНЕ </a:t>
            </a:r>
            <a:r>
              <a:rPr lang="uk-UA" sz="27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ЗНАЧЕННЯ ВПРОВАДЕННЯ  ОСВІТИ ДЛЯ СТАЛОГО </a:t>
            </a:r>
            <a:r>
              <a:rPr lang="uk-UA" sz="27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РОЗВИТКУ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3985" y="1313384"/>
            <a:ext cx="4608512" cy="5544616"/>
          </a:xfrm>
        </p:spPr>
        <p:txBody>
          <a:bodyPr>
            <a:normAutofit/>
          </a:bodyPr>
          <a:lstStyle/>
          <a:p>
            <a:pPr marL="0" indent="2730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b="1" dirty="0" smtClean="0">
                <a:effectLst/>
                <a:ea typeface="Times New Roman"/>
                <a:cs typeface="Times New Roman"/>
              </a:rPr>
              <a:t>Удосконалення роботи з дошкільниками та батьками в напрямі сталого розвитку суспільства, координування  її відповідно до провідних світових тенденцій;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 smtClean="0">
              <a:effectLst/>
              <a:ea typeface="Times New Roman"/>
              <a:cs typeface="Times New Roman"/>
            </a:endParaRPr>
          </a:p>
          <a:p>
            <a:pPr marL="0" indent="2730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b="1" dirty="0" smtClean="0">
                <a:effectLst/>
                <a:ea typeface="Times New Roman"/>
                <a:cs typeface="Times New Roman"/>
              </a:rPr>
              <a:t>Орієнтація стилю життя на сталий розвиток, зміна власного ставлення до багатьох повсякденних речей.</a:t>
            </a:r>
            <a:endParaRPr lang="ru-RU" sz="2400" b="1" dirty="0" smtClean="0">
              <a:effectLst/>
              <a:ea typeface="Times New Roman"/>
              <a:cs typeface="Times New Roman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14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4015">
        <p:circle/>
      </p:transition>
    </mc:Choice>
    <mc:Fallback>
      <p:transition spd="slow" advTm="1401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106609"/>
              </p:ext>
            </p:extLst>
          </p:nvPr>
        </p:nvGraphicFramePr>
        <p:xfrm>
          <a:off x="539552" y="1844824"/>
          <a:ext cx="813690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1700808"/>
          </a:xfrm>
        </p:spPr>
        <p:txBody>
          <a:bodyPr anchor="t"/>
          <a:lstStyle/>
          <a:p>
            <a:r>
              <a:rPr lang="uk-UA" sz="2400" b="1" u="sng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Мета: 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Формування сенсорних здібностей  у дошкільників, цілісного сприйняття навколишнього світу та </a:t>
            </a:r>
            <a:r>
              <a:rPr lang="uk-UA" sz="2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мотивації до </a:t>
            </a:r>
            <a:r>
              <a:rPr lang="uk-UA" sz="2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дій і моделей поведінки, орієнтованих на </a:t>
            </a:r>
            <a:r>
              <a:rPr lang="uk-UA" sz="2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сталий стиль життя</a:t>
            </a:r>
            <a:r>
              <a:rPr lang="uk-UA" sz="2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uk-UA" sz="2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</a:t>
            </a:r>
            <a:br>
              <a:rPr lang="uk-UA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ЗАВДАННЯ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3212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92280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57598" y="5661248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rgbClr val="FFFF00"/>
                </a:solidFill>
              </a:rPr>
              <a:t>н</a:t>
            </a:r>
            <a:r>
              <a:rPr lang="uk-UA" sz="1600" b="1" dirty="0" smtClean="0">
                <a:solidFill>
                  <a:srgbClr val="FFFF00"/>
                </a:solidFill>
              </a:rPr>
              <a:t>авчити дітей використовувати набутий досвід у розвязанні поставлених завдань і переносити його  в реальні життєві ситуації.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2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927">
        <p:circle/>
      </p:transition>
    </mc:Choice>
    <mc:Fallback>
      <p:transition spd="slow" advTm="1592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5656" y="1412776"/>
            <a:ext cx="6096000" cy="36575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</a:p>
          <a:p>
            <a:pPr marL="18288" indent="0" algn="ctr">
              <a:buNone/>
            </a:pPr>
            <a:r>
              <a:rPr 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</a:p>
          <a:p>
            <a:pPr marL="18288" indent="0" algn="ctr">
              <a:buNone/>
            </a:pPr>
            <a:r>
              <a:rPr 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увагу!</a:t>
            </a:r>
            <a:endParaRPr lang="uk-UA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5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0"/>
    </mc:Choice>
    <mc:Fallback>
      <p:transition spd="slow" advTm="34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1560" y="4941168"/>
            <a:ext cx="7709480" cy="1728192"/>
          </a:xfrm>
        </p:spPr>
        <p:txBody>
          <a:bodyPr/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238032" y="620688"/>
            <a:ext cx="8654448" cy="4572508"/>
          </a:xfrm>
        </p:spPr>
        <p:txBody>
          <a:bodyPr anchor="t"/>
          <a:lstStyle/>
          <a:p>
            <a:pPr marL="18288" marR="145415" indent="0" algn="ctr">
              <a:lnSpc>
                <a:spcPct val="115000"/>
              </a:lnSpc>
              <a:buNone/>
            </a:pPr>
            <a:r>
              <a:rPr lang="uk-UA" sz="24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Види діяльності</a:t>
            </a:r>
          </a:p>
          <a:p>
            <a:pPr marL="285750" lvl="0" indent="-285750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знайомлення з природою</a:t>
            </a:r>
            <a:endParaRPr lang="en-US" sz="24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знайомлення з довкіллям</a:t>
            </a:r>
            <a:endParaRPr lang="en-US" sz="24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озвиток мовлення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редметна діяльність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рудове виховання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Ігрова діяльність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Пошуково-дослідницька діяльність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для сталого розвитку</a:t>
            </a:r>
          </a:p>
        </p:txBody>
      </p:sp>
      <p:pic>
        <p:nvPicPr>
          <p:cNvPr id="12" name="Рисунок 11" descr="Результат пошуку зображень за запитом &quot;картинки для оформлення презентації вихователя з сенсорики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7191"/>
            <a:ext cx="8064896" cy="1518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763688" y="1972781"/>
            <a:ext cx="3659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Arial"/>
              </a:rPr>
              <a:t>  </a:t>
            </a:r>
            <a:endParaRPr lang="uk-UA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245839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Інтегрування змісту сенсорного виховання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7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6180">
        <p:circle/>
      </p:transition>
    </mc:Choice>
    <mc:Fallback>
      <p:transition spd="slow" advTm="1618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4219136" cy="504056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effectLst/>
              </a:rPr>
              <a:t>Інструменти впровадження </a:t>
            </a:r>
            <a:endParaRPr lang="ru-RU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620688"/>
            <a:ext cx="3816424" cy="3096344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marR="145415" lvl="0" indent="261938">
              <a:lnSpc>
                <a:spcPct val="120000"/>
              </a:lnSpc>
              <a:spcBef>
                <a:spcPts val="600"/>
              </a:spcBef>
              <a:buFont typeface="Times New Roman"/>
              <a:buChar char="-"/>
              <a:tabLst>
                <a:tab pos="457200" algn="l"/>
              </a:tabLst>
            </a:pPr>
            <a:r>
              <a:rPr lang="uk-UA" sz="55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Діалог - </a:t>
            </a:r>
            <a:r>
              <a:rPr lang="uk-UA" sz="55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взаєморозуміння, постійний </a:t>
            </a:r>
            <a:r>
              <a:rPr lang="uk-UA" sz="55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діалог між педагогом та дитиною. </a:t>
            </a:r>
            <a:endParaRPr lang="uk-UA" sz="55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0" marR="145415" lvl="0" indent="261938">
              <a:lnSpc>
                <a:spcPct val="120000"/>
              </a:lnSpc>
              <a:spcBef>
                <a:spcPts val="600"/>
              </a:spcBef>
              <a:buFont typeface="Times New Roman"/>
              <a:buChar char="-"/>
              <a:tabLst>
                <a:tab pos="457200" algn="l"/>
              </a:tabLst>
            </a:pPr>
            <a:r>
              <a:rPr lang="uk-UA" sz="5500" dirty="0" err="1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Полілог</a:t>
            </a:r>
            <a:r>
              <a:rPr lang="uk-UA" sz="55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</a:t>
            </a:r>
            <a:endParaRPr lang="ru-RU" sz="55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0" marR="145415" lvl="0" indent="261938">
              <a:lnSpc>
                <a:spcPct val="120000"/>
              </a:lnSpc>
              <a:spcBef>
                <a:spcPts val="600"/>
              </a:spcBef>
              <a:buFont typeface="Times New Roman"/>
              <a:buChar char="-"/>
              <a:tabLst>
                <a:tab pos="457200" algn="l"/>
              </a:tabLst>
            </a:pPr>
            <a:r>
              <a:rPr lang="ru-RU" sz="55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Інформування - доступна розповідь про стан довкілля, соціальне середовище.</a:t>
            </a:r>
          </a:p>
          <a:p>
            <a:pPr marL="342900" marR="145415" lvl="0" indent="-342900">
              <a:lnSpc>
                <a:spcPct val="120000"/>
              </a:lnSpc>
              <a:spcBef>
                <a:spcPts val="600"/>
              </a:spcBef>
              <a:buFont typeface="Times New Roman"/>
              <a:buChar char="-"/>
              <a:tabLst>
                <a:tab pos="457200" algn="l"/>
              </a:tabLst>
            </a:pPr>
            <a:r>
              <a:rPr lang="uk-UA" sz="55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Спільна </a:t>
            </a:r>
            <a:r>
              <a:rPr lang="uk-UA" sz="55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діяльність.</a:t>
            </a:r>
            <a:endParaRPr lang="ru-RU" sz="55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342900" marR="145415" lvl="0" indent="-342900">
              <a:lnSpc>
                <a:spcPct val="120000"/>
              </a:lnSpc>
              <a:spcBef>
                <a:spcPts val="600"/>
              </a:spcBef>
              <a:buFont typeface="Times New Roman"/>
              <a:buChar char="-"/>
              <a:tabLst>
                <a:tab pos="457200" algn="l"/>
              </a:tabLst>
            </a:pPr>
            <a:r>
              <a:rPr lang="uk-UA" sz="55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Виконання творчих </a:t>
            </a:r>
            <a:r>
              <a:rPr lang="uk-UA" sz="55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завдань.</a:t>
            </a:r>
            <a:endParaRPr lang="ru-RU" sz="55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4" y="620688"/>
            <a:ext cx="3960440" cy="60486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174625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30303"/>
                </a:solidFill>
                <a:effectLst/>
                <a:latin typeface="Times New Roman"/>
                <a:ea typeface="Times New Roman"/>
                <a:cs typeface="Times New Roman"/>
              </a:rPr>
              <a:t>Комплексне дослідження рівня освідченості педагогів, їх творчого потенціалу.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  <a:p>
            <a:pPr marL="0" lvl="0" indent="174625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30303"/>
                </a:solidFill>
                <a:effectLst/>
                <a:latin typeface="Times New Roman"/>
                <a:ea typeface="Times New Roman"/>
                <a:cs typeface="Times New Roman"/>
              </a:rPr>
              <a:t>Діагностика </a:t>
            </a:r>
            <a:r>
              <a:rPr lang="ru-RU" sz="2000" dirty="0">
                <a:solidFill>
                  <a:srgbClr val="030303"/>
                </a:solidFill>
                <a:effectLst/>
                <a:latin typeface="Times New Roman"/>
                <a:ea typeface="Times New Roman"/>
                <a:cs typeface="Times New Roman"/>
              </a:rPr>
              <a:t>обізнаності </a:t>
            </a:r>
            <a:r>
              <a:rPr lang="ru-RU" sz="2000" dirty="0" smtClean="0">
                <a:solidFill>
                  <a:srgbClr val="030303"/>
                </a:solidFill>
                <a:effectLst/>
                <a:latin typeface="Times New Roman"/>
                <a:ea typeface="Times New Roman"/>
                <a:cs typeface="Times New Roman"/>
              </a:rPr>
              <a:t>дітей.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  <a:p>
            <a:pPr marL="0" lvl="0" indent="174625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30303"/>
                </a:solidFill>
                <a:effectLst/>
                <a:latin typeface="Times New Roman"/>
                <a:ea typeface="Times New Roman"/>
                <a:cs typeface="Times New Roman"/>
              </a:rPr>
              <a:t>Впровадження </a:t>
            </a:r>
            <a:r>
              <a:rPr lang="ru-RU" sz="2000" dirty="0">
                <a:solidFill>
                  <a:srgbClr val="030303"/>
                </a:solidFill>
                <a:effectLst/>
                <a:latin typeface="Times New Roman"/>
                <a:ea typeface="Times New Roman"/>
                <a:cs typeface="Times New Roman"/>
              </a:rPr>
              <a:t>нетрадиційних творчих форм та методів роботи з дітьми з </a:t>
            </a:r>
            <a:r>
              <a:rPr lang="ru-RU" sz="2000" dirty="0" smtClean="0">
                <a:solidFill>
                  <a:srgbClr val="030303"/>
                </a:solidFill>
                <a:effectLst/>
                <a:latin typeface="Times New Roman"/>
                <a:ea typeface="Times New Roman"/>
                <a:cs typeface="Times New Roman"/>
              </a:rPr>
              <a:t>виховання </a:t>
            </a:r>
            <a:r>
              <a:rPr lang="ru-RU" sz="2000" dirty="0">
                <a:solidFill>
                  <a:srgbClr val="030303"/>
                </a:solidFill>
                <a:effectLst/>
                <a:latin typeface="Times New Roman"/>
                <a:ea typeface="Times New Roman"/>
                <a:cs typeface="Times New Roman"/>
              </a:rPr>
              <a:t>з використанням місцевого матеріалу.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  <a:p>
            <a:pPr marL="0" lvl="0" indent="174625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30303"/>
                </a:solidFill>
                <a:effectLst/>
                <a:latin typeface="Times New Roman"/>
                <a:ea typeface="Times New Roman"/>
                <a:cs typeface="Times New Roman"/>
              </a:rPr>
              <a:t>Введення </a:t>
            </a:r>
            <a:r>
              <a:rPr lang="ru-RU" sz="2000" dirty="0">
                <a:solidFill>
                  <a:srgbClr val="030303"/>
                </a:solidFill>
                <a:effectLst/>
                <a:latin typeface="Times New Roman"/>
                <a:ea typeface="Times New Roman"/>
                <a:cs typeface="Times New Roman"/>
              </a:rPr>
              <a:t>в плани освітньо-виховної роботи матеріалів про традиції, звичаї українського народу щодо збереження, відновлення природних багатств.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076056" y="116632"/>
            <a:ext cx="3273552" cy="504056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effectLst/>
              </a:rPr>
              <a:t>Заходи для реалізації</a:t>
            </a:r>
            <a:endParaRPr lang="ru-RU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1026" name="Picture 2" descr="G:\Єпіфанівна\малюнки Новая папка\veselka_logo2-288x3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16" y="3452169"/>
            <a:ext cx="468052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4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6847">
        <p:circle/>
      </p:transition>
    </mc:Choice>
    <mc:Fallback>
      <p:transition spd="slow" advTm="1684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0762" y="332657"/>
            <a:ext cx="7543800" cy="864096"/>
          </a:xfrm>
        </p:spPr>
        <p:txBody>
          <a:bodyPr anchor="t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Організовуючи види діяльності, педагог: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із двома вирізаними протилежними кутами 6"/>
          <p:cNvSpPr/>
          <p:nvPr/>
        </p:nvSpPr>
        <p:spPr>
          <a:xfrm rot="21220940">
            <a:off x="251518" y="1124744"/>
            <a:ext cx="4032448" cy="2232248"/>
          </a:xfrm>
          <a:prstGeom prst="snip2DiagRect">
            <a:avLst/>
          </a:prstGeom>
          <a:noFill/>
          <a:ln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i="1" dirty="0" smtClean="0">
                <a:solidFill>
                  <a:srgbClr val="28F440"/>
                </a:solidFill>
              </a:rPr>
              <a:t>створює умови, </a:t>
            </a:r>
            <a:r>
              <a:rPr lang="uk-UA" sz="2400" dirty="0" smtClean="0">
                <a:solidFill>
                  <a:srgbClr val="28F440"/>
                </a:solidFill>
              </a:rPr>
              <a:t>що дадуть змогу кожній дитині набути багатого чут­тєвого досвіду, що є привілеєм до­шкільного дитинства;</a:t>
            </a:r>
          </a:p>
          <a:p>
            <a:pPr algn="ctr"/>
            <a:endParaRPr lang="uk-UA" dirty="0">
              <a:solidFill>
                <a:srgbClr val="CB05B3"/>
              </a:solidFill>
            </a:endParaRPr>
          </a:p>
        </p:txBody>
      </p:sp>
      <p:sp>
        <p:nvSpPr>
          <p:cNvPr id="6" name="Прямокутник із двома вирізаними протилежними кутами 8"/>
          <p:cNvSpPr/>
          <p:nvPr/>
        </p:nvSpPr>
        <p:spPr>
          <a:xfrm rot="497300">
            <a:off x="4680701" y="1143361"/>
            <a:ext cx="4032448" cy="2232248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i="1" dirty="0" smtClean="0">
                <a:solidFill>
                  <a:schemeClr val="tx2"/>
                </a:solidFill>
              </a:rPr>
              <a:t>формує вміння </a:t>
            </a:r>
            <a:r>
              <a:rPr lang="uk-UA" sz="2400" dirty="0" smtClean="0">
                <a:solidFill>
                  <a:schemeClr val="tx2"/>
                </a:solidFill>
              </a:rPr>
              <a:t>орієнтуватися в різних властивостях предметів та матеріалів навколишнього світу</a:t>
            </a:r>
          </a:p>
          <a:p>
            <a:pPr algn="ctr"/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7" name="Прямокутник із двома вирізаними протилежними кутами 7"/>
          <p:cNvSpPr/>
          <p:nvPr/>
        </p:nvSpPr>
        <p:spPr>
          <a:xfrm rot="20573537">
            <a:off x="111042" y="3479678"/>
            <a:ext cx="5050282" cy="3067708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i="1" dirty="0" smtClean="0">
                <a:solidFill>
                  <a:srgbClr val="FF0066"/>
                </a:solidFill>
              </a:rPr>
              <a:t>розвиває:</a:t>
            </a:r>
            <a:r>
              <a:rPr lang="uk-UA" sz="2400" b="1" i="1" dirty="0" smtClean="0">
                <a:solidFill>
                  <a:srgbClr val="FF0066"/>
                </a:solidFill>
              </a:rPr>
              <a:t> 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FF0066"/>
                </a:solidFill>
              </a:rPr>
              <a:t>спостережливість; 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FF0066"/>
                </a:solidFill>
              </a:rPr>
              <a:t>пізнавальний </a:t>
            </a:r>
            <a:r>
              <a:rPr lang="uk-UA" sz="2400" b="1" dirty="0" smtClean="0">
                <a:solidFill>
                  <a:srgbClr val="FF0066"/>
                </a:solidFill>
              </a:rPr>
              <a:t>інтерес до нав</a:t>
            </a:r>
            <a:r>
              <a:rPr lang="uk-UA" sz="2400" dirty="0" smtClean="0">
                <a:solidFill>
                  <a:srgbClr val="FF0066"/>
                </a:solidFill>
              </a:rPr>
              <a:t>колишнього </a:t>
            </a:r>
            <a:r>
              <a:rPr lang="uk-UA" sz="2400" b="1" dirty="0" smtClean="0">
                <a:solidFill>
                  <a:srgbClr val="FF0066"/>
                </a:solidFill>
              </a:rPr>
              <a:t>світу; 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FF0066"/>
                </a:solidFill>
              </a:rPr>
              <a:t>здатність </a:t>
            </a:r>
            <a:r>
              <a:rPr lang="uk-UA" sz="2400" b="1" dirty="0" smtClean="0">
                <a:solidFill>
                  <a:srgbClr val="FF0066"/>
                </a:solidFill>
              </a:rPr>
              <a:t>емоційно </a:t>
            </a:r>
            <a:r>
              <a:rPr lang="uk-UA" sz="2400" dirty="0" smtClean="0">
                <a:solidFill>
                  <a:srgbClr val="FF0066"/>
                </a:solidFill>
              </a:rPr>
              <a:t>відгуку­ватися </a:t>
            </a:r>
            <a:r>
              <a:rPr lang="uk-UA" sz="2400" b="1" dirty="0" smtClean="0">
                <a:solidFill>
                  <a:srgbClr val="FF0066"/>
                </a:solidFill>
              </a:rPr>
              <a:t>на події і явища </a:t>
            </a:r>
            <a:r>
              <a:rPr lang="uk-UA" sz="2400" dirty="0" smtClean="0">
                <a:solidFill>
                  <a:srgbClr val="FF0066"/>
                </a:solidFill>
              </a:rPr>
              <a:t>нав­</a:t>
            </a:r>
            <a:r>
              <a:rPr lang="uk-UA" sz="2400" b="1" dirty="0" smtClean="0">
                <a:solidFill>
                  <a:srgbClr val="FF0066"/>
                </a:solidFill>
              </a:rPr>
              <a:t>колишньої дійсності</a:t>
            </a:r>
            <a:r>
              <a:rPr lang="uk-UA" sz="2400" b="1" dirty="0">
                <a:solidFill>
                  <a:srgbClr val="FF0066"/>
                </a:solidFill>
              </a:rPr>
              <a:t>.</a:t>
            </a:r>
            <a:r>
              <a:rPr lang="uk-UA" sz="2400" i="1" dirty="0" smtClean="0">
                <a:solidFill>
                  <a:srgbClr val="FF0066"/>
                </a:solidFill>
              </a:rPr>
              <a:t>	</a:t>
            </a:r>
            <a:endParaRPr lang="uk-UA" dirty="0">
              <a:solidFill>
                <a:srgbClr val="08080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55738">
            <a:off x="5535924" y="4087313"/>
            <a:ext cx="3616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i="1" dirty="0" smtClean="0">
                <a:solidFill>
                  <a:srgbClr val="FC7CED"/>
                </a:solidFill>
              </a:rPr>
              <a:t>виховує</a:t>
            </a:r>
          </a:p>
          <a:p>
            <a:pPr lvl="0" algn="ctr"/>
            <a:r>
              <a:rPr lang="uk-UA" sz="2400" b="1" dirty="0" smtClean="0">
                <a:solidFill>
                  <a:srgbClr val="FC7CED"/>
                </a:solidFill>
              </a:rPr>
              <a:t>культуру сприймання</a:t>
            </a:r>
            <a:endParaRPr lang="uk-UA" sz="2400" dirty="0">
              <a:solidFill>
                <a:srgbClr val="FC7CE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48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1685">
        <p:circle/>
      </p:transition>
    </mc:Choice>
    <mc:Fallback>
      <p:transition spd="slow" advTm="1168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image.slidesharecdn.com/random-150330131942-conversion-gate01/95/-5-638.jpg?cb=1427739656"/>
          <p:cNvPicPr>
            <a:picLocks noGrp="1"/>
          </p:cNvPicPr>
          <p:nvPr>
            <p:ph idx="1"/>
          </p:nvPr>
        </p:nvPicPr>
        <p:blipFill>
          <a:blip r:embed="rId3" cstate="print"/>
          <a:srcRect l="4315" t="17368" r="6292" b="8656"/>
          <a:stretch>
            <a:fillRect/>
          </a:stretch>
        </p:blipFill>
        <p:spPr bwMode="auto">
          <a:xfrm rot="21221968">
            <a:off x="5027368" y="256100"/>
            <a:ext cx="3528392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0762" y="188641"/>
            <a:ext cx="7543800" cy="792088"/>
          </a:xfrm>
        </p:spPr>
        <p:txBody>
          <a:bodyPr anchor="t"/>
          <a:lstStyle/>
          <a:p>
            <a:r>
              <a:rPr lang="uk-UA" sz="2800" b="1" i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СЕНСОРНІ </a:t>
            </a:r>
            <a:r>
              <a:rPr lang="uk-UA" sz="2800" b="1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ЕТАЛОНИ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D:\Оля\презентація Тарасенко\ощущение.jpg"/>
          <p:cNvPicPr/>
          <p:nvPr/>
        </p:nvPicPr>
        <p:blipFill>
          <a:blip r:embed="rId4" cstate="print"/>
          <a:srcRect l="4921" r="1573" b="4601"/>
          <a:stretch>
            <a:fillRect/>
          </a:stretch>
        </p:blipFill>
        <p:spPr bwMode="auto">
          <a:xfrm rot="20261711">
            <a:off x="4422290" y="4613668"/>
            <a:ext cx="2139950" cy="1909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7" descr="D:\Оля\презентація Тарасенко\форми.jpg"/>
          <p:cNvPicPr/>
          <p:nvPr/>
        </p:nvPicPr>
        <p:blipFill>
          <a:blip r:embed="rId5" cstate="print"/>
          <a:srcRect l="18086" t="3407" r="22488" b="9200"/>
          <a:stretch>
            <a:fillRect/>
          </a:stretch>
        </p:blipFill>
        <p:spPr bwMode="auto">
          <a:xfrm rot="159977">
            <a:off x="1823965" y="4939073"/>
            <a:ext cx="2706309" cy="1856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8" descr="D:\Оля\презентація Тарасенко\цвет.jpg"/>
          <p:cNvPicPr/>
          <p:nvPr/>
        </p:nvPicPr>
        <p:blipFill>
          <a:blip r:embed="rId6" cstate="print"/>
          <a:srcRect l="6459" t="11499" r="9569" b="8006"/>
          <a:stretch>
            <a:fillRect/>
          </a:stretch>
        </p:blipFill>
        <p:spPr bwMode="auto">
          <a:xfrm rot="1940734">
            <a:off x="5390949" y="3603679"/>
            <a:ext cx="3355340" cy="1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19" y="727260"/>
            <a:ext cx="4119965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b="1" dirty="0" smtClean="0">
                <a:solidFill>
                  <a:srgbClr val="00B050"/>
                </a:solidFill>
              </a:rPr>
              <a:t>основні кольори спектру: </a:t>
            </a:r>
            <a:r>
              <a:rPr lang="uk-UA" dirty="0" smtClean="0">
                <a:solidFill>
                  <a:srgbClr val="FF0000"/>
                </a:solidFill>
              </a:rPr>
              <a:t>червоний</a:t>
            </a:r>
            <a:r>
              <a:rPr lang="uk-UA" dirty="0" smtClean="0"/>
              <a:t>, </a:t>
            </a:r>
            <a:r>
              <a:rPr lang="uk-UA" dirty="0" smtClean="0">
                <a:solidFill>
                  <a:srgbClr val="FF9900"/>
                </a:solidFill>
              </a:rPr>
              <a:t>оранжевий, </a:t>
            </a: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жовтий, </a:t>
            </a:r>
            <a:r>
              <a:rPr lang="uk-UA" dirty="0" smtClean="0">
                <a:solidFill>
                  <a:srgbClr val="00B050"/>
                </a:solidFill>
              </a:rPr>
              <a:t>зелений,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00B0F0"/>
                </a:solidFill>
              </a:rPr>
              <a:t>голубий, </a:t>
            </a:r>
            <a:r>
              <a:rPr lang="uk-UA" dirty="0" smtClean="0">
                <a:solidFill>
                  <a:srgbClr val="0070C0"/>
                </a:solidFill>
              </a:rPr>
              <a:t>синій,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фіолетовий,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accent6"/>
                </a:solidFill>
              </a:rPr>
              <a:t>чорний,</a:t>
            </a:r>
            <a:r>
              <a:rPr lang="uk-UA" dirty="0" smtClean="0"/>
              <a:t> білий. </a:t>
            </a:r>
            <a:r>
              <a:rPr lang="uk-UA" b="1" dirty="0" smtClean="0">
                <a:solidFill>
                  <a:srgbClr val="C00000"/>
                </a:solidFill>
              </a:rPr>
              <a:t>п</a:t>
            </a:r>
            <a:r>
              <a:rPr lang="ru-RU" b="1" dirty="0" smtClean="0">
                <a:solidFill>
                  <a:srgbClr val="C00000"/>
                </a:solidFill>
              </a:rPr>
              <a:t>ять фор</a:t>
            </a:r>
            <a:r>
              <a:rPr lang="uk-UA" b="1" dirty="0" smtClean="0">
                <a:solidFill>
                  <a:srgbClr val="C00000"/>
                </a:solidFill>
              </a:rPr>
              <a:t>м: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круг, квадрат, прямо</a:t>
            </a:r>
            <a:r>
              <a:rPr lang="uk-UA" dirty="0" smtClean="0">
                <a:solidFill>
                  <a:srgbClr val="002060"/>
                </a:solidFill>
              </a:rPr>
              <a:t>кутник,трикутник</a:t>
            </a:r>
            <a:r>
              <a:rPr lang="ru-RU" dirty="0" smtClean="0">
                <a:solidFill>
                  <a:srgbClr val="002060"/>
                </a:solidFill>
              </a:rPr>
              <a:t>, овал</a:t>
            </a:r>
            <a:r>
              <a:rPr lang="uk-UA" dirty="0" smtClean="0"/>
              <a:t>. </a:t>
            </a:r>
            <a:r>
              <a:rPr lang="ru-RU" b="1" dirty="0" err="1" smtClean="0">
                <a:solidFill>
                  <a:srgbClr val="080808"/>
                </a:solidFill>
              </a:rPr>
              <a:t>величини</a:t>
            </a:r>
            <a:r>
              <a:rPr lang="uk-UA" b="1" dirty="0" smtClean="0">
                <a:solidFill>
                  <a:srgbClr val="080808"/>
                </a:solidFill>
              </a:rPr>
              <a:t>: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великий, малий, однакові за величиною</a:t>
            </a:r>
          </a:p>
          <a:p>
            <a:r>
              <a:rPr lang="uk-UA" dirty="0" smtClean="0"/>
              <a:t> </a:t>
            </a:r>
          </a:p>
          <a:p>
            <a:endParaRPr lang="uk-UA" dirty="0"/>
          </a:p>
        </p:txBody>
      </p:sp>
      <p:pic>
        <p:nvPicPr>
          <p:cNvPr id="6" name="Picture 4" descr="D:\Оля\презентація Тарасенко\мультяшки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54505">
            <a:off x="2781090" y="2881639"/>
            <a:ext cx="3180788" cy="217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D:\Оля\презентація Тарасенко\осінь.jpg"/>
          <p:cNvPicPr/>
          <p:nvPr/>
        </p:nvPicPr>
        <p:blipFill>
          <a:blip r:embed="rId8" cstate="print"/>
          <a:srcRect l="4134" t="3223" r="2852" b="6522"/>
          <a:stretch>
            <a:fillRect/>
          </a:stretch>
        </p:blipFill>
        <p:spPr bwMode="auto">
          <a:xfrm rot="-377466">
            <a:off x="100142" y="3223428"/>
            <a:ext cx="272110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512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2908">
        <p:circle/>
      </p:transition>
    </mc:Choice>
    <mc:Fallback>
      <p:transition spd="slow" advTm="1290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8424936" cy="11521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uk-UA" b="1" i="1" spc="50" dirty="0" smtClean="0">
                <a:ln w="12700" cmpd="sng">
                  <a:noFill/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ДИДАКТИЧНІ ІГРИ ТА ВПРАВИ </a:t>
            </a:r>
          </a:p>
          <a:p>
            <a:r>
              <a:rPr lang="uk-UA" b="1" i="1" spc="50" dirty="0" smtClean="0">
                <a:ln w="12700" cmpd="sng">
                  <a:noFill/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 СЕНСОРНОГО ВИХОВАННЯ</a:t>
            </a:r>
            <a:endParaRPr lang="uk-UA" b="1" spc="50" dirty="0" smtClean="0">
              <a:ln w="12700" cmpd="sng">
                <a:noFill/>
                <a:prstDash val="solid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uk-UA" dirty="0"/>
          </a:p>
        </p:txBody>
      </p:sp>
      <p:sp>
        <p:nvSpPr>
          <p:cNvPr id="7" name="Рівнобедрений трикутник 6"/>
          <p:cNvSpPr/>
          <p:nvPr/>
        </p:nvSpPr>
        <p:spPr>
          <a:xfrm>
            <a:off x="0" y="1412776"/>
            <a:ext cx="2267744" cy="1512168"/>
          </a:xfrm>
          <a:prstGeom prst="triangle">
            <a:avLst/>
          </a:prstGeom>
          <a:gradFill flip="none" rotWithShape="1">
            <a:gsLst>
              <a:gs pos="13000">
                <a:schemeClr val="tx2">
                  <a:lumMod val="60000"/>
                  <a:lumOff val="40000"/>
                </a:schemeClr>
              </a:gs>
              <a:gs pos="30000">
                <a:schemeClr val="tx2">
                  <a:lumMod val="60000"/>
                  <a:lumOff val="4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36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Заняття</a:t>
            </a:r>
            <a:endParaRPr lang="uk-UA" b="1" dirty="0"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Рівнобедрений трикутник 7"/>
          <p:cNvSpPr/>
          <p:nvPr/>
        </p:nvSpPr>
        <p:spPr>
          <a:xfrm>
            <a:off x="53752" y="2636912"/>
            <a:ext cx="3419872" cy="1080120"/>
          </a:xfrm>
          <a:prstGeom prst="triangle">
            <a:avLst/>
          </a:prstGeom>
          <a:gradFill>
            <a:gsLst>
              <a:gs pos="13000">
                <a:schemeClr val="bg2">
                  <a:lumMod val="60000"/>
                  <a:lumOff val="40000"/>
                </a:schemeClr>
              </a:gs>
              <a:gs pos="48000">
                <a:srgbClr val="33CC33"/>
              </a:gs>
              <a:gs pos="51000">
                <a:schemeClr val="accent5">
                  <a:lumMod val="75000"/>
                </a:schemeClr>
              </a:gs>
              <a:gs pos="30000">
                <a:schemeClr val="tx2">
                  <a:lumMod val="60000"/>
                  <a:lumOff val="4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Розваги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9" name="Рівнобедрений трикутник 8"/>
          <p:cNvSpPr/>
          <p:nvPr/>
        </p:nvSpPr>
        <p:spPr>
          <a:xfrm>
            <a:off x="1763688" y="1124744"/>
            <a:ext cx="2448272" cy="1512168"/>
          </a:xfrm>
          <a:prstGeom prst="triangle">
            <a:avLst/>
          </a:prstGeom>
          <a:gradFill>
            <a:gsLst>
              <a:gs pos="13000">
                <a:schemeClr val="accent5">
                  <a:lumMod val="75000"/>
                </a:schemeClr>
              </a:gs>
              <a:gs pos="51000">
                <a:schemeClr val="accent5">
                  <a:lumMod val="75000"/>
                </a:schemeClr>
              </a:gs>
              <a:gs pos="30000">
                <a:schemeClr val="tx2">
                  <a:lumMod val="60000"/>
                  <a:lumOff val="4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36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Як частина заняття</a:t>
            </a:r>
            <a:endParaRPr lang="uk-UA" b="1" dirty="0"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Рівнобедрений трикутник 9"/>
          <p:cNvSpPr/>
          <p:nvPr/>
        </p:nvSpPr>
        <p:spPr>
          <a:xfrm>
            <a:off x="2195736" y="2348880"/>
            <a:ext cx="3456384" cy="1440160"/>
          </a:xfrm>
          <a:prstGeom prst="triangle">
            <a:avLst/>
          </a:prstGeom>
          <a:gradFill>
            <a:gsLst>
              <a:gs pos="13000">
                <a:schemeClr val="tx2">
                  <a:lumMod val="60000"/>
                  <a:lumOff val="40000"/>
                </a:schemeClr>
              </a:gs>
              <a:gs pos="30000">
                <a:schemeClr val="tx2">
                  <a:lumMod val="60000"/>
                  <a:lumOff val="4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36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Гурткова робота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11" name="Рівнобедрений трикутник 10"/>
          <p:cNvSpPr/>
          <p:nvPr/>
        </p:nvSpPr>
        <p:spPr>
          <a:xfrm>
            <a:off x="3779912" y="980728"/>
            <a:ext cx="3456384" cy="1728192"/>
          </a:xfrm>
          <a:prstGeom prst="triangle">
            <a:avLst/>
          </a:prstGeom>
          <a:gradFill flip="none" rotWithShape="1">
            <a:gsLst>
              <a:gs pos="13000">
                <a:schemeClr val="bg2">
                  <a:lumMod val="60000"/>
                  <a:lumOff val="40000"/>
                </a:schemeClr>
              </a:gs>
              <a:gs pos="48000">
                <a:srgbClr val="33CC33"/>
              </a:gs>
              <a:gs pos="51000">
                <a:schemeClr val="accent5">
                  <a:lumMod val="75000"/>
                </a:schemeClr>
              </a:gs>
              <a:gs pos="30000">
                <a:schemeClr val="tx2">
                  <a:lumMod val="60000"/>
                  <a:lumOff val="4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У </a:t>
            </a:r>
            <a:r>
              <a:rPr lang="uk-UA" b="1" dirty="0" err="1" smtClean="0">
                <a:solidFill>
                  <a:srgbClr val="FFFF00"/>
                </a:solidFill>
              </a:rPr>
              <a:t>повсякден-ному</a:t>
            </a:r>
            <a:r>
              <a:rPr lang="uk-UA" b="1" dirty="0" smtClean="0">
                <a:solidFill>
                  <a:srgbClr val="FFFF00"/>
                </a:solidFill>
              </a:rPr>
              <a:t> житті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12" name="Рівнобедрений трикутник 11"/>
          <p:cNvSpPr/>
          <p:nvPr/>
        </p:nvSpPr>
        <p:spPr>
          <a:xfrm>
            <a:off x="5850396" y="980728"/>
            <a:ext cx="3347864" cy="1080120"/>
          </a:xfrm>
          <a:prstGeom prst="triangle">
            <a:avLst/>
          </a:prstGeom>
          <a:gradFill flip="none" rotWithShape="1">
            <a:gsLst>
              <a:gs pos="13000">
                <a:schemeClr val="bg2">
                  <a:lumMod val="60000"/>
                  <a:lumOff val="40000"/>
                </a:schemeClr>
              </a:gs>
              <a:gs pos="48000">
                <a:srgbClr val="33CC33"/>
              </a:gs>
              <a:gs pos="51000">
                <a:schemeClr val="accent5">
                  <a:lumMod val="75000"/>
                </a:schemeClr>
              </a:gs>
              <a:gs pos="30000">
                <a:schemeClr val="tx2">
                  <a:lumMod val="60000"/>
                  <a:lumOff val="4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Прогулянки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15" name="Рисунок 14" descr="Результат пошуку зображень за запитом &quot;картинки для оформлення презентації вихователя з сенсорики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6961">
            <a:off x="372865" y="3908100"/>
            <a:ext cx="3136739" cy="184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G:\Фото до презентації                     Новая папка (3)\IMG_768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6" t="3138"/>
          <a:stretch/>
        </p:blipFill>
        <p:spPr bwMode="auto">
          <a:xfrm rot="561678">
            <a:off x="5802580" y="2903254"/>
            <a:ext cx="3204637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G:\Фото до презентації                     Новая папка (3)\IMG_769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2455724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G:\Фото до презентації                     Новая папка (3)\IMG_766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" r="20078"/>
          <a:stretch/>
        </p:blipFill>
        <p:spPr bwMode="auto">
          <a:xfrm rot="560386">
            <a:off x="4677317" y="4410247"/>
            <a:ext cx="3419872" cy="24646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43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4174">
        <p:circle/>
      </p:transition>
    </mc:Choice>
    <mc:Fallback>
      <p:transition spd="slow" advTm="1417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43800" cy="648072"/>
          </a:xfrm>
        </p:spPr>
        <p:txBody>
          <a:bodyPr anchor="t"/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дидактичних ігор та вправ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рапеція 6"/>
          <p:cNvSpPr>
            <a:spLocks noGrp="1"/>
          </p:cNvSpPr>
          <p:nvPr>
            <p:ph idx="1"/>
          </p:nvPr>
        </p:nvSpPr>
        <p:spPr>
          <a:xfrm rot="338605">
            <a:off x="4323312" y="3733264"/>
            <a:ext cx="4680520" cy="2975700"/>
          </a:xfrm>
          <a:prstGeom prst="trapezoid">
            <a:avLst/>
          </a:prstGeom>
          <a:noFill/>
          <a:ln w="38100">
            <a:solidFill>
              <a:srgbClr val="FF99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lvl="0" indent="0" algn="ctr">
              <a:spcBef>
                <a:spcPts val="0"/>
              </a:spcBef>
              <a:buSzTx/>
              <a:buNone/>
            </a:pPr>
            <a:r>
              <a:rPr lang="ru-RU" sz="2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практики використання еталонів, у розширенні практичного орієнтування, що спрямована на використання раніш набутих дитиною знань</a:t>
            </a:r>
            <a:endParaRPr lang="uk-UA" sz="220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buNone/>
            </a:pPr>
            <a:endParaRPr lang="uk-UA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Трапеція 6"/>
          <p:cNvSpPr txBox="1">
            <a:spLocks/>
          </p:cNvSpPr>
          <p:nvPr/>
        </p:nvSpPr>
        <p:spPr>
          <a:xfrm rot="20890013">
            <a:off x="379312" y="1221367"/>
            <a:ext cx="4680520" cy="2975700"/>
          </a:xfrm>
          <a:prstGeom prst="trapezoid">
            <a:avLst/>
          </a:prstGeom>
          <a:noFill/>
          <a:ln w="38100" cap="flat" cmpd="sng" algn="ctr">
            <a:solidFill>
              <a:srgbClr val="FFFF0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buFont typeface="Wingdings" pitchFamily="2" charset="2"/>
              <a:buNone/>
            </a:pPr>
            <a:r>
              <a:rPr lang="ru-RU" dirty="0" err="1" smtClean="0">
                <a:solidFill>
                  <a:schemeClr val="tx1"/>
                </a:solidFill>
                <a:effectLst/>
              </a:rPr>
              <a:t>навчальна</a:t>
            </a:r>
            <a:r>
              <a:rPr lang="ru-RU" dirty="0" smtClean="0">
                <a:solidFill>
                  <a:schemeClr val="tx1"/>
                </a:solidFill>
                <a:effectLst/>
              </a:rPr>
              <a:t>, яка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спрямована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організацію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та подальше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вдосконалення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досвіду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дітей</a:t>
            </a:r>
            <a:r>
              <a:rPr lang="ru-RU" dirty="0" smtClean="0">
                <a:solidFill>
                  <a:schemeClr val="tx1"/>
                </a:solidFill>
                <a:effectLst/>
              </a:rPr>
              <a:t>, а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також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формування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в них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узагальнених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уявлень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засобів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дій</a:t>
            </a:r>
            <a:endParaRPr lang="uk-UA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Трапеція 6"/>
          <p:cNvSpPr txBox="1">
            <a:spLocks/>
          </p:cNvSpPr>
          <p:nvPr/>
        </p:nvSpPr>
        <p:spPr>
          <a:xfrm rot="20890013">
            <a:off x="109129" y="4746546"/>
            <a:ext cx="3793062" cy="1457439"/>
          </a:xfrm>
          <a:prstGeom prst="trapezoid">
            <a:avLst/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buFont typeface="Wingdings" pitchFamily="2" charset="2"/>
              <a:buNone/>
            </a:pPr>
            <a:r>
              <a:rPr lang="uk-UA" dirty="0">
                <a:solidFill>
                  <a:schemeClr val="tx1"/>
                </a:solidFill>
                <a:effectLst/>
              </a:rPr>
              <a:t>к</a:t>
            </a:r>
            <a:r>
              <a:rPr lang="uk-UA" dirty="0" smtClean="0">
                <a:solidFill>
                  <a:schemeClr val="tx1"/>
                </a:solidFill>
                <a:effectLst/>
              </a:rPr>
              <a:t>онтроль за станом сенсорного розвитку дітей</a:t>
            </a:r>
            <a:endParaRPr lang="uk-UA" dirty="0">
              <a:solidFill>
                <a:schemeClr val="tx1"/>
              </a:solidFill>
              <a:effectLst/>
            </a:endParaRPr>
          </a:p>
        </p:txBody>
      </p:sp>
      <p:pic>
        <p:nvPicPr>
          <p:cNvPr id="10" name="Рисунок 9" descr="G:\Фото до презентації                     Новая папка (3)\IMG_76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8" r="9085" b="14694"/>
          <a:stretch>
            <a:fillRect/>
          </a:stretch>
        </p:blipFill>
        <p:spPr bwMode="auto">
          <a:xfrm rot="554252">
            <a:off x="6313373" y="824176"/>
            <a:ext cx="1881082" cy="3007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185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4731">
        <p:circle/>
      </p:transition>
    </mc:Choice>
    <mc:Fallback>
      <p:transition spd="slow" advTm="1473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:\Фото до презентації                     Новая папка (3)\IMG_769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86981"/>
            <a:ext cx="2435458" cy="2457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84156"/>
            <a:ext cx="7543800" cy="104920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 з кольором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/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</a:br>
            <a:endParaRPr lang="ru-RU" sz="3600" b="1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www.specialist-detsada.ru/uploads/posts/2013-03/1362495404_naydi-po-cvetu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9" t="6069" r="5170" b="6292"/>
          <a:stretch>
            <a:fillRect/>
          </a:stretch>
        </p:blipFill>
        <p:spPr bwMode="auto">
          <a:xfrm>
            <a:off x="301805" y="966066"/>
            <a:ext cx="3168351" cy="288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encrypted-tbn2.gstatic.com/images?q=tbn:ANd9GcQ4gc1kKIaAICm7l951rwJhgdoNMpA-ZJL6WaHrRWPTmSNZRZ6h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2230" r="6021" b="20074"/>
          <a:stretch>
            <a:fillRect/>
          </a:stretch>
        </p:blipFill>
        <p:spPr bwMode="auto">
          <a:xfrm>
            <a:off x="5495290" y="2620754"/>
            <a:ext cx="3648710" cy="3132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:\Фото до презентації                     Новая папка (3)\IMG_769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4550">
            <a:off x="589703" y="4293903"/>
            <a:ext cx="2736304" cy="21075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G:\Фото до презентації                     Новая папка (3)\IMG_766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5" t="3572" r="8157"/>
          <a:stretch/>
        </p:blipFill>
        <p:spPr bwMode="auto">
          <a:xfrm>
            <a:off x="6176645" y="404664"/>
            <a:ext cx="22860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914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400">
        <p:circle/>
      </p:transition>
    </mc:Choice>
    <mc:Fallback>
      <p:transition spd="slow" advTm="154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7|1.6|1.7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|2.3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|3.4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1187</TotalTime>
  <Words>712</Words>
  <Application>Microsoft Office PowerPoint</Application>
  <PresentationFormat>Экран (4:3)</PresentationFormat>
  <Paragraphs>107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Palatino Linotype</vt:lpstr>
      <vt:lpstr>Times New Roman</vt:lpstr>
      <vt:lpstr>Wingdings</vt:lpstr>
      <vt:lpstr>Wingdings 2</vt:lpstr>
      <vt:lpstr>Базовая</vt:lpstr>
      <vt:lpstr>Дошкільний навчальний заклад №16 </vt:lpstr>
      <vt:lpstr>Мета: Формування сенсорних здібностей  у дошкільників, цілісного сприйняття навколишнього світу та мотивації до дій і моделей поведінки, орієнтованих на сталий стиль життя                                                                                      ЗАВДАННЯ</vt:lpstr>
      <vt:lpstr>Презентация PowerPoint</vt:lpstr>
      <vt:lpstr>Презентация PowerPoint</vt:lpstr>
      <vt:lpstr>Організовуючи види діяльності, педагог:</vt:lpstr>
      <vt:lpstr>    СЕНСОРНІ ЕТАЛОНИ</vt:lpstr>
      <vt:lpstr>Презентация PowerPoint</vt:lpstr>
      <vt:lpstr>Функції дидактичних ігор та вправ</vt:lpstr>
      <vt:lpstr>Ознайомлення  з кольором </vt:lpstr>
      <vt:lpstr>Класифікація предметів за кольором і величиною</vt:lpstr>
      <vt:lpstr>Презентация PowerPoint</vt:lpstr>
      <vt:lpstr>Інноваційні технології</vt:lpstr>
      <vt:lpstr>Технологія Глена Домана                                                                                                         Палички Кюізенера    </vt:lpstr>
      <vt:lpstr>Розвиваюча технологія Воскобойнікова</vt:lpstr>
      <vt:lpstr>Освіта для сталого розвитку</vt:lpstr>
      <vt:lpstr>Презентация PowerPoint</vt:lpstr>
      <vt:lpstr>Освіта для сталого розвитку в навчально-виховному процесі</vt:lpstr>
      <vt:lpstr>СФОРМОВАНІСТЬ ДІЙ ДОШКІЛЬНИКІВ</vt:lpstr>
      <vt:lpstr> ПРАКТИЧНЕ ЗНАЧЕННЯ ВПРОВАДЕННЯ  ОСВІТИ ДЛЯ СТАЛОГО РОЗВИТКУ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Дошкільний навчальний заклад №16 </dc:title>
  <dc:creator>RePack by Diakov</dc:creator>
  <cp:lastModifiedBy>IHOR</cp:lastModifiedBy>
  <cp:revision>90</cp:revision>
  <dcterms:created xsi:type="dcterms:W3CDTF">2016-01-12T00:55:00Z</dcterms:created>
  <dcterms:modified xsi:type="dcterms:W3CDTF">2016-02-16T17:41:37Z</dcterms:modified>
</cp:coreProperties>
</file>