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61" r:id="rId2"/>
    <p:sldId id="362" r:id="rId3"/>
    <p:sldId id="363" r:id="rId4"/>
    <p:sldId id="288" r:id="rId5"/>
    <p:sldId id="277" r:id="rId6"/>
    <p:sldId id="260" r:id="rId7"/>
    <p:sldId id="286" r:id="rId8"/>
    <p:sldId id="365" r:id="rId9"/>
    <p:sldId id="289" r:id="rId10"/>
    <p:sldId id="263" r:id="rId11"/>
    <p:sldId id="317" r:id="rId12"/>
    <p:sldId id="327" r:id="rId13"/>
    <p:sldId id="328" r:id="rId14"/>
    <p:sldId id="329" r:id="rId15"/>
    <p:sldId id="333" r:id="rId16"/>
    <p:sldId id="334" r:id="rId17"/>
    <p:sldId id="321" r:id="rId18"/>
    <p:sldId id="298" r:id="rId19"/>
    <p:sldId id="300" r:id="rId20"/>
    <p:sldId id="304" r:id="rId21"/>
    <p:sldId id="306" r:id="rId22"/>
    <p:sldId id="308" r:id="rId23"/>
    <p:sldId id="310" r:id="rId24"/>
    <p:sldId id="311" r:id="rId25"/>
    <p:sldId id="338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278" r:id="rId41"/>
    <p:sldId id="313" r:id="rId42"/>
    <p:sldId id="337" r:id="rId43"/>
    <p:sldId id="314" r:id="rId44"/>
    <p:sldId id="315" r:id="rId45"/>
    <p:sldId id="316" r:id="rId46"/>
    <p:sldId id="262" r:id="rId47"/>
    <p:sldId id="283" r:id="rId48"/>
    <p:sldId id="290" r:id="rId49"/>
    <p:sldId id="366" r:id="rId50"/>
    <p:sldId id="369" r:id="rId51"/>
    <p:sldId id="367" r:id="rId52"/>
    <p:sldId id="368" r:id="rId53"/>
    <p:sldId id="355" r:id="rId54"/>
    <p:sldId id="358" r:id="rId55"/>
    <p:sldId id="357" r:id="rId56"/>
    <p:sldId id="359" r:id="rId57"/>
    <p:sldId id="360" r:id="rId58"/>
    <p:sldId id="276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15DD15"/>
    <a:srgbClr val="CCFF66"/>
    <a:srgbClr val="59FF64"/>
    <a:srgbClr val="59B564"/>
    <a:srgbClr val="000000"/>
    <a:srgbClr val="B2B2B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4660" autoAdjust="0"/>
  </p:normalViewPr>
  <p:slideViewPr>
    <p:cSldViewPr>
      <p:cViewPr varScale="1">
        <p:scale>
          <a:sx n="66" d="100"/>
          <a:sy n="66" d="100"/>
        </p:scale>
        <p:origin x="-43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1F823-FF50-48F6-8028-A7E1FD51327D}" type="datetimeFigureOut">
              <a:rPr lang="uk-UA" smtClean="0"/>
              <a:pPr/>
              <a:t>21.02.2016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376A9-AC73-408A-92CF-8E35B0CDC6B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2610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42F98A-AEB4-4A67-AC16-116A5A995A8B}" type="slidenum">
              <a:rPr lang="ru-RU" smtClean="0">
                <a:latin typeface="Calibri" pitchFamily="34" charset="0"/>
                <a:cs typeface="Arial" charset="0"/>
              </a:rPr>
              <a:pPr/>
              <a:t>31</a:t>
            </a:fld>
            <a:endParaRPr 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0" y="633413"/>
            <a:ext cx="9144000" cy="3495675"/>
            <a:chOff x="0" y="390"/>
            <a:chExt cx="5760" cy="2202"/>
          </a:xfrm>
        </p:grpSpPr>
        <p:graphicFrame>
          <p:nvGraphicFramePr>
            <p:cNvPr id="3091" name="Object 19"/>
            <p:cNvGraphicFramePr>
              <a:graphicFrameLocks noChangeAspect="1"/>
            </p:cNvGraphicFramePr>
            <p:nvPr/>
          </p:nvGraphicFramePr>
          <p:xfrm>
            <a:off x="0" y="390"/>
            <a:ext cx="1962" cy="2202"/>
          </p:xfrm>
          <a:graphic>
            <a:graphicData uri="http://schemas.openxmlformats.org/presentationml/2006/ole">
              <p:oleObj spid="_x0000_s3106" name="Image" r:id="rId3" imgW="4241270" imgH="5396825" progId="">
                <p:embed/>
              </p:oleObj>
            </a:graphicData>
          </a:graphic>
        </p:graphicFrame>
        <p:graphicFrame>
          <p:nvGraphicFramePr>
            <p:cNvPr id="3092" name="Object 20"/>
            <p:cNvGraphicFramePr>
              <a:graphicFrameLocks noChangeAspect="1"/>
            </p:cNvGraphicFramePr>
            <p:nvPr/>
          </p:nvGraphicFramePr>
          <p:xfrm>
            <a:off x="3888" y="390"/>
            <a:ext cx="1872" cy="2202"/>
          </p:xfrm>
          <a:graphic>
            <a:graphicData uri="http://schemas.openxmlformats.org/presentationml/2006/ole">
              <p:oleObj spid="_x0000_s3107" name="Image" r:id="rId4" imgW="3263492" imgH="4863492" progId="">
                <p:embed/>
              </p:oleObj>
            </a:graphicData>
          </a:graphic>
        </p:graphicFrame>
        <p:graphicFrame>
          <p:nvGraphicFramePr>
            <p:cNvPr id="3093" name="Object 21"/>
            <p:cNvGraphicFramePr>
              <a:graphicFrameLocks noChangeAspect="1"/>
            </p:cNvGraphicFramePr>
            <p:nvPr/>
          </p:nvGraphicFramePr>
          <p:xfrm>
            <a:off x="1958" y="390"/>
            <a:ext cx="1930" cy="2202"/>
          </p:xfrm>
          <a:graphic>
            <a:graphicData uri="http://schemas.openxmlformats.org/presentationml/2006/ole">
              <p:oleObj spid="_x0000_s3108" name="Image" r:id="rId5" imgW="3492063" imgH="4926984" progId="">
                <p:embed/>
              </p:oleObj>
            </a:graphicData>
          </a:graphic>
        </p:graphicFrame>
      </p:grp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0"/>
            <a:ext cx="9144000" cy="60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57200" y="4114800"/>
            <a:ext cx="82296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4948238"/>
            <a:ext cx="5943600" cy="609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1613"/>
            <a:ext cx="2895600" cy="169862"/>
          </a:xfr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68275"/>
          </a:xfrm>
        </p:spPr>
        <p:txBody>
          <a:bodyPr/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0B07F9B9-C964-44F6-9D8C-4727D51E44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228600" y="1047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74DF5-4F2D-4BB3-B09C-A375E3687D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005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005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55605-D74E-457C-B7FD-0CBEBFF87B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61722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33375" y="64897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7400" y="64770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48017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5C7A7707-1C51-4379-9801-96B8C200E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74B41-6914-4C4B-A3ED-25DEDA7EE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E9D0-16B1-4D90-A39D-64F6EB35B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E9F3-2072-4CFC-B456-C27D01B1D6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39E8C-86B7-40FF-A091-A3CD6B650B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F3388-CD9F-41EA-9C79-CDFB40B301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20E72-D36F-4AAA-BED5-106708055F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FA258-1F4B-4A90-B16B-D058FC709A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9F453-BF6F-4521-945F-0195B14314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DE024-EE75-4F7B-8106-3F913A8F05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65FB2-C9DD-46F2-9E9C-8BEE39D73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8356600" y="981075"/>
            <a:ext cx="787400" cy="5876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6729413" y="-11113"/>
            <a:ext cx="2414587" cy="992188"/>
            <a:chOff x="0" y="390"/>
            <a:chExt cx="5760" cy="2202"/>
          </a:xfrm>
        </p:grpSpPr>
        <p:graphicFrame>
          <p:nvGraphicFramePr>
            <p:cNvPr id="1042" name="Object 18"/>
            <p:cNvGraphicFramePr>
              <a:graphicFrameLocks noChangeAspect="1"/>
            </p:cNvGraphicFramePr>
            <p:nvPr/>
          </p:nvGraphicFramePr>
          <p:xfrm>
            <a:off x="0" y="390"/>
            <a:ext cx="1962" cy="2202"/>
          </p:xfrm>
          <a:graphic>
            <a:graphicData uri="http://schemas.openxmlformats.org/presentationml/2006/ole">
              <p:oleObj spid="_x0000_s1057" name="Image" r:id="rId17" imgW="4241270" imgH="5396825" progId="">
                <p:embed/>
              </p:oleObj>
            </a:graphicData>
          </a:graphic>
        </p:graphicFrame>
        <p:graphicFrame>
          <p:nvGraphicFramePr>
            <p:cNvPr id="1043" name="Object 19"/>
            <p:cNvGraphicFramePr>
              <a:graphicFrameLocks noChangeAspect="1"/>
            </p:cNvGraphicFramePr>
            <p:nvPr/>
          </p:nvGraphicFramePr>
          <p:xfrm>
            <a:off x="3888" y="390"/>
            <a:ext cx="1872" cy="2202"/>
          </p:xfrm>
          <a:graphic>
            <a:graphicData uri="http://schemas.openxmlformats.org/presentationml/2006/ole">
              <p:oleObj spid="_x0000_s1058" name="Image" r:id="rId18" imgW="3263492" imgH="4863492" progId="">
                <p:embed/>
              </p:oleObj>
            </a:graphicData>
          </a:graphic>
        </p:graphicFrame>
        <p:graphicFrame>
          <p:nvGraphicFramePr>
            <p:cNvPr id="1044" name="Object 20"/>
            <p:cNvGraphicFramePr>
              <a:graphicFrameLocks noChangeAspect="1"/>
            </p:cNvGraphicFramePr>
            <p:nvPr/>
          </p:nvGraphicFramePr>
          <p:xfrm>
            <a:off x="1958" y="390"/>
            <a:ext cx="1930" cy="2202"/>
          </p:xfrm>
          <a:graphic>
            <a:graphicData uri="http://schemas.openxmlformats.org/presentationml/2006/ole">
              <p:oleObj spid="_x0000_s1059" name="Image" r:id="rId19" imgW="3492063" imgH="4926984" progId="">
                <p:embed/>
              </p:oleObj>
            </a:graphicData>
          </a:graphic>
        </p:graphicFrame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3375" y="64897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r>
              <a:rPr lang="en-US"/>
              <a:t>www.themegallery.com</a:t>
            </a:r>
          </a:p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770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801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fld id="{3A6708A3-CAB6-4521-8243-EDC36D6D4B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19088"/>
            <a:ext cx="6172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  <a:br>
              <a:rPr lang="en-US" smtClean="0"/>
            </a:br>
            <a:r>
              <a:rPr lang="en-US" smtClean="0"/>
              <a:t>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lubaukrainka@ukr.ne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Microsoft_Office_PowerPoint3.sldx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poippo.pl.ua/files/zakhody/konkursy_dlya_uchniv/Shevchenka/perem_3_2013.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poippo.pl.ua/files/zakhody/konkursy_dlya_uchniv/Shevchenka/perem_3_2013.doc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140968"/>
            <a:ext cx="8229600" cy="3717032"/>
          </a:xfrm>
          <a:ln>
            <a:prstDash val="solid"/>
          </a:ln>
        </p:spPr>
        <p:txBody>
          <a:bodyPr/>
          <a:lstStyle/>
          <a:p>
            <a:pPr algn="ctr"/>
            <a:r>
              <a:rPr lang="uk-UA" sz="3600" i="1" dirty="0" smtClean="0">
                <a:solidFill>
                  <a:srgbClr val="C00000"/>
                </a:solidFill>
              </a:rPr>
              <a:t>З 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rgbClr val="C00000"/>
                </a:solidFill>
              </a:rPr>
              <a:t>досвіду роботи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2400" dirty="0" smtClean="0">
                <a:solidFill>
                  <a:srgbClr val="C00000"/>
                </a:solidFill>
              </a:rPr>
              <a:t/>
            </a:r>
            <a:br>
              <a:rPr lang="uk-UA" sz="2400" dirty="0" smtClean="0">
                <a:solidFill>
                  <a:srgbClr val="C00000"/>
                </a:solidFill>
              </a:rPr>
            </a:br>
            <a:r>
              <a:rPr lang="uk-UA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вчителя української мови та літератури </a:t>
            </a:r>
            <a:r>
              <a:rPr lang="uk-UA" sz="2400" i="1" dirty="0" smtClean="0"/>
              <a:t>Тернопільської Української гімназії </a:t>
            </a:r>
            <a:r>
              <a:rPr lang="uk-UA" sz="2400" i="1" dirty="0" err="1" smtClean="0"/>
              <a:t>ім.І.Франка</a:t>
            </a:r>
            <a:r>
              <a:rPr lang="uk-UA" sz="2400" i="1" dirty="0" smtClean="0"/>
              <a:t/>
            </a:r>
            <a:br>
              <a:rPr lang="uk-UA" sz="2400" i="1" dirty="0" smtClean="0"/>
            </a:br>
            <a:r>
              <a:rPr lang="uk-UA" sz="2400" i="1" dirty="0" err="1" smtClean="0"/>
              <a:t>Гарматюк</a:t>
            </a:r>
            <a:r>
              <a:rPr lang="uk-UA" sz="2400" i="1" dirty="0" smtClean="0"/>
              <a:t> Любові Іванівни</a:t>
            </a:r>
            <a:br>
              <a:rPr lang="uk-UA" sz="2400" i="1" dirty="0" smtClean="0"/>
            </a:br>
            <a:r>
              <a:rPr lang="uk-UA" altLang="uk-UA" sz="3600" i="1" dirty="0" smtClean="0">
                <a:solidFill>
                  <a:srgbClr val="FF0000"/>
                </a:solidFill>
              </a:rPr>
              <a:t> </a:t>
            </a:r>
            <a:r>
              <a:rPr lang="uk-UA" altLang="uk-UA" sz="1400" i="1" dirty="0" smtClean="0">
                <a:solidFill>
                  <a:srgbClr val="FF0000"/>
                </a:solidFill>
              </a:rPr>
              <a:t>Електронна адреса </a:t>
            </a:r>
            <a:r>
              <a:rPr lang="en-US" altLang="uk-UA" sz="1400" i="1" dirty="0" smtClean="0">
                <a:solidFill>
                  <a:srgbClr val="C00000"/>
                </a:solidFill>
                <a:hlinkClick r:id="rId2"/>
              </a:rPr>
              <a:t>lubaukrainka@ukr.net</a:t>
            </a:r>
            <a:r>
              <a:rPr lang="uk-UA" altLang="uk-UA" sz="1400" i="1" dirty="0" smtClean="0">
                <a:solidFill>
                  <a:srgbClr val="7030A0"/>
                </a:solidFill>
              </a:rPr>
              <a:t/>
            </a:r>
            <a:br>
              <a:rPr lang="uk-UA" altLang="uk-UA" sz="1400" i="1" dirty="0" smtClean="0">
                <a:solidFill>
                  <a:srgbClr val="7030A0"/>
                </a:solidFill>
              </a:rPr>
            </a:br>
            <a:r>
              <a:rPr lang="en-US" altLang="uk-UA" sz="1400" i="1" dirty="0" smtClean="0">
                <a:solidFill>
                  <a:srgbClr val="7030A0"/>
                </a:solidFill>
              </a:rPr>
              <a:t>luba2015blogspot.com</a:t>
            </a:r>
            <a:r>
              <a:rPr lang="en-US" sz="1400" dirty="0" smtClean="0"/>
              <a:t> </a:t>
            </a:r>
            <a:r>
              <a:rPr lang="en-US" altLang="uk-UA" sz="1400" dirty="0" smtClean="0">
                <a:solidFill>
                  <a:srgbClr val="FF0000"/>
                </a:solidFill>
              </a:rPr>
              <a:t/>
            </a:r>
            <a:br>
              <a:rPr lang="en-US" altLang="uk-UA" sz="1400" dirty="0" smtClean="0">
                <a:solidFill>
                  <a:srgbClr val="FF0000"/>
                </a:solidFill>
              </a:rPr>
            </a:b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179388" y="4648200"/>
            <a:ext cx="1466850" cy="9525"/>
          </a:xfrm>
          <a:prstGeom prst="line">
            <a:avLst/>
          </a:prstGeom>
          <a:noFill/>
          <a:ln w="76200" cap="rnd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uk-UA" altLang="uk-UA" dirty="0" smtClean="0"/>
              <a:t>:</a:t>
            </a:r>
            <a:endParaRPr lang="en-US" altLang="uk-UA" dirty="0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7572396" y="4714884"/>
            <a:ext cx="1349375" cy="1588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" name="Рисунок 4" descr="C:\Users\Ноут\Desktop\images (3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20517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928926" y="0"/>
          <a:ext cx="6215074" cy="2003086"/>
        </p:xfrm>
        <a:graphic>
          <a:graphicData uri="http://schemas.openxmlformats.org/drawingml/2006/table">
            <a:tbl>
              <a:tblPr/>
              <a:tblGrid>
                <a:gridCol w="6215074"/>
              </a:tblGrid>
              <a:tr h="20030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Служінню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дітям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присвятить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себе</a:t>
                      </a:r>
                      <a:r>
                        <a:rPr lang="ru-RU" sz="2400" b="1" i="1" dirty="0" smtClean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: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err="1" smtClean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Нагодувати</a:t>
                      </a:r>
                      <a:r>
                        <a:rPr lang="ru-RU" sz="2400" b="1" i="1" dirty="0" smtClean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їх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духовним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хлібом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,</a:t>
                      </a:r>
                      <a:b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</a:b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Зерно в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душі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посіяти</a:t>
                      </a:r>
                      <a:r>
                        <a:rPr lang="ru-RU" sz="2400" b="1" i="1" dirty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i="1" dirty="0" err="1" smtClean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святе</a:t>
                      </a:r>
                      <a:r>
                        <a:rPr lang="ru-RU" sz="2400" b="1" i="1" dirty="0" smtClean="0">
                          <a:solidFill>
                            <a:srgbClr val="0070C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uk-UA" sz="2400" i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4578" name="Picture 2" descr="3D-graphics_Herbal_Heart_029868_29"/>
          <p:cNvPicPr>
            <a:picLocks noChangeAspect="1" noChangeArrowheads="1"/>
          </p:cNvPicPr>
          <p:nvPr/>
        </p:nvPicPr>
        <p:blipFill>
          <a:blip r:embed="rId4"/>
          <a:srcRect b="3479"/>
          <a:stretch>
            <a:fillRect/>
          </a:stretch>
        </p:blipFill>
        <p:spPr bwMode="auto">
          <a:xfrm>
            <a:off x="6215074" y="1643050"/>
            <a:ext cx="29289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43108" cy="13251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1" descr="D:\Мама\Мама\фото виньєтка\віньєтка\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" y="1142984"/>
            <a:ext cx="2500298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91025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7C8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0" dirty="0" err="1" smtClean="0"/>
              <a:t>Апробовую</a:t>
            </a:r>
            <a:endParaRPr lang="en-US" sz="3600" b="0" dirty="0"/>
          </a:p>
        </p:txBody>
      </p:sp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1143000" y="786050"/>
            <a:ext cx="6705600" cy="4785468"/>
            <a:chOff x="528" y="290"/>
            <a:chExt cx="4656" cy="3220"/>
          </a:xfrm>
        </p:grpSpPr>
        <p:grpSp>
          <p:nvGrpSpPr>
            <p:cNvPr id="73732" name="Group 4"/>
            <p:cNvGrpSpPr>
              <a:grpSpLocks/>
            </p:cNvGrpSpPr>
            <p:nvPr/>
          </p:nvGrpSpPr>
          <p:grpSpPr bwMode="auto">
            <a:xfrm>
              <a:off x="1824" y="1248"/>
              <a:ext cx="2014" cy="1821"/>
              <a:chOff x="1872" y="1824"/>
              <a:chExt cx="2014" cy="1821"/>
            </a:xfrm>
          </p:grpSpPr>
          <p:sp>
            <p:nvSpPr>
              <p:cNvPr id="73733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4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5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6" name="Oval 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7" name="Oval 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8" name="Oval 1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3739" name="Oval 1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3740" name="Oval 1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3741" name="Oval 1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73743" name="AutoShape 15"/>
            <p:cNvSpPr>
              <a:spLocks noChangeArrowheads="1"/>
            </p:cNvSpPr>
            <p:nvPr/>
          </p:nvSpPr>
          <p:spPr bwMode="gray">
            <a:xfrm>
              <a:off x="528" y="2213"/>
              <a:ext cx="1152" cy="62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0" scaled="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44" name="AutoShape 16"/>
            <p:cNvSpPr>
              <a:spLocks noChangeArrowheads="1"/>
            </p:cNvSpPr>
            <p:nvPr/>
          </p:nvSpPr>
          <p:spPr bwMode="gray">
            <a:xfrm>
              <a:off x="528" y="1299"/>
              <a:ext cx="1152" cy="66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dirty="0" err="1" smtClean="0">
                  <a:solidFill>
                    <a:srgbClr val="FFC000"/>
                  </a:solidFill>
                </a:rPr>
                <a:t>Біоадекватні</a:t>
              </a:r>
              <a:r>
                <a:rPr lang="ru-RU" dirty="0" smtClean="0">
                  <a:solidFill>
                    <a:srgbClr val="FFC000"/>
                  </a:solidFill>
                </a:rPr>
                <a:t> </a:t>
              </a:r>
            </a:p>
            <a:p>
              <a:r>
                <a:rPr lang="ru-RU" dirty="0" err="1" smtClean="0">
                  <a:solidFill>
                    <a:srgbClr val="FFC000"/>
                  </a:solidFill>
                </a:rPr>
                <a:t>технології</a:t>
              </a:r>
              <a:endParaRPr lang="ru-RU" dirty="0">
                <a:solidFill>
                  <a:srgbClr val="FFC000"/>
                </a:solidFill>
              </a:endParaRPr>
            </a:p>
          </p:txBody>
        </p:sp>
        <p:sp>
          <p:nvSpPr>
            <p:cNvPr id="73746" name="AutoShape 18"/>
            <p:cNvSpPr>
              <a:spLocks noChangeArrowheads="1"/>
            </p:cNvSpPr>
            <p:nvPr/>
          </p:nvSpPr>
          <p:spPr bwMode="gray">
            <a:xfrm>
              <a:off x="3951" y="2165"/>
              <a:ext cx="1200" cy="913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47" name="AutoShape 19"/>
            <p:cNvSpPr>
              <a:spLocks noChangeArrowheads="1"/>
            </p:cNvSpPr>
            <p:nvPr/>
          </p:nvSpPr>
          <p:spPr bwMode="gray">
            <a:xfrm>
              <a:off x="3984" y="1347"/>
              <a:ext cx="1200" cy="6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dirty="0" smtClean="0"/>
                <a:t>       </a:t>
              </a:r>
              <a:r>
                <a:rPr lang="ru-RU" dirty="0" err="1" smtClean="0"/>
                <a:t>Творчі</a:t>
              </a:r>
              <a:r>
                <a:rPr lang="ru-RU" dirty="0" smtClean="0"/>
                <a:t> </a:t>
              </a:r>
            </a:p>
            <a:p>
              <a:r>
                <a:rPr lang="ru-RU" dirty="0" smtClean="0"/>
                <a:t>     </a:t>
              </a:r>
              <a:r>
                <a:rPr lang="ru-RU" dirty="0" err="1" smtClean="0"/>
                <a:t>майстерні</a:t>
              </a:r>
              <a:endParaRPr lang="ru-RU" dirty="0"/>
            </a:p>
          </p:txBody>
        </p:sp>
        <p:sp>
          <p:nvSpPr>
            <p:cNvPr id="73748" name="Text Box 20"/>
            <p:cNvSpPr txBox="1">
              <a:spLocks noChangeArrowheads="1"/>
            </p:cNvSpPr>
            <p:nvPr/>
          </p:nvSpPr>
          <p:spPr bwMode="gray">
            <a:xfrm>
              <a:off x="2354" y="1920"/>
              <a:ext cx="119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sz="2400" b="1" dirty="0" smtClean="0">
                  <a:solidFill>
                    <a:srgbClr val="000000"/>
                  </a:solidFill>
                </a:rPr>
                <a:t>Інтеграція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73749" name="AutoShape 21"/>
            <p:cNvSpPr>
              <a:spLocks noChangeArrowheads="1"/>
            </p:cNvSpPr>
            <p:nvPr/>
          </p:nvSpPr>
          <p:spPr bwMode="auto">
            <a:xfrm>
              <a:off x="1768" y="3174"/>
              <a:ext cx="2250" cy="3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uk-UA" dirty="0" smtClean="0">
                  <a:solidFill>
                    <a:srgbClr val="000000"/>
                  </a:solidFill>
                  <a:latin typeface="Verdana" pitchFamily="34" charset="0"/>
                </a:rPr>
                <a:t>Зорові схеми-опори</a:t>
              </a:r>
              <a:endParaRPr lang="en-US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3750" name="Text Box 22"/>
            <p:cNvSpPr txBox="1">
              <a:spLocks noChangeArrowheads="1"/>
            </p:cNvSpPr>
            <p:nvPr/>
          </p:nvSpPr>
          <p:spPr bwMode="gray">
            <a:xfrm>
              <a:off x="528" y="722"/>
              <a:ext cx="1168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dirty="0" smtClean="0">
                  <a:solidFill>
                    <a:schemeClr val="tx2">
                      <a:lumMod val="75000"/>
                    </a:schemeClr>
                  </a:solidFill>
                </a:rPr>
                <a:t>Інтерактивні</a:t>
              </a:r>
            </a:p>
            <a:p>
              <a:pPr algn="ctr" eaLnBrk="0" hangingPunct="0"/>
              <a:r>
                <a:rPr lang="uk-UA" dirty="0" smtClean="0">
                  <a:solidFill>
                    <a:schemeClr val="tx2">
                      <a:lumMod val="75000"/>
                    </a:schemeClr>
                  </a:solidFill>
                </a:rPr>
                <a:t>технології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3751" name="Text Box 23"/>
            <p:cNvSpPr txBox="1">
              <a:spLocks noChangeArrowheads="1"/>
            </p:cNvSpPr>
            <p:nvPr/>
          </p:nvSpPr>
          <p:spPr bwMode="gray">
            <a:xfrm>
              <a:off x="836" y="2019"/>
              <a:ext cx="1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3752" name="Text Box 24"/>
            <p:cNvSpPr txBox="1">
              <a:spLocks noChangeArrowheads="1"/>
            </p:cNvSpPr>
            <p:nvPr/>
          </p:nvSpPr>
          <p:spPr bwMode="gray">
            <a:xfrm>
              <a:off x="677" y="2213"/>
              <a:ext cx="864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dirty="0" smtClean="0">
                  <a:solidFill>
                    <a:srgbClr val="FF0000"/>
                  </a:solidFill>
                </a:rPr>
                <a:t>Проектні </a:t>
              </a:r>
            </a:p>
            <a:p>
              <a:pPr algn="ctr" eaLnBrk="0" hangingPunct="0"/>
              <a:r>
                <a:rPr lang="uk-UA" dirty="0" smtClean="0">
                  <a:solidFill>
                    <a:srgbClr val="FF0000"/>
                  </a:solidFill>
                </a:rPr>
                <a:t>технології</a:t>
              </a:r>
            </a:p>
          </p:txBody>
        </p:sp>
        <p:sp>
          <p:nvSpPr>
            <p:cNvPr id="73753" name="Text Box 25"/>
            <p:cNvSpPr txBox="1">
              <a:spLocks noChangeArrowheads="1"/>
            </p:cNvSpPr>
            <p:nvPr/>
          </p:nvSpPr>
          <p:spPr bwMode="gray">
            <a:xfrm>
              <a:off x="3653" y="290"/>
              <a:ext cx="1401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sz="1600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Особистісно</a:t>
              </a:r>
              <a:endParaRPr lang="uk-UA" sz="1600" dirty="0" smtClean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  <a:p>
              <a:pPr algn="ctr" eaLnBrk="0" hangingPunct="0"/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зорієнтоване</a:t>
              </a:r>
            </a:p>
            <a:p>
              <a:pPr algn="ctr" eaLnBrk="0" hangingPunct="0"/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навчання</a:t>
              </a:r>
              <a:endPara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754" name="Text Box 26"/>
            <p:cNvSpPr txBox="1">
              <a:spLocks noChangeArrowheads="1"/>
            </p:cNvSpPr>
            <p:nvPr/>
          </p:nvSpPr>
          <p:spPr bwMode="gray">
            <a:xfrm>
              <a:off x="4375" y="2019"/>
              <a:ext cx="12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3755" name="Text Box 27"/>
            <p:cNvSpPr txBox="1">
              <a:spLocks noChangeArrowheads="1"/>
            </p:cNvSpPr>
            <p:nvPr/>
          </p:nvSpPr>
          <p:spPr bwMode="gray">
            <a:xfrm>
              <a:off x="4199" y="2261"/>
              <a:ext cx="896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Технології</a:t>
              </a:r>
            </a:p>
            <a:p>
              <a:pPr algn="ctr" eaLnBrk="0" hangingPunct="0"/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розвитку </a:t>
              </a:r>
            </a:p>
            <a:p>
              <a:pPr algn="ctr" eaLnBrk="0" hangingPunct="0"/>
              <a:r>
                <a:rPr lang="uk-UA" sz="16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к</a:t>
              </a:r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ритичного </a:t>
              </a:r>
            </a:p>
            <a:p>
              <a:pPr algn="ctr" eaLnBrk="0" hangingPunct="0"/>
              <a:r>
                <a:rPr lang="uk-UA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мислення</a:t>
              </a:r>
              <a:endPara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740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14884"/>
            <a:ext cx="2857487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86974" cy="1142984"/>
          </a:xfrm>
        </p:spPr>
        <p:txBody>
          <a:bodyPr/>
          <a:lstStyle/>
          <a:p>
            <a:pPr eaLnBrk="1" hangingPunct="1"/>
            <a:r>
              <a:rPr lang="uk-UA" sz="2800" b="1" dirty="0" smtClean="0">
                <a:solidFill>
                  <a:srgbClr val="00B050"/>
                </a:solidFill>
              </a:rPr>
              <a:t>ПРОЕКТНА ТЕХНОЛОГІЯ</a:t>
            </a:r>
            <a:endParaRPr lang="ru-RU" sz="2800" dirty="0" smtClean="0">
              <a:solidFill>
                <a:srgbClr val="00B050"/>
              </a:solidFill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3879850" y="60071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.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5786446" y="4357694"/>
            <a:ext cx="28067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19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K:\Mama\атестація диск\світлини\Показовий урок, конкурс Ш\IMG_6335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928670"/>
            <a:ext cx="4214810" cy="3429024"/>
          </a:xfrm>
          <a:prstGeom prst="rect">
            <a:avLst/>
          </a:prstGeom>
          <a:noFill/>
        </p:spPr>
      </p:pic>
      <p:pic>
        <p:nvPicPr>
          <p:cNvPr id="10" name="Picture 3" descr="K:\Mama\атестація диск\світлини\Показовий урок, конкурс Ш\IMG_6333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4810" y="714356"/>
            <a:ext cx="4929190" cy="3571900"/>
          </a:xfrm>
          <a:prstGeom prst="rect">
            <a:avLst/>
          </a:prstGeom>
          <a:noFill/>
        </p:spPr>
      </p:pic>
      <p:pic>
        <p:nvPicPr>
          <p:cNvPr id="5124" name="Picture 4" descr="K:\Mama\атестація диск\світлини\Показовий урок, конкурс Ш\IMG_6332.JPG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43174" y="4143380"/>
            <a:ext cx="4500594" cy="27146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0000">
              <a:srgbClr val="FF7C80">
                <a:alpha val="70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384175" y="404813"/>
            <a:ext cx="8375650" cy="863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Шість «П»: </a:t>
            </a: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544513" y="1268413"/>
            <a:ext cx="8424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2060"/>
                </a:solidFill>
              </a:rPr>
              <a:t>проблема    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70C0"/>
                </a:solidFill>
              </a:rPr>
              <a:t>        </a:t>
            </a:r>
            <a:r>
              <a:rPr lang="uk-UA" sz="4000" dirty="0">
                <a:solidFill>
                  <a:srgbClr val="002060"/>
                </a:solidFill>
              </a:rPr>
              <a:t>планування     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70C0"/>
                </a:solidFill>
              </a:rPr>
              <a:t>                       </a:t>
            </a:r>
            <a:r>
              <a:rPr lang="uk-UA" sz="4000" dirty="0">
                <a:solidFill>
                  <a:srgbClr val="002060"/>
                </a:solidFill>
              </a:rPr>
              <a:t>пошук       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70C0"/>
                </a:solidFill>
              </a:rPr>
              <a:t>                             </a:t>
            </a:r>
            <a:r>
              <a:rPr lang="uk-UA" sz="4000" dirty="0">
                <a:solidFill>
                  <a:srgbClr val="002060"/>
                </a:solidFill>
              </a:rPr>
              <a:t>продукт       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70C0"/>
                </a:solidFill>
              </a:rPr>
              <a:t>                                  </a:t>
            </a:r>
            <a:r>
              <a:rPr lang="uk-UA" sz="4000" dirty="0">
                <a:solidFill>
                  <a:srgbClr val="002060"/>
                </a:solidFill>
              </a:rPr>
              <a:t>презентація 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uk-UA" sz="4000" dirty="0">
                <a:solidFill>
                  <a:srgbClr val="0070C0"/>
                </a:solidFill>
              </a:rPr>
              <a:t>                                             </a:t>
            </a:r>
            <a:r>
              <a:rPr lang="uk-UA" sz="4000" dirty="0" err="1">
                <a:solidFill>
                  <a:srgbClr val="002060"/>
                </a:solidFill>
              </a:rPr>
              <a:t>портфоліо</a:t>
            </a:r>
            <a:r>
              <a:rPr lang="uk-UA" sz="4000" b="1" dirty="0">
                <a:solidFill>
                  <a:srgbClr val="002060"/>
                </a:solidFill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143240" y="1643050"/>
            <a:ext cx="574675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715008" y="3214686"/>
            <a:ext cx="992197" cy="2064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3286116" y="5857892"/>
            <a:ext cx="500066" cy="28575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643438" y="2428868"/>
            <a:ext cx="576262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715140" y="3857628"/>
            <a:ext cx="576262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95288" y="404813"/>
            <a:ext cx="8364537" cy="6192837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uk-UA" sz="2400" b="1" dirty="0" smtClean="0"/>
              <a:t> </a:t>
            </a:r>
            <a:r>
              <a:rPr lang="uk-UA" sz="3600" b="1" dirty="0" smtClean="0">
                <a:solidFill>
                  <a:srgbClr val="00B050"/>
                </a:solidFill>
              </a:rPr>
              <a:t>ТИПОЛОГІЯ ПРОЕКТІВ:</a:t>
            </a:r>
            <a:endParaRPr lang="ru-RU" sz="3600" b="1" dirty="0" smtClean="0">
              <a:solidFill>
                <a:srgbClr val="00B05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2700" b="1" dirty="0" smtClean="0">
                <a:solidFill>
                  <a:srgbClr val="002060"/>
                </a:solidFill>
              </a:rPr>
              <a:t>За </a:t>
            </a:r>
            <a:r>
              <a:rPr lang="uk-UA" sz="2700" b="1" dirty="0">
                <a:solidFill>
                  <a:srgbClr val="002060"/>
                </a:solidFill>
              </a:rPr>
              <a:t>домінантною діяльністю: </a:t>
            </a:r>
            <a:r>
              <a:rPr lang="uk-UA" sz="2700" b="0" dirty="0">
                <a:solidFill>
                  <a:srgbClr val="002060"/>
                </a:solidFill>
              </a:rPr>
              <a:t>дослідницько-пошукові, творчі, прикладні (практико-орієнтовані), ігрові (рольові, пригодницькі), інформаційні</a:t>
            </a:r>
            <a:r>
              <a:rPr lang="uk-UA" sz="2700" dirty="0">
                <a:solidFill>
                  <a:srgbClr val="002060"/>
                </a:solidFill>
              </a:rPr>
              <a:t>.</a:t>
            </a:r>
            <a:endParaRPr lang="ru-RU" sz="27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2700" b="1" dirty="0">
                <a:solidFill>
                  <a:srgbClr val="002060"/>
                </a:solidFill>
              </a:rPr>
              <a:t>За предметно-змістовою галуззю знань: </a:t>
            </a:r>
            <a:r>
              <a:rPr lang="uk-UA" sz="2700" b="0" dirty="0" err="1">
                <a:solidFill>
                  <a:srgbClr val="002060"/>
                </a:solidFill>
              </a:rPr>
              <a:t>монопроект</a:t>
            </a:r>
            <a:r>
              <a:rPr lang="uk-UA" sz="2700" b="0" dirty="0">
                <a:solidFill>
                  <a:srgbClr val="002060"/>
                </a:solidFill>
              </a:rPr>
              <a:t>, міжпредметний проект, </a:t>
            </a:r>
            <a:r>
              <a:rPr lang="uk-UA" sz="2700" b="0" dirty="0" err="1">
                <a:solidFill>
                  <a:srgbClr val="002060"/>
                </a:solidFill>
              </a:rPr>
              <a:t>надпредметний</a:t>
            </a:r>
            <a:r>
              <a:rPr lang="uk-UA" sz="2700" b="0" dirty="0">
                <a:solidFill>
                  <a:srgbClr val="002060"/>
                </a:solidFill>
              </a:rPr>
              <a:t> проект. </a:t>
            </a:r>
            <a:endParaRPr lang="ru-RU" sz="2700" b="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2700" b="1" dirty="0">
                <a:solidFill>
                  <a:srgbClr val="002060"/>
                </a:solidFill>
              </a:rPr>
              <a:t>За кількістю учасників проекту: </a:t>
            </a:r>
            <a:r>
              <a:rPr lang="uk-UA" sz="2700" b="0" dirty="0">
                <a:solidFill>
                  <a:srgbClr val="002060"/>
                </a:solidFill>
              </a:rPr>
              <a:t>індивідуальні, парні, групові</a:t>
            </a:r>
            <a:r>
              <a:rPr lang="uk-UA" sz="2700" dirty="0">
                <a:solidFill>
                  <a:srgbClr val="002060"/>
                </a:solidFill>
              </a:rPr>
              <a:t>.</a:t>
            </a:r>
            <a:endParaRPr lang="ru-RU" sz="27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2700" b="1" dirty="0">
                <a:solidFill>
                  <a:srgbClr val="002060"/>
                </a:solidFill>
              </a:rPr>
              <a:t>За тривалістю виконання проекту: </a:t>
            </a:r>
            <a:r>
              <a:rPr lang="uk-UA" sz="2700" b="0" dirty="0">
                <a:solidFill>
                  <a:srgbClr val="002060"/>
                </a:solidFill>
              </a:rPr>
              <a:t>короткострокові, середньої тривалості, довгострокові.</a:t>
            </a:r>
            <a:endParaRPr lang="ru-RU" sz="2700" b="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2700" b="1" dirty="0">
                <a:solidFill>
                  <a:srgbClr val="002060"/>
                </a:solidFill>
              </a:rPr>
              <a:t>За формою представлення результатів: </a:t>
            </a:r>
            <a:r>
              <a:rPr lang="uk-UA" sz="2700" b="0" dirty="0">
                <a:solidFill>
                  <a:srgbClr val="002060"/>
                </a:solidFill>
              </a:rPr>
              <a:t>пленарні, стендові, мультимедійні, рольові, творчі. </a:t>
            </a:r>
            <a:endParaRPr lang="ru-RU" sz="2700" b="0" dirty="0">
              <a:solidFill>
                <a:srgbClr val="002060"/>
              </a:solidFill>
            </a:endParaRPr>
          </a:p>
          <a:p>
            <a:pPr marL="265176" indent="-265176" algn="just">
              <a:buFont typeface="Arial" pitchFamily="34" charset="0"/>
              <a:buNone/>
              <a:defRPr/>
            </a:pPr>
            <a:endParaRPr lang="ru-RU" sz="800" b="1" dirty="0" smtClean="0"/>
          </a:p>
          <a:p>
            <a:pPr marL="265176" indent="-265176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14338"/>
            <a:ext cx="8697913" cy="1285884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C000"/>
                </a:solidFill>
              </a:rPr>
              <a:t>ПРОГНОЗОВАНІ РЕЗУЛЬТАТИ</a:t>
            </a:r>
            <a:r>
              <a:rPr lang="ru-RU" sz="4000" b="1" dirty="0" smtClean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714356"/>
            <a:ext cx="4325912" cy="61436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2200" b="1" dirty="0"/>
          </a:p>
          <a:p>
            <a:pPr algn="ctr">
              <a:defRPr/>
            </a:pPr>
            <a:r>
              <a:rPr lang="ru-RU" sz="2500" b="1" dirty="0" smtClean="0">
                <a:solidFill>
                  <a:srgbClr val="0070C0"/>
                </a:solidFill>
              </a:rPr>
              <a:t>ЗОВНІШНІЙ</a:t>
            </a:r>
          </a:p>
          <a:p>
            <a:pPr algn="ctr">
              <a:defRPr/>
            </a:pPr>
            <a:r>
              <a:rPr lang="ru-RU" sz="2500" b="1" dirty="0" smtClean="0">
                <a:solidFill>
                  <a:srgbClr val="0070C0"/>
                </a:solidFill>
              </a:rPr>
              <a:t> </a:t>
            </a:r>
            <a:r>
              <a:rPr lang="ru-RU" sz="2500" b="1" dirty="0">
                <a:solidFill>
                  <a:srgbClr val="0070C0"/>
                </a:solidFill>
              </a:rPr>
              <a:t>РЕЗУЛЬТАТ:</a:t>
            </a:r>
          </a:p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його можна побачити, 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осмислити,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оформити </a:t>
            </a:r>
            <a:r>
              <a:rPr lang="uk-UA" sz="2000" b="1" dirty="0">
                <a:solidFill>
                  <a:srgbClr val="002060"/>
                </a:solidFill>
              </a:rPr>
              <a:t>відповідним чином,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застосувати в реальній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практичній діяльності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(анкета, презентація, буклет,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</a:rPr>
              <a:t>стаття, таблиця).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4357686" y="1000109"/>
            <a:ext cx="4786314" cy="58578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2200" b="1" dirty="0"/>
          </a:p>
          <a:p>
            <a:pPr algn="ctr">
              <a:defRPr/>
            </a:pPr>
            <a:r>
              <a:rPr lang="ru-RU" sz="2500" b="1" dirty="0">
                <a:solidFill>
                  <a:srgbClr val="0070C0"/>
                </a:solidFill>
              </a:rPr>
              <a:t>ВНУТРІШНІЙ </a:t>
            </a:r>
            <a:endParaRPr lang="ru-RU" sz="25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sz="2500" b="1" dirty="0" smtClean="0">
                <a:solidFill>
                  <a:srgbClr val="0070C0"/>
                </a:solidFill>
              </a:rPr>
              <a:t>РЕЗУЛЬТАТ:</a:t>
            </a:r>
            <a:endParaRPr lang="uk-UA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досвід діяльності,  який 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стає безцінним надбанням учня, 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поєднуючи в собі знання і вміння, 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компетенції й цінності;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розвиток умінь та навичок:</a:t>
            </a:r>
          </a:p>
          <a:p>
            <a:pPr algn="ctr">
              <a:defRPr/>
            </a:pPr>
            <a:r>
              <a:rPr lang="uk-UA" b="1" i="1" dirty="0" err="1">
                <a:solidFill>
                  <a:srgbClr val="002060"/>
                </a:solidFill>
              </a:rPr>
              <a:t>цілевизначення</a:t>
            </a:r>
            <a:r>
              <a:rPr lang="uk-UA" b="1" i="1" dirty="0">
                <a:solidFill>
                  <a:srgbClr val="002060"/>
                </a:solidFill>
              </a:rPr>
              <a:t>, організації та 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планування діяльності, </a:t>
            </a:r>
          </a:p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пошуку необхідної інформації.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95288" y="404813"/>
            <a:ext cx="8364537" cy="6192837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uk-UA" sz="2400" b="1" dirty="0" smtClean="0"/>
              <a:t> </a:t>
            </a:r>
            <a:r>
              <a:rPr lang="uk-UA" sz="3200" b="1" dirty="0" smtClean="0">
                <a:solidFill>
                  <a:srgbClr val="FF7C80"/>
                </a:solidFill>
              </a:rPr>
              <a:t>ОЦІНЮВАННЯ ПРОЕКТІВ</a:t>
            </a:r>
            <a:r>
              <a:rPr lang="uk-UA" sz="3600" b="1" dirty="0" smtClean="0">
                <a:solidFill>
                  <a:srgbClr val="00B050"/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dirty="0" smtClean="0">
                <a:solidFill>
                  <a:srgbClr val="002060"/>
                </a:solidFill>
              </a:rPr>
              <a:t>Оцінка повинна мати стимулюючий характер. Бажано, щоб кожний </a:t>
            </a:r>
            <a:r>
              <a:rPr lang="uk-UA" dirty="0">
                <a:solidFill>
                  <a:srgbClr val="002060"/>
                </a:solidFill>
              </a:rPr>
              <a:t>проект став «переможцем». </a:t>
            </a:r>
            <a:endParaRPr lang="uk-UA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3600" dirty="0" smtClean="0">
                <a:solidFill>
                  <a:srgbClr val="FF0000"/>
                </a:solidFill>
              </a:rPr>
              <a:t>Орієнтовні </a:t>
            </a:r>
            <a:r>
              <a:rPr lang="uk-UA" sz="3600" dirty="0">
                <a:solidFill>
                  <a:srgbClr val="FF0000"/>
                </a:solidFill>
              </a:rPr>
              <a:t>номінації проектів</a:t>
            </a:r>
            <a:r>
              <a:rPr lang="uk-UA" sz="3600" dirty="0">
                <a:solidFill>
                  <a:srgbClr val="002060"/>
                </a:solidFill>
              </a:rPr>
              <a:t>: </a:t>
            </a:r>
            <a:r>
              <a:rPr lang="uk-UA" sz="3600" b="1" i="1" dirty="0">
                <a:solidFill>
                  <a:srgbClr val="002060"/>
                </a:solidFill>
              </a:rPr>
              <a:t>«Оригінальний проект», «Добрий проект», «Дружній проект», «Проект-велетень», «Проект-сюрприз», «Проект-фантазія» </a:t>
            </a:r>
            <a:r>
              <a:rPr lang="uk-UA" sz="3600" dirty="0">
                <a:solidFill>
                  <a:srgbClr val="002060"/>
                </a:solidFill>
              </a:rPr>
              <a:t>тощо.</a:t>
            </a:r>
            <a:endParaRPr lang="ru-RU" sz="3600" dirty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ru-RU" sz="3600" b="1" dirty="0" smtClean="0">
              <a:solidFill>
                <a:srgbClr val="00B050"/>
              </a:solidFill>
            </a:endParaRPr>
          </a:p>
          <a:p>
            <a:pPr marL="265176" indent="-265176" algn="just">
              <a:buFont typeface="Arial" pitchFamily="34" charset="0"/>
              <a:buNone/>
              <a:defRPr/>
            </a:pPr>
            <a:endParaRPr lang="ru-RU" sz="800" b="1" dirty="0" smtClean="0"/>
          </a:p>
          <a:p>
            <a:pPr marL="265176" indent="-265176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395288" y="404813"/>
            <a:ext cx="8208962" cy="3168650"/>
          </a:xfrm>
        </p:spPr>
        <p:txBody>
          <a:bodyPr/>
          <a:lstStyle/>
          <a:p>
            <a:pPr marL="265113" indent="-265113" algn="just">
              <a:buFont typeface="Arial" charset="0"/>
              <a:buNone/>
            </a:pPr>
            <a:r>
              <a:rPr lang="uk-UA" sz="2400" b="1" dirty="0" smtClean="0">
                <a:solidFill>
                  <a:srgbClr val="FFC000"/>
                </a:solidFill>
              </a:rPr>
              <a:t>    </a:t>
            </a:r>
            <a:r>
              <a:rPr lang="uk-UA" b="1" i="1" dirty="0" smtClean="0">
                <a:solidFill>
                  <a:srgbClr val="FFC000"/>
                </a:solidFill>
              </a:rPr>
              <a:t>Н.В. Маслова:</a:t>
            </a:r>
          </a:p>
          <a:p>
            <a:pPr marL="265113" indent="-265113" algn="just">
              <a:buFont typeface="Arial" charset="0"/>
              <a:buNone/>
            </a:pPr>
            <a:r>
              <a:rPr lang="uk-UA" b="1" i="1" dirty="0" smtClean="0">
                <a:solidFill>
                  <a:srgbClr val="00B050"/>
                </a:solidFill>
              </a:rPr>
              <a:t> </a:t>
            </a:r>
            <a:r>
              <a:rPr lang="uk-UA" b="1" dirty="0" smtClean="0">
                <a:solidFill>
                  <a:srgbClr val="00B050"/>
                </a:solidFill>
              </a:rPr>
              <a:t>«</a:t>
            </a:r>
            <a:r>
              <a:rPr lang="uk-UA" b="1" i="1" dirty="0" smtClean="0">
                <a:solidFill>
                  <a:srgbClr val="00B050"/>
                </a:solidFill>
              </a:rPr>
              <a:t>Якщо школа не навчить дитину мислити </a:t>
            </a:r>
            <a:r>
              <a:rPr lang="uk-UA" b="1" i="1" dirty="0" err="1" smtClean="0">
                <a:solidFill>
                  <a:srgbClr val="00B050"/>
                </a:solidFill>
              </a:rPr>
              <a:t>проектно</a:t>
            </a:r>
            <a:r>
              <a:rPr lang="uk-UA" b="1" i="1" dirty="0" smtClean="0">
                <a:solidFill>
                  <a:srgbClr val="00B050"/>
                </a:solidFill>
              </a:rPr>
              <a:t>, вона назавжди залишиться тільки виконувачем чужих планів. Така людина живе сьогоднішнім днем, короткими програмами».</a:t>
            </a:r>
            <a:endParaRPr lang="ru-RU" b="1" i="1" dirty="0" smtClean="0">
              <a:solidFill>
                <a:srgbClr val="00B050"/>
              </a:solidFill>
            </a:endParaRPr>
          </a:p>
          <a:p>
            <a:pPr marL="265113" indent="-265113" algn="just" eaLnBrk="1" hangingPunct="1">
              <a:buFont typeface="Arial" charset="0"/>
              <a:buNone/>
            </a:pPr>
            <a:endParaRPr lang="ru-RU" sz="800" b="1" dirty="0" smtClean="0"/>
          </a:p>
          <a:p>
            <a:pPr marL="265113" indent="-265113" algn="just" eaLnBrk="1" hangingPunct="1">
              <a:buFont typeface="Wingdings 2" pitchFamily="18" charset="2"/>
              <a:buNone/>
            </a:pPr>
            <a:endParaRPr lang="ru-RU" sz="2400" dirty="0" smtClean="0"/>
          </a:p>
        </p:txBody>
      </p:sp>
      <p:pic>
        <p:nvPicPr>
          <p:cNvPr id="22531" name="Picture 4" descr="http://viewy.ru/data/photo/f7/a9/f7a93556e2MORSZDJ_86452_2e61be21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550069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світлини - копия\0781855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429108"/>
            <a:ext cx="43576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.lady.ru/data/aphoto/9/a/8/50026/large/28417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500438"/>
            <a:ext cx="3170247" cy="208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323850" y="260350"/>
            <a:ext cx="8507413" cy="647700"/>
          </a:xfrm>
        </p:spPr>
        <p:txBody>
          <a:bodyPr/>
          <a:lstStyle/>
          <a:p>
            <a:pPr marL="265113" indent="-265113" algn="ctr">
              <a:buFont typeface="Arial" charset="0"/>
              <a:buNone/>
            </a:pPr>
            <a:r>
              <a:rPr lang="uk-UA" sz="2400" b="1" dirty="0" smtClean="0">
                <a:solidFill>
                  <a:srgbClr val="00B050"/>
                </a:solidFill>
              </a:rPr>
              <a:t>ВИДИ ПРОДУКТІВ (РЕЗУЛЬТАТІВ) ПРОЕКТУ</a:t>
            </a:r>
            <a:endParaRPr lang="ru-RU" sz="2400" b="1" dirty="0" smtClean="0"/>
          </a:p>
          <a:p>
            <a:pPr marL="265113" indent="-265113" algn="just" eaLnBrk="1" hangingPunct="1">
              <a:buFont typeface="Wingdings 2" pitchFamily="18" charset="2"/>
              <a:buNone/>
            </a:pPr>
            <a:endParaRPr lang="ru-RU" sz="2400" dirty="0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95288" y="642919"/>
            <a:ext cx="3024187" cy="621508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Альманах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Анкета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Брошура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Буклет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err="1" smtClean="0">
                <a:solidFill>
                  <a:srgbClr val="002060"/>
                </a:solidFill>
              </a:rPr>
              <a:t>Веб-сайт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Виставка</a:t>
            </a:r>
          </a:p>
          <a:p>
            <a:pPr marL="0" indent="0">
              <a:buFont typeface="Arial" charset="0"/>
              <a:buNone/>
            </a:pPr>
            <a:r>
              <a:rPr lang="uk-UA" sz="2200" b="1" i="1" dirty="0" err="1" smtClean="0">
                <a:solidFill>
                  <a:srgbClr val="002060"/>
                </a:solidFill>
              </a:rPr>
              <a:t>Відеокліп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Відеофільм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Віртуальна екскурсія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Дизайн-макет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Довідник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Електронна газета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Електронний журнал</a:t>
            </a:r>
            <a:endParaRPr lang="ru-RU" sz="2200" dirty="0" smtClean="0">
              <a:solidFill>
                <a:srgbClr val="002060"/>
              </a:solidFill>
            </a:endParaRPr>
          </a:p>
        </p:txBody>
      </p:sp>
      <p:sp>
        <p:nvSpPr>
          <p:cNvPr id="9220" name="Содержимое 2"/>
          <p:cNvSpPr>
            <a:spLocks noGrp="1"/>
          </p:cNvSpPr>
          <p:nvPr>
            <p:ph idx="1"/>
          </p:nvPr>
        </p:nvSpPr>
        <p:spPr>
          <a:xfrm>
            <a:off x="2786050" y="714356"/>
            <a:ext cx="2643207" cy="6143644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Енциклопедія</a:t>
            </a:r>
            <a:r>
              <a:rPr lang="uk-UA" sz="22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Антологія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Ілюстрація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Інсценівка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Інтерв’ю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Каталог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Колаж</a:t>
            </a: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Колекція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Конференція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Костюм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Лист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Публікація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uk-UA" sz="2200" b="1" i="1" dirty="0" smtClean="0">
                <a:solidFill>
                  <a:srgbClr val="002060"/>
                </a:solidFill>
              </a:rPr>
              <a:t>Путівник</a:t>
            </a:r>
            <a:endParaRPr lang="ru-RU" sz="2200" dirty="0" smtClean="0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5214942" y="642918"/>
            <a:ext cx="3929058" cy="6215082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Рекламний проспект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Репортаж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Розділи з неіснуючого підручника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Свято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Словник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Стаття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Стінгазета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Сценарій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Таблиця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Твори різних літ. жанрів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Фотоальбом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200" b="1" i="1" dirty="0" smtClean="0">
                <a:solidFill>
                  <a:srgbClr val="002060"/>
                </a:solidFill>
              </a:rPr>
              <a:t>Щоденник подорожі</a:t>
            </a:r>
            <a:endParaRPr lang="uk-UA" sz="2200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ru-RU" sz="22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186634" cy="1785926"/>
          </a:xfrm>
        </p:spPr>
        <p:txBody>
          <a:bodyPr/>
          <a:lstStyle/>
          <a:p>
            <a:pPr eaLnBrk="1" hangingPunct="1"/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Елементи </a:t>
            </a:r>
            <a:r>
              <a:rPr lang="uk-UA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біоадекватної</a:t>
            </a:r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технології на уроках  мови та літератури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488"/>
            <a:ext cx="8229600" cy="4610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i="1" dirty="0" smtClean="0">
                <a:solidFill>
                  <a:srgbClr val="FF0000"/>
                </a:solidFill>
              </a:rPr>
              <a:t>Мета</a:t>
            </a:r>
            <a:r>
              <a:rPr lang="uk-UA" dirty="0" smtClean="0"/>
              <a:t>: дослідити, як  </a:t>
            </a:r>
            <a:r>
              <a:rPr lang="uk-UA" dirty="0" err="1" smtClean="0"/>
              <a:t>біоадекватна</a:t>
            </a:r>
            <a:r>
              <a:rPr lang="uk-UA" dirty="0" smtClean="0"/>
              <a:t>  технологія (</a:t>
            </a:r>
            <a:r>
              <a:rPr lang="uk-UA" dirty="0" err="1" smtClean="0"/>
              <a:t>БАТ</a:t>
            </a:r>
            <a:r>
              <a:rPr lang="uk-UA" dirty="0" smtClean="0"/>
              <a:t>) освіти   сприяє  розвитку  творчого  мислення</a:t>
            </a:r>
          </a:p>
          <a:p>
            <a:pPr eaLnBrk="1" hangingPunct="1">
              <a:lnSpc>
                <a:spcPct val="90000"/>
              </a:lnSpc>
            </a:pPr>
            <a:endParaRPr lang="uk-UA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uk-UA" i="1" dirty="0" smtClean="0"/>
              <a:t>   </a:t>
            </a:r>
            <a:r>
              <a:rPr lang="uk-UA" i="1" dirty="0" smtClean="0">
                <a:solidFill>
                  <a:srgbClr val="FF0000"/>
                </a:solidFill>
              </a:rPr>
              <a:t>Методична   проблема</a:t>
            </a:r>
            <a:r>
              <a:rPr lang="uk-UA" i="1" dirty="0" smtClean="0"/>
              <a:t>: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 err="1" smtClean="0"/>
              <a:t>“Розвиток</a:t>
            </a:r>
            <a:r>
              <a:rPr lang="uk-UA" dirty="0" smtClean="0"/>
              <a:t>  творчого  мислення  як  умова самореалізації  </a:t>
            </a:r>
            <a:r>
              <a:rPr lang="uk-UA" dirty="0" err="1" smtClean="0"/>
              <a:t>особистості”</a:t>
            </a:r>
            <a:endParaRPr lang="uk-UA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uk-UA" dirty="0" smtClean="0"/>
              <a:t>  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 smtClean="0">
                <a:solidFill>
                  <a:srgbClr val="C00000"/>
                </a:solidFill>
              </a:rPr>
              <a:t>Педагогічне кредо</a:t>
            </a:r>
            <a:r>
              <a:rPr lang="uk-UA" dirty="0" smtClean="0"/>
              <a:t>:                                   </a:t>
            </a:r>
            <a:r>
              <a:rPr lang="uk-UA" dirty="0" err="1" smtClean="0"/>
              <a:t>“Навчаючи</a:t>
            </a:r>
            <a:r>
              <a:rPr lang="uk-UA" dirty="0" smtClean="0"/>
              <a:t> – </a:t>
            </a:r>
            <a:r>
              <a:rPr lang="uk-UA" dirty="0" err="1" smtClean="0"/>
              <a:t>учусь”</a:t>
            </a:r>
            <a:r>
              <a:rPr lang="uk-UA" dirty="0" smtClean="0"/>
              <a:t>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dirty="0" smtClean="0"/>
              <a:t>                                            </a:t>
            </a:r>
            <a:endParaRPr lang="ru-RU" dirty="0" smtClean="0"/>
          </a:p>
        </p:txBody>
      </p:sp>
      <p:pic>
        <p:nvPicPr>
          <p:cNvPr id="1638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714884"/>
            <a:ext cx="364330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9FF6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7596188" cy="6308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                        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i="1" dirty="0" smtClean="0">
                <a:solidFill>
                  <a:srgbClr val="FF0000"/>
                </a:solidFill>
              </a:rPr>
              <a:t>                  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Актуальність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технології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2000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2000" b="1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dirty="0" smtClean="0"/>
              <a:t>Проект </a:t>
            </a:r>
            <a:r>
              <a:rPr lang="ru-RU" sz="2000" dirty="0" err="1" smtClean="0"/>
              <a:t>Концепції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літературної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в 11(12)-</a:t>
            </a:r>
            <a:r>
              <a:rPr lang="ru-RU" sz="2000" dirty="0" err="1" smtClean="0"/>
              <a:t>річній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загальноосвітній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визначає</a:t>
            </a:r>
            <a:r>
              <a:rPr lang="ru-RU" sz="2000" dirty="0" smtClean="0"/>
              <a:t> головною метою </a:t>
            </a:r>
            <a:r>
              <a:rPr lang="ru-RU" sz="2000" dirty="0" err="1" smtClean="0"/>
              <a:t>літературної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</a:t>
            </a:r>
            <a:r>
              <a:rPr lang="ru-RU" sz="2000" i="1" dirty="0" err="1" smtClean="0"/>
              <a:t>читацької</a:t>
            </a:r>
            <a:r>
              <a:rPr lang="ru-RU" sz="2000" i="1" dirty="0" smtClean="0"/>
              <a:t> </a:t>
            </a:r>
            <a:r>
              <a:rPr lang="ru-RU" sz="2000" dirty="0" err="1" smtClean="0"/>
              <a:t>особистості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розвиненим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естетичним</a:t>
            </a:r>
            <a:r>
              <a:rPr lang="ru-RU" sz="2000" dirty="0" smtClean="0"/>
              <a:t> смаком, </a:t>
            </a:r>
            <a:r>
              <a:rPr lang="ru-RU" sz="2000" dirty="0" err="1" smtClean="0"/>
              <a:t>самостійним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критичним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мисленням</a:t>
            </a:r>
            <a:r>
              <a:rPr lang="ru-RU" sz="2000" dirty="0" smtClean="0"/>
              <a:t>, </a:t>
            </a:r>
            <a:r>
              <a:rPr lang="ru-RU" sz="2000" dirty="0" err="1" smtClean="0"/>
              <a:t>гуманістичним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світоглядом</a:t>
            </a:r>
            <a:r>
              <a:rPr lang="ru-RU" sz="20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dirty="0" err="1" smtClean="0"/>
              <a:t>Об’єкт</a:t>
            </a:r>
            <a:r>
              <a:rPr lang="ru-RU" sz="2000" dirty="0" smtClean="0"/>
              <a:t> </a:t>
            </a:r>
            <a:r>
              <a:rPr lang="ru-RU" sz="2000" dirty="0" err="1" smtClean="0"/>
              <a:t>літературної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– </a:t>
            </a:r>
            <a:r>
              <a:rPr lang="ru-RU" sz="2000" dirty="0" err="1" smtClean="0"/>
              <a:t>особистість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учня</a:t>
            </a:r>
            <a:r>
              <a:rPr lang="ru-RU" sz="2000" dirty="0" smtClean="0"/>
              <a:t>, (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духовно-емоційний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</a:t>
            </a:r>
            <a:r>
              <a:rPr lang="ru-RU" sz="2000" dirty="0" smtClean="0"/>
              <a:t>, </a:t>
            </a:r>
            <a:r>
              <a:rPr lang="ru-RU" sz="2000" dirty="0" err="1" smtClean="0"/>
              <a:t>моральні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цінності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орієнтації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творче</a:t>
            </a:r>
            <a:r>
              <a:rPr lang="ru-RU" sz="2000" dirty="0" smtClean="0"/>
              <a:t> </a:t>
            </a:r>
            <a:r>
              <a:rPr lang="ru-RU" sz="2000" dirty="0" err="1" smtClean="0"/>
              <a:t>мислення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уява</a:t>
            </a:r>
            <a:r>
              <a:rPr lang="ru-RU" sz="2000" dirty="0" smtClean="0"/>
              <a:t>, </a:t>
            </a:r>
            <a:r>
              <a:rPr lang="ru-RU" sz="2000" dirty="0" err="1" smtClean="0"/>
              <a:t>читацькі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компетенції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мовлення</a:t>
            </a:r>
            <a:r>
              <a:rPr lang="ru-RU" sz="2000" dirty="0" smtClean="0"/>
              <a:t>).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dirty="0" smtClean="0"/>
              <a:t> 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літератури</a:t>
            </a:r>
            <a:r>
              <a:rPr lang="ru-RU" sz="2000" dirty="0" smtClean="0"/>
              <a:t> за </a:t>
            </a:r>
            <a:r>
              <a:rPr lang="ru-RU" sz="2000" dirty="0" err="1" smtClean="0"/>
              <a:t>біологічно</a:t>
            </a:r>
            <a:r>
              <a:rPr lang="ru-RU" sz="2000" dirty="0" smtClean="0"/>
              <a:t> адекватною (</a:t>
            </a:r>
            <a:r>
              <a:rPr lang="ru-RU" sz="2000" dirty="0" err="1" smtClean="0"/>
              <a:t>ноосферною</a:t>
            </a:r>
            <a:r>
              <a:rPr lang="ru-RU" sz="2000" dirty="0" smtClean="0"/>
              <a:t>) </a:t>
            </a:r>
            <a:r>
              <a:rPr lang="ru-RU" sz="2000" dirty="0" err="1" smtClean="0"/>
              <a:t>технологією</a:t>
            </a:r>
            <a:r>
              <a:rPr lang="ru-RU" sz="2000" dirty="0" smtClean="0"/>
              <a:t> </a:t>
            </a:r>
            <a:r>
              <a:rPr lang="ru-RU" sz="2000" dirty="0" err="1" smtClean="0"/>
              <a:t>якраз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сприяє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розв’язанню</a:t>
            </a:r>
            <a:r>
              <a:rPr lang="ru-RU" sz="2000" dirty="0" smtClean="0"/>
              <a:t> таких </a:t>
            </a:r>
            <a:r>
              <a:rPr lang="ru-RU" sz="2000" dirty="0" err="1" smtClean="0"/>
              <a:t>завдань</a:t>
            </a:r>
            <a:r>
              <a:rPr lang="ru-RU" sz="20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dirty="0" smtClean="0"/>
              <a:t> </a:t>
            </a:r>
            <a:r>
              <a:rPr lang="ru-RU" sz="2000" b="1" dirty="0" smtClean="0"/>
              <a:t>БАТ – один </a:t>
            </a:r>
            <a:r>
              <a:rPr lang="ru-RU" sz="2000" b="1" dirty="0" err="1" smtClean="0"/>
              <a:t>із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методів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реалізації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моєї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методичної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проблеми</a:t>
            </a:r>
            <a:r>
              <a:rPr lang="ru-RU" sz="2000" b="1" dirty="0" smtClean="0"/>
              <a:t>.</a:t>
            </a: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</p:txBody>
      </p:sp>
      <p:pic>
        <p:nvPicPr>
          <p:cNvPr id="1536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5072074"/>
            <a:ext cx="2857488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7596336" cy="4824536"/>
          </a:xfrm>
        </p:spPr>
        <p:txBody>
          <a:bodyPr/>
          <a:lstStyle/>
          <a:p>
            <a:pPr lvl="1">
              <a:lnSpc>
                <a:spcPct val="150000"/>
              </a:lnSpc>
              <a:buNone/>
            </a:pP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Інноваційні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методи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навчання</a:t>
            </a:r>
            <a:r>
              <a:rPr lang="ru-RU" sz="3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з </a:t>
            </a:r>
            <a:r>
              <a:rPr lang="ru-RU" sz="3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елементами</a:t>
            </a:r>
            <a:r>
              <a:rPr lang="ru-RU" sz="3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</a:rPr>
              <a:t>біоадекватної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</a:rPr>
              <a:t>технології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sz="3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на уроках </a:t>
            </a:r>
            <a:r>
              <a:rPr lang="ru-RU" sz="3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української</a:t>
            </a:r>
            <a:r>
              <a:rPr lang="ru-RU" sz="3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мови</a:t>
            </a:r>
            <a:r>
              <a:rPr lang="ru-RU" sz="3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та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літератури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як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засіб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креативного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обдарованих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 </a:t>
            </a:r>
            <a:r>
              <a:rPr lang="ru-RU" sz="3600" b="1" i="1" dirty="0" err="1" smtClean="0">
                <a:solidFill>
                  <a:srgbClr val="00B050"/>
                </a:solidFill>
                <a:latin typeface="Times New Roman"/>
                <a:ea typeface="Times New Roman"/>
              </a:rPr>
              <a:t>учнів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</a:rPr>
              <a:t>Тема досвіду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23553" name="Picture 1" descr="Heart_Shaped_Orchids"/>
          <p:cNvPicPr>
            <a:picLocks noChangeAspect="1" noChangeArrowheads="1"/>
          </p:cNvPicPr>
          <p:nvPr/>
        </p:nvPicPr>
        <p:blipFill>
          <a:blip r:embed="rId2" cstate="print"/>
          <a:srcRect l="5879" t="5042" r="-2521" b="6723"/>
          <a:stretch>
            <a:fillRect/>
          </a:stretch>
        </p:blipFill>
        <p:spPr bwMode="auto">
          <a:xfrm>
            <a:off x="6475906" y="5013176"/>
            <a:ext cx="2668093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97532452_4330839_0_5e0ba_f3926f2e_XL"/>
          <p:cNvPicPr>
            <a:picLocks noChangeAspect="1" noChangeArrowheads="1"/>
          </p:cNvPicPr>
          <p:nvPr/>
        </p:nvPicPr>
        <p:blipFill>
          <a:blip r:embed="rId3" cstate="print"/>
          <a:srcRect t="8914"/>
          <a:stretch>
            <a:fillRect/>
          </a:stretch>
        </p:blipFill>
        <p:spPr bwMode="auto">
          <a:xfrm>
            <a:off x="7236296" y="0"/>
            <a:ext cx="1907704" cy="144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5500702"/>
            <a:ext cx="1500198" cy="135729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92"/>
            <a:ext cx="1785918" cy="10001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87981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/>
          <a:lstStyle/>
          <a:p>
            <a:pPr eaLnBrk="1" hangingPunct="1"/>
            <a:r>
              <a:rPr lang="uk-UA" dirty="0" smtClean="0"/>
              <a:t>   </a:t>
            </a: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Ідея, мета, завдання                     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28670"/>
            <a:ext cx="8229600" cy="5395930"/>
          </a:xfrm>
        </p:spPr>
        <p:txBody>
          <a:bodyPr/>
          <a:lstStyle/>
          <a:p>
            <a:pPr eaLnBrk="1" hangingPunct="1"/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</a:rPr>
              <a:t>Ідея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</a:rPr>
              <a:t>досвіду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smtClean="0"/>
              <a:t>– </a:t>
            </a:r>
            <a:r>
              <a:rPr lang="ru-RU" sz="2800" dirty="0" err="1" smtClean="0"/>
              <a:t>забезпечення</a:t>
            </a:r>
            <a:r>
              <a:rPr lang="ru-RU" sz="2800" dirty="0" smtClean="0"/>
              <a:t> права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природовідповідне</a:t>
            </a:r>
            <a:r>
              <a:rPr lang="ru-RU" sz="2800" dirty="0" smtClean="0"/>
              <a:t> </a:t>
            </a:r>
            <a:r>
              <a:rPr lang="ru-RU" sz="2800" dirty="0" err="1" smtClean="0"/>
              <a:t>мислення</a:t>
            </a:r>
            <a:r>
              <a:rPr lang="ru-RU" sz="2800" dirty="0" smtClean="0"/>
              <a:t>.</a:t>
            </a:r>
          </a:p>
          <a:p>
            <a:pPr eaLnBrk="1" hangingPunct="1"/>
            <a:r>
              <a:rPr lang="ru-RU" sz="2800" dirty="0" smtClean="0"/>
              <a:t>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Мета та завдання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</a:rPr>
              <a:t>вчителя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smtClean="0"/>
              <a:t>– </a:t>
            </a:r>
            <a:r>
              <a:rPr lang="ru-RU" sz="2800" dirty="0" err="1" smtClean="0"/>
              <a:t>сформувати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дати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учневі</a:t>
            </a:r>
            <a:r>
              <a:rPr lang="ru-RU" sz="2800" dirty="0" smtClean="0"/>
              <a:t> </a:t>
            </a:r>
            <a:r>
              <a:rPr lang="ru-RU" sz="2800" dirty="0" err="1" smtClean="0"/>
              <a:t>навичку</a:t>
            </a:r>
            <a:r>
              <a:rPr lang="ru-RU" sz="2800" dirty="0" smtClean="0"/>
              <a:t> </a:t>
            </a:r>
            <a:r>
              <a:rPr lang="ru-RU" sz="2800" dirty="0" err="1" smtClean="0"/>
              <a:t>роботи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навчальним</a:t>
            </a:r>
            <a:r>
              <a:rPr lang="ru-RU" sz="2800" dirty="0" smtClean="0"/>
              <a:t> </a:t>
            </a:r>
            <a:r>
              <a:rPr lang="ru-RU" sz="2800" dirty="0" err="1" smtClean="0"/>
              <a:t>мислеобразом</a:t>
            </a:r>
            <a:r>
              <a:rPr lang="ru-RU" sz="2800" dirty="0" smtClean="0"/>
              <a:t>, </a:t>
            </a:r>
            <a:r>
              <a:rPr lang="ru-RU" sz="2800" dirty="0" err="1" smtClean="0"/>
              <a:t>закріпити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в </a:t>
            </a:r>
            <a:r>
              <a:rPr lang="ru-RU" sz="2800" dirty="0" err="1" smtClean="0"/>
              <a:t>довготривалій</a:t>
            </a:r>
            <a:r>
              <a:rPr lang="ru-RU" sz="2800" dirty="0" smtClean="0"/>
              <a:t> </a:t>
            </a:r>
            <a:r>
              <a:rPr lang="ru-RU" sz="2800" dirty="0" err="1" smtClean="0"/>
              <a:t>пам’яті</a:t>
            </a:r>
            <a:r>
              <a:rPr lang="ru-RU" sz="2800" dirty="0" smtClean="0"/>
              <a:t>. </a:t>
            </a:r>
            <a:r>
              <a:rPr lang="ru-RU" sz="2800" dirty="0" err="1" smtClean="0"/>
              <a:t>Навчити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користуватися</a:t>
            </a:r>
            <a:r>
              <a:rPr lang="ru-RU" sz="2800" dirty="0" smtClean="0"/>
              <a:t> </a:t>
            </a:r>
            <a:r>
              <a:rPr lang="ru-RU" sz="2800" dirty="0" err="1" smtClean="0"/>
              <a:t>новим</a:t>
            </a:r>
            <a:r>
              <a:rPr lang="ru-RU" sz="2800" dirty="0" smtClean="0"/>
              <a:t> образом, </a:t>
            </a:r>
            <a:r>
              <a:rPr lang="ru-RU" sz="2800" dirty="0" err="1" smtClean="0"/>
              <a:t>залучити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до </a:t>
            </a:r>
            <a:r>
              <a:rPr lang="ru-RU" sz="2800" dirty="0" err="1" smtClean="0"/>
              <a:t>динамічного</a:t>
            </a:r>
            <a:r>
              <a:rPr lang="ru-RU" sz="2800" dirty="0" smtClean="0"/>
              <a:t> потоку </a:t>
            </a:r>
            <a:r>
              <a:rPr lang="ru-RU" sz="2800" dirty="0" err="1" smtClean="0"/>
              <a:t>раніше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придбаних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мислеобразів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постійно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рухаються</a:t>
            </a:r>
            <a:r>
              <a:rPr lang="ru-RU" sz="2800" dirty="0" smtClean="0"/>
              <a:t>.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1331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857760"/>
            <a:ext cx="214310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Новизна </a:t>
            </a:r>
            <a:r>
              <a:rPr lang="ru-RU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технології</a:t>
            </a:r>
            <a:endParaRPr lang="uk-UA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70"/>
            <a:ext cx="8215338" cy="478634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 smtClean="0"/>
              <a:t>   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C000"/>
                </a:solidFill>
              </a:rPr>
              <a:t>БАМ </a:t>
            </a:r>
            <a:r>
              <a:rPr lang="ru-RU" sz="2400" dirty="0" err="1" smtClean="0">
                <a:solidFill>
                  <a:srgbClr val="FFC000"/>
                </a:solidFill>
              </a:rPr>
              <a:t>забезпечує</a:t>
            </a:r>
            <a:r>
              <a:rPr lang="ru-RU" sz="2400" dirty="0" smtClean="0">
                <a:solidFill>
                  <a:srgbClr val="FFC000"/>
                </a:solidFill>
              </a:rPr>
              <a:t> роботу </a:t>
            </a:r>
            <a:r>
              <a:rPr lang="ru-RU" sz="2400" dirty="0" err="1" smtClean="0">
                <a:solidFill>
                  <a:srgbClr val="FFC000"/>
                </a:solidFill>
              </a:rPr>
              <a:t>екологічного</a:t>
            </a:r>
            <a:endParaRPr lang="ru-RU" sz="2400" dirty="0" smtClean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   (</a:t>
            </a:r>
            <a:r>
              <a:rPr lang="ru-RU" sz="2400" dirty="0" err="1" smtClean="0">
                <a:solidFill>
                  <a:srgbClr val="FFC000"/>
                </a:solidFill>
              </a:rPr>
              <a:t>двопівкульного</a:t>
            </a:r>
            <a:r>
              <a:rPr lang="ru-RU" sz="2400" dirty="0" smtClean="0">
                <a:solidFill>
                  <a:srgbClr val="FFC000"/>
                </a:solidFill>
              </a:rPr>
              <a:t>), </a:t>
            </a:r>
            <a:r>
              <a:rPr lang="ru-RU" sz="2400" dirty="0" err="1" smtClean="0">
                <a:solidFill>
                  <a:srgbClr val="FFC000"/>
                </a:solidFill>
              </a:rPr>
              <a:t>тобто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природовідповідного</a:t>
            </a:r>
            <a:r>
              <a:rPr lang="ru-RU" sz="2400" dirty="0" smtClean="0">
                <a:solidFill>
                  <a:srgbClr val="FFC000"/>
                </a:solidFill>
              </a:rPr>
              <a:t>    </a:t>
            </a:r>
            <a:r>
              <a:rPr lang="ru-RU" sz="2400" dirty="0" err="1" smtClean="0">
                <a:solidFill>
                  <a:srgbClr val="FFC000"/>
                </a:solidFill>
              </a:rPr>
              <a:t>мислення</a:t>
            </a:r>
            <a:r>
              <a:rPr lang="ru-RU" sz="2400" dirty="0" smtClean="0">
                <a:solidFill>
                  <a:srgbClr val="FFC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 </a:t>
            </a:r>
            <a:r>
              <a:rPr lang="ru-RU" sz="2400" dirty="0" err="1" smtClean="0"/>
              <a:t>Дозволяє</a:t>
            </a:r>
            <a:r>
              <a:rPr lang="ru-RU" sz="2400" dirty="0" smtClean="0"/>
              <a:t> занести </a:t>
            </a:r>
            <a:r>
              <a:rPr lang="ru-RU" sz="2400" dirty="0" err="1" smtClean="0"/>
              <a:t>навчальну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інформацію</a:t>
            </a:r>
            <a:r>
              <a:rPr lang="ru-RU" sz="2400" dirty="0" smtClean="0"/>
              <a:t> у     </a:t>
            </a:r>
            <a:r>
              <a:rPr lang="ru-RU" sz="2400" dirty="0" err="1" smtClean="0"/>
              <a:t>довгочасну</a:t>
            </a:r>
            <a:r>
              <a:rPr lang="ru-RU" sz="2400" dirty="0" smtClean="0"/>
              <a:t> (</a:t>
            </a:r>
            <a:r>
              <a:rPr lang="ru-RU" sz="2400" dirty="0" err="1" smtClean="0"/>
              <a:t>тривалу</a:t>
            </a:r>
            <a:r>
              <a:rPr lang="ru-RU" sz="2400" dirty="0" smtClean="0"/>
              <a:t>) </a:t>
            </a:r>
            <a:r>
              <a:rPr lang="ru-RU" sz="2400" dirty="0" err="1" smtClean="0"/>
              <a:t>пам'ять</a:t>
            </a:r>
            <a:r>
              <a:rPr lang="ru-RU" sz="2400" dirty="0" smtClean="0"/>
              <a:t>, </a:t>
            </a:r>
            <a:r>
              <a:rPr lang="ru-RU" sz="2400" dirty="0" err="1" smtClean="0"/>
              <a:t>скоротити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у</a:t>
            </a:r>
            <a:r>
              <a:rPr lang="ru-RU" sz="2400" dirty="0" smtClean="0"/>
              <a:t> 3-5     </a:t>
            </a:r>
            <a:r>
              <a:rPr lang="ru-RU" sz="2400" dirty="0" err="1" smtClean="0"/>
              <a:t>разів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зберегти</a:t>
            </a:r>
            <a:r>
              <a:rPr lang="ru-RU" sz="2400" dirty="0" smtClean="0"/>
              <a:t> </a:t>
            </a:r>
            <a:r>
              <a:rPr lang="ru-RU" sz="2400" dirty="0" err="1" smtClean="0"/>
              <a:t>ресурси</a:t>
            </a:r>
            <a:r>
              <a:rPr lang="ru-RU" sz="2400" dirty="0" smtClean="0"/>
              <a:t> </a:t>
            </a:r>
            <a:r>
              <a:rPr lang="ru-RU" sz="2400" dirty="0" err="1" smtClean="0"/>
              <a:t>здоров'я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Залучає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до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освітнього</a:t>
            </a:r>
            <a:endParaRPr lang="ru-RU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процесу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канали</a:t>
            </a:r>
            <a:endParaRPr lang="ru-RU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</a:t>
            </a:r>
            <a:r>
              <a:rPr lang="ru-RU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сприйняття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/>
          </a:p>
        </p:txBody>
      </p:sp>
      <p:pic>
        <p:nvPicPr>
          <p:cNvPr id="12289" name="Picture 1" descr="239797041f86d7b4a42obv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14819"/>
            <a:ext cx="4572000" cy="264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B050"/>
                </a:solidFill>
              </a:rPr>
              <a:t>Мислеобраз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–</a:t>
            </a:r>
            <a:endParaRPr lang="uk-UA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57232"/>
            <a:ext cx="8229600" cy="546736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/>
              <a:t> </a:t>
            </a:r>
          </a:p>
          <a:p>
            <a:pPr eaLnBrk="1" hangingPunct="1"/>
            <a:r>
              <a:rPr lang="ru-RU" dirty="0" err="1" smtClean="0"/>
              <a:t>індивідуально</a:t>
            </a:r>
            <a:r>
              <a:rPr lang="ru-RU" dirty="0" smtClean="0"/>
              <a:t> </a:t>
            </a:r>
            <a:r>
              <a:rPr lang="ru-RU" dirty="0" err="1" smtClean="0"/>
              <a:t>сприйнятий</a:t>
            </a:r>
            <a:endParaRPr lang="ru-RU" dirty="0" smtClean="0"/>
          </a:p>
          <a:p>
            <a:pPr eaLnBrk="1" hangingPunct="1">
              <a:buNone/>
            </a:pPr>
            <a:r>
              <a:rPr lang="ru-RU" dirty="0" smtClean="0"/>
              <a:t> </a:t>
            </a:r>
            <a:r>
              <a:rPr lang="ru-RU" dirty="0" err="1" smtClean="0"/>
              <a:t>усіма</a:t>
            </a:r>
            <a:r>
              <a:rPr lang="ru-RU" dirty="0" smtClean="0"/>
              <a:t> органами </a:t>
            </a:r>
            <a:r>
              <a:rPr lang="ru-RU" dirty="0" err="1" smtClean="0"/>
              <a:t>чуття</a:t>
            </a:r>
            <a:r>
              <a:rPr lang="ru-RU" dirty="0" smtClean="0"/>
              <a:t> </a:t>
            </a:r>
            <a:r>
              <a:rPr lang="ru-RU" i="1" dirty="0" smtClean="0"/>
              <a:t>(</a:t>
            </a:r>
            <a:r>
              <a:rPr lang="ru-RU" i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дотик</a:t>
            </a:r>
            <a:endParaRPr lang="ru-RU" i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eaLnBrk="1" hangingPunct="1">
              <a:buNone/>
            </a:pPr>
            <a:r>
              <a:rPr lang="ru-RU" i="1" dirty="0" smtClean="0"/>
              <a:t>+ </a:t>
            </a:r>
            <a:r>
              <a:rPr lang="ru-RU" i="1" dirty="0" err="1" smtClean="0">
                <a:solidFill>
                  <a:srgbClr val="C00000"/>
                </a:solidFill>
              </a:rPr>
              <a:t>колір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smtClean="0"/>
              <a:t>+ </a:t>
            </a:r>
            <a:r>
              <a:rPr lang="ru-RU" i="1" dirty="0" smtClean="0">
                <a:solidFill>
                  <a:srgbClr val="00B050"/>
                </a:solidFill>
              </a:rPr>
              <a:t>смак </a:t>
            </a:r>
            <a:r>
              <a:rPr lang="ru-RU" i="1" dirty="0" smtClean="0"/>
              <a:t>+ </a:t>
            </a:r>
            <a:r>
              <a:rPr lang="ru-RU" i="1" dirty="0" smtClean="0">
                <a:solidFill>
                  <a:srgbClr val="00B0F0"/>
                </a:solidFill>
              </a:rPr>
              <a:t>запах </a:t>
            </a:r>
            <a:r>
              <a:rPr lang="ru-RU" i="1" dirty="0" smtClean="0"/>
              <a:t>+</a:t>
            </a:r>
          </a:p>
          <a:p>
            <a:pPr eaLnBrk="1" hangingPunct="1">
              <a:buNone/>
            </a:pPr>
            <a:r>
              <a:rPr lang="ru-RU" i="1" dirty="0" smtClean="0"/>
              <a:t> </a:t>
            </a:r>
            <a:r>
              <a:rPr lang="ru-RU" i="1" dirty="0" smtClean="0">
                <a:solidFill>
                  <a:srgbClr val="FFC000"/>
                </a:solidFill>
              </a:rPr>
              <a:t>звук</a:t>
            </a:r>
            <a:r>
              <a:rPr lang="ru-RU" i="1" dirty="0" smtClean="0"/>
              <a:t>) </a:t>
            </a:r>
            <a:r>
              <a:rPr lang="ru-RU" dirty="0" err="1" smtClean="0"/>
              <a:t>цілісний</a:t>
            </a:r>
            <a:r>
              <a:rPr lang="ru-RU" dirty="0" smtClean="0"/>
              <a:t> образ предмета </a:t>
            </a:r>
          </a:p>
          <a:p>
            <a:pPr eaLnBrk="1" hangingPunct="1">
              <a:buNone/>
            </a:pP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endParaRPr lang="ru-RU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1126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970500"/>
            <a:ext cx="3357554" cy="28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для оформлення атест диску\диск\Показові уроки\Урок-майстерня показовий\світлини\IMG_46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407193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6172200" cy="89533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i="1" dirty="0" err="1" smtClean="0"/>
              <a:t>Технологія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   </a:t>
            </a:r>
            <a:r>
              <a:rPr lang="ru-RU" i="1" dirty="0" err="1" smtClean="0"/>
              <a:t>досвіду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uk-UA" i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800" dirty="0" smtClean="0"/>
              <a:t>Слово – не просто звук, 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</a:t>
            </a:r>
            <a:r>
              <a:rPr lang="ru-RU" sz="2800" i="1" dirty="0" err="1" smtClean="0"/>
              <a:t>засіб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збудження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образів</a:t>
            </a:r>
            <a:r>
              <a:rPr lang="ru-RU" sz="2800" i="1" dirty="0" smtClean="0"/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</a:t>
            </a:r>
            <a:r>
              <a:rPr lang="ru-RU" sz="2800" dirty="0" err="1" smtClean="0"/>
              <a:t>слухати</a:t>
            </a:r>
            <a:r>
              <a:rPr lang="ru-RU" sz="2800" dirty="0" smtClean="0"/>
              <a:t> – </a:t>
            </a:r>
            <a:r>
              <a:rPr lang="ru-RU" sz="2800" dirty="0" err="1" smtClean="0"/>
              <a:t>означає</a:t>
            </a:r>
            <a:r>
              <a:rPr lang="ru-RU" sz="2800" dirty="0" smtClean="0"/>
              <a:t> </a:t>
            </a:r>
            <a:r>
              <a:rPr lang="ru-RU" sz="2800" dirty="0" err="1" smtClean="0"/>
              <a:t>бачити</a:t>
            </a:r>
            <a:r>
              <a:rPr lang="ru-RU" sz="2800" dirty="0" smtClean="0"/>
              <a:t> те,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про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говорять</a:t>
            </a:r>
            <a:r>
              <a:rPr lang="ru-RU" sz="2800" dirty="0" smtClean="0"/>
              <a:t>, а </a:t>
            </a:r>
            <a:r>
              <a:rPr lang="ru-RU" sz="2800" dirty="0" err="1" smtClean="0"/>
              <a:t>говорити</a:t>
            </a:r>
            <a:endParaRPr lang="ru-RU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– </a:t>
            </a:r>
            <a:r>
              <a:rPr lang="ru-RU" sz="2800" dirty="0" err="1" smtClean="0"/>
              <a:t>означає</a:t>
            </a:r>
            <a:r>
              <a:rPr lang="ru-RU" sz="2800" dirty="0" smtClean="0"/>
              <a:t> </a:t>
            </a:r>
            <a:r>
              <a:rPr lang="ru-RU" sz="2800" dirty="0" err="1" smtClean="0"/>
              <a:t>малювати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зорові</a:t>
            </a:r>
            <a:endParaRPr lang="ru-RU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</a:t>
            </a:r>
            <a:r>
              <a:rPr lang="ru-RU" sz="2800" dirty="0" err="1" smtClean="0"/>
              <a:t>образи</a:t>
            </a:r>
            <a:r>
              <a:rPr lang="ru-RU" sz="2800" dirty="0" smtClean="0"/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i="1" dirty="0" smtClean="0"/>
              <a:t>                            К. </a:t>
            </a:r>
            <a:r>
              <a:rPr lang="ru-RU" sz="2800" i="1" dirty="0" err="1" smtClean="0"/>
              <a:t>Станіславський</a:t>
            </a:r>
            <a:endParaRPr lang="ru-RU" sz="2800" dirty="0" smtClean="0"/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</p:txBody>
      </p:sp>
      <p:pic>
        <p:nvPicPr>
          <p:cNvPr id="10241" name="Рисунок 1"/>
          <p:cNvPicPr>
            <a:picLocks noChangeAspect="1" noChangeArrowheads="1"/>
          </p:cNvPicPr>
          <p:nvPr/>
        </p:nvPicPr>
        <p:blipFill>
          <a:blip r:embed="rId2"/>
          <a:srcRect t="6451" r="-1819" b="5646"/>
          <a:stretch>
            <a:fillRect/>
          </a:stretch>
        </p:blipFill>
        <p:spPr bwMode="auto">
          <a:xfrm>
            <a:off x="4643406" y="4643422"/>
            <a:ext cx="450059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400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285728"/>
            <a:ext cx="7386637" cy="44973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   </a:t>
            </a:r>
            <a:r>
              <a:rPr lang="ru-RU" b="1" i="1" dirty="0" smtClean="0">
                <a:solidFill>
                  <a:srgbClr val="00B0F0"/>
                </a:solidFill>
              </a:rPr>
              <a:t>Структура </a:t>
            </a:r>
            <a:r>
              <a:rPr lang="ru-RU" b="1" i="1" dirty="0" smtClean="0">
                <a:solidFill>
                  <a:srgbClr val="00B0F0"/>
                </a:solidFill>
              </a:rPr>
              <a:t>уроку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/>
              <a:t>Перший </a:t>
            </a:r>
            <a:r>
              <a:rPr lang="ru-RU" sz="2400" b="1" dirty="0" err="1" smtClean="0"/>
              <a:t>етап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– </a:t>
            </a:r>
            <a:r>
              <a:rPr lang="ru-RU" sz="2400" i="1" dirty="0" err="1" smtClean="0">
                <a:solidFill>
                  <a:srgbClr val="FF0000"/>
                </a:solidFill>
              </a:rPr>
              <a:t>репрезентація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err="1" smtClean="0">
                <a:solidFill>
                  <a:srgbClr val="FF0000"/>
                </a:solidFill>
              </a:rPr>
              <a:t>інформації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активність</a:t>
            </a:r>
            <a:r>
              <a:rPr lang="ru-RU" sz="2400" dirty="0" smtClean="0">
                <a:solidFill>
                  <a:srgbClr val="FF0000"/>
                </a:solidFill>
              </a:rPr>
              <a:t>)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b="1" dirty="0" err="1" smtClean="0"/>
              <a:t>Другий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– </a:t>
            </a:r>
            <a:r>
              <a:rPr lang="ru-RU" sz="2400" i="1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сприйняття</a:t>
            </a:r>
            <a:r>
              <a:rPr lang="ru-RU" sz="2400" i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інформації</a:t>
            </a:r>
            <a:endParaRPr lang="ru-RU" sz="24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err="1" smtClean="0"/>
              <a:t>Третій</a:t>
            </a:r>
            <a:r>
              <a:rPr lang="ru-RU" sz="2400" dirty="0" smtClean="0"/>
              <a:t>– </a:t>
            </a:r>
            <a:r>
              <a:rPr lang="ru-RU" sz="2400" i="1" dirty="0" err="1" smtClean="0">
                <a:solidFill>
                  <a:srgbClr val="00B050"/>
                </a:solidFill>
              </a:rPr>
              <a:t>осмислення</a:t>
            </a:r>
            <a:r>
              <a:rPr lang="ru-RU" sz="2400" i="1" dirty="0" smtClean="0">
                <a:solidFill>
                  <a:srgbClr val="00B050"/>
                </a:solidFill>
              </a:rPr>
              <a:t> </a:t>
            </a:r>
            <a:r>
              <a:rPr lang="ru-RU" sz="2400" i="1" dirty="0" err="1" smtClean="0">
                <a:solidFill>
                  <a:srgbClr val="00B050"/>
                </a:solidFill>
              </a:rPr>
              <a:t>інформації</a:t>
            </a:r>
            <a:r>
              <a:rPr lang="ru-RU" sz="2400" i="1" dirty="0" smtClean="0">
                <a:solidFill>
                  <a:srgbClr val="00B050"/>
                </a:solidFill>
              </a:rPr>
              <a:t> </a:t>
            </a:r>
            <a:r>
              <a:rPr lang="ru-RU" sz="2400" dirty="0" smtClean="0"/>
              <a:t>(</a:t>
            </a:r>
            <a:r>
              <a:rPr lang="ru-RU" sz="2400" b="1" i="1" dirty="0" err="1" smtClean="0">
                <a:solidFill>
                  <a:srgbClr val="00B050"/>
                </a:solidFill>
              </a:rPr>
              <a:t>активніс</a:t>
            </a:r>
            <a:r>
              <a:rPr lang="ru-RU" sz="2400" b="1" dirty="0" err="1" smtClean="0">
                <a:solidFill>
                  <a:srgbClr val="00B050"/>
                </a:solidFill>
              </a:rPr>
              <a:t>ть</a:t>
            </a:r>
            <a:r>
              <a:rPr lang="ru-RU" sz="2400" dirty="0" smtClean="0">
                <a:solidFill>
                  <a:srgbClr val="00B050"/>
                </a:solidFill>
              </a:rPr>
              <a:t>)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err="1" smtClean="0"/>
              <a:t>Четвертий</a:t>
            </a:r>
            <a:r>
              <a:rPr lang="ru-RU" sz="2400" b="1" dirty="0" smtClean="0"/>
              <a:t> </a:t>
            </a:r>
            <a:r>
              <a:rPr lang="ru-RU" sz="2400" dirty="0" smtClean="0"/>
              <a:t>– </a:t>
            </a:r>
            <a:r>
              <a:rPr lang="ru-RU" sz="2400" i="1" dirty="0" err="1" smtClean="0">
                <a:solidFill>
                  <a:srgbClr val="7030A0"/>
                </a:solidFill>
              </a:rPr>
              <a:t>представлення</a:t>
            </a:r>
            <a:r>
              <a:rPr lang="ru-RU" sz="2400" i="1" dirty="0" smtClean="0">
                <a:solidFill>
                  <a:srgbClr val="7030A0"/>
                </a:solidFill>
              </a:rPr>
              <a:t> в </a:t>
            </a:r>
            <a:r>
              <a:rPr lang="ru-RU" sz="2400" i="1" dirty="0" err="1" smtClean="0">
                <a:solidFill>
                  <a:srgbClr val="7030A0"/>
                </a:solidFill>
              </a:rPr>
              <a:t>слові</a:t>
            </a:r>
            <a:r>
              <a:rPr lang="ru-RU" sz="2400" i="1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(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релаксація</a:t>
            </a:r>
            <a:r>
              <a:rPr lang="ru-RU" sz="2400" dirty="0" smtClean="0">
                <a:solidFill>
                  <a:srgbClr val="7030A0"/>
                </a:solidFill>
              </a:rPr>
              <a:t>)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err="1" smtClean="0"/>
              <a:t>П’ятий</a:t>
            </a:r>
            <a:r>
              <a:rPr lang="ru-RU" sz="2400" b="1" dirty="0" smtClean="0"/>
              <a:t> </a:t>
            </a:r>
            <a:r>
              <a:rPr lang="ru-RU" sz="2400" dirty="0" smtClean="0"/>
              <a:t>– </a:t>
            </a:r>
            <a:r>
              <a:rPr lang="ru-RU" sz="2400" i="1" dirty="0" err="1" smtClean="0">
                <a:solidFill>
                  <a:srgbClr val="FF0000"/>
                </a:solidFill>
              </a:rPr>
              <a:t>архівування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err="1" smtClean="0">
                <a:solidFill>
                  <a:srgbClr val="FF0000"/>
                </a:solidFill>
              </a:rPr>
              <a:t>інформації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активність</a:t>
            </a:r>
            <a:r>
              <a:rPr lang="ru-RU" sz="2400" dirty="0" smtClean="0">
                <a:solidFill>
                  <a:srgbClr val="FF0000"/>
                </a:solidFill>
              </a:rPr>
              <a:t>)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dirty="0" err="1" smtClean="0"/>
              <a:t>Особливість</a:t>
            </a:r>
            <a:r>
              <a:rPr lang="ru-RU" sz="2400" b="1" i="1" dirty="0" smtClean="0"/>
              <a:t> уроку. </a:t>
            </a:r>
            <a:r>
              <a:rPr lang="ru-RU" sz="2400" dirty="0" err="1" smtClean="0">
                <a:solidFill>
                  <a:srgbClr val="FF7C80"/>
                </a:solidFill>
              </a:rPr>
              <a:t>Кожен</a:t>
            </a:r>
            <a:r>
              <a:rPr lang="ru-RU" sz="2400" dirty="0" smtClean="0">
                <a:solidFill>
                  <a:srgbClr val="FF7C80"/>
                </a:solidFill>
              </a:rPr>
              <a:t> урок </a:t>
            </a:r>
            <a:r>
              <a:rPr lang="ru-RU" sz="2400" dirty="0" err="1" smtClean="0">
                <a:solidFill>
                  <a:srgbClr val="FF7C80"/>
                </a:solidFill>
              </a:rPr>
              <a:t>закінчується</a:t>
            </a:r>
            <a:r>
              <a:rPr lang="ru-RU" sz="2400" dirty="0" smtClean="0">
                <a:solidFill>
                  <a:srgbClr val="FF7C80"/>
                </a:solidFill>
              </a:rPr>
              <a:t> </a:t>
            </a:r>
            <a:r>
              <a:rPr lang="ru-RU" sz="2400" dirty="0" err="1" smtClean="0">
                <a:solidFill>
                  <a:srgbClr val="FF7C80"/>
                </a:solidFill>
              </a:rPr>
              <a:t>творчим</a:t>
            </a:r>
            <a:r>
              <a:rPr lang="ru-RU" sz="2400" dirty="0" smtClean="0">
                <a:solidFill>
                  <a:srgbClr val="FF7C80"/>
                </a:solidFill>
              </a:rPr>
              <a:t>     </a:t>
            </a:r>
            <a:r>
              <a:rPr lang="ru-RU" sz="2400" dirty="0" err="1" smtClean="0">
                <a:solidFill>
                  <a:srgbClr val="FF7C80"/>
                </a:solidFill>
              </a:rPr>
              <a:t>завданням</a:t>
            </a:r>
            <a:r>
              <a:rPr lang="ru-RU" sz="2400" dirty="0" smtClean="0">
                <a:solidFill>
                  <a:srgbClr val="FF7C80"/>
                </a:solidFill>
              </a:rPr>
              <a:t>: </a:t>
            </a:r>
            <a:r>
              <a:rPr lang="ru-RU" sz="2400" i="1" dirty="0" err="1" smtClean="0">
                <a:solidFill>
                  <a:srgbClr val="FF7C80"/>
                </a:solidFill>
              </a:rPr>
              <a:t>створити</a:t>
            </a:r>
            <a:r>
              <a:rPr lang="ru-RU" sz="2400" i="1" dirty="0" smtClean="0">
                <a:solidFill>
                  <a:srgbClr val="FF7C80"/>
                </a:solidFill>
              </a:rPr>
              <a:t> </a:t>
            </a:r>
            <a:r>
              <a:rPr lang="ru-RU" sz="2400" i="1" dirty="0" err="1" smtClean="0">
                <a:solidFill>
                  <a:srgbClr val="FF7C80"/>
                </a:solidFill>
              </a:rPr>
              <a:t>власні</a:t>
            </a:r>
            <a:r>
              <a:rPr lang="ru-RU" sz="2400" i="1" dirty="0" smtClean="0">
                <a:solidFill>
                  <a:srgbClr val="FF7C80"/>
                </a:solidFill>
              </a:rPr>
              <a:t> </a:t>
            </a:r>
            <a:r>
              <a:rPr lang="ru-RU" sz="2400" i="1" dirty="0" err="1" smtClean="0">
                <a:solidFill>
                  <a:srgbClr val="FF7C80"/>
                </a:solidFill>
              </a:rPr>
              <a:t>мислеобрази</a:t>
            </a:r>
            <a:r>
              <a:rPr lang="ru-RU" sz="2400" i="1" dirty="0" smtClean="0">
                <a:solidFill>
                  <a:srgbClr val="FF7C80"/>
                </a:solidFill>
              </a:rPr>
              <a:t>,     </a:t>
            </a:r>
            <a:r>
              <a:rPr lang="ru-RU" sz="2400" i="1" dirty="0" err="1" smtClean="0">
                <a:solidFill>
                  <a:srgbClr val="FF7C80"/>
                </a:solidFill>
              </a:rPr>
              <a:t>використовуючи</a:t>
            </a:r>
            <a:r>
              <a:rPr lang="ru-RU" sz="2400" i="1" dirty="0" smtClean="0">
                <a:solidFill>
                  <a:srgbClr val="FF7C80"/>
                </a:solidFill>
              </a:rPr>
              <a:t> </a:t>
            </a:r>
            <a:r>
              <a:rPr lang="ru-RU" sz="2400" i="1" dirty="0" err="1" smtClean="0">
                <a:solidFill>
                  <a:srgbClr val="FF7C80"/>
                </a:solidFill>
              </a:rPr>
              <a:t>малюнок</a:t>
            </a:r>
            <a:r>
              <a:rPr lang="ru-RU" sz="2400" i="1" dirty="0" smtClean="0">
                <a:solidFill>
                  <a:srgbClr val="FF7C80"/>
                </a:solidFill>
              </a:rPr>
              <a:t>, </a:t>
            </a:r>
            <a:r>
              <a:rPr lang="ru-RU" sz="2400" i="1" dirty="0" err="1" smtClean="0">
                <a:solidFill>
                  <a:srgbClr val="FF7C80"/>
                </a:solidFill>
              </a:rPr>
              <a:t>оповідання</a:t>
            </a:r>
            <a:r>
              <a:rPr lang="ru-RU" sz="2400" i="1" dirty="0" smtClean="0">
                <a:solidFill>
                  <a:srgbClr val="FF7C80"/>
                </a:solidFill>
              </a:rPr>
              <a:t>, схему, </a:t>
            </a:r>
            <a:r>
              <a:rPr lang="ru-RU" sz="2400" i="1" dirty="0" err="1" smtClean="0">
                <a:solidFill>
                  <a:srgbClr val="FF7C80"/>
                </a:solidFill>
              </a:rPr>
              <a:t>вірш</a:t>
            </a:r>
            <a:r>
              <a:rPr lang="ru-RU" sz="2400" i="1" dirty="0" smtClean="0">
                <a:solidFill>
                  <a:srgbClr val="FF7C80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i="1" dirty="0" smtClean="0">
                <a:solidFill>
                  <a:srgbClr val="FF7C80"/>
                </a:solidFill>
              </a:rPr>
              <a:t>    </a:t>
            </a:r>
            <a:r>
              <a:rPr lang="ru-RU" sz="2400" i="1" dirty="0" err="1" smtClean="0">
                <a:solidFill>
                  <a:srgbClr val="FF7C80"/>
                </a:solidFill>
              </a:rPr>
              <a:t>кросворд</a:t>
            </a:r>
            <a:r>
              <a:rPr lang="ru-RU" sz="2400" dirty="0" smtClean="0">
                <a:solidFill>
                  <a:srgbClr val="FF7C8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/>
          </a:p>
        </p:txBody>
      </p:sp>
      <p:pic>
        <p:nvPicPr>
          <p:cNvPr id="921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04" y="5357803"/>
            <a:ext cx="3000396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Лена\Рабочий стол\Школа\ФОТО\фото украина\ka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14290"/>
            <a:ext cx="2167334" cy="159785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tx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285729"/>
            <a:ext cx="6253162" cy="785818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9900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uk-UA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Власний погляд на сучасний урок </a:t>
            </a:r>
            <a:endParaRPr lang="uk-UA" sz="2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795588" y="1614488"/>
            <a:ext cx="2016125" cy="646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811713" y="1614488"/>
            <a:ext cx="1800225" cy="646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5" r="35103" b="54750"/>
          <a:stretch/>
        </p:blipFill>
        <p:spPr bwMode="auto">
          <a:xfrm>
            <a:off x="1" y="0"/>
            <a:ext cx="1857355" cy="25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98" b="54358"/>
          <a:stretch/>
        </p:blipFill>
        <p:spPr bwMode="auto">
          <a:xfrm>
            <a:off x="7413972" y="0"/>
            <a:ext cx="1730028" cy="309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500166" y="1571612"/>
            <a:ext cx="2944813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4000" b="1" i="1" dirty="0" err="1" smtClean="0">
                <a:solidFill>
                  <a:srgbClr val="FF7C80"/>
                </a:solidFill>
              </a:rPr>
              <a:t>обличчя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5208588" y="1285860"/>
            <a:ext cx="2808287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4000" b="1" i="1" dirty="0" smtClean="0">
                <a:solidFill>
                  <a:srgbClr val="FF7C80"/>
                </a:solidFill>
              </a:rPr>
              <a:t>душа»</a:t>
            </a:r>
            <a:endParaRPr lang="ru-RU" sz="4000" b="1" dirty="0">
              <a:solidFill>
                <a:srgbClr val="FF7C8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2285993"/>
            <a:ext cx="4092603" cy="42227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00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100" dirty="0">
                <a:solidFill>
                  <a:srgbClr val="002060"/>
                </a:solidFill>
              </a:rPr>
              <a:t>- </a:t>
            </a:r>
            <a:r>
              <a:rPr lang="ru-RU" sz="2100" dirty="0" err="1">
                <a:solidFill>
                  <a:srgbClr val="002060"/>
                </a:solidFill>
              </a:rPr>
              <a:t>досягнення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сучасних</a:t>
            </a:r>
            <a:r>
              <a:rPr lang="ru-RU" sz="2100" dirty="0">
                <a:solidFill>
                  <a:srgbClr val="002060"/>
                </a:solidFill>
              </a:rPr>
              <a:t> наук (генетика, </a:t>
            </a:r>
            <a:r>
              <a:rPr lang="ru-RU" sz="2100" dirty="0" err="1">
                <a:solidFill>
                  <a:srgbClr val="002060"/>
                </a:solidFill>
              </a:rPr>
              <a:t>нейрофізіологія</a:t>
            </a:r>
            <a:r>
              <a:rPr lang="ru-RU" sz="2100" dirty="0">
                <a:solidFill>
                  <a:srgbClr val="002060"/>
                </a:solidFill>
              </a:rPr>
              <a:t>, </a:t>
            </a:r>
            <a:r>
              <a:rPr lang="ru-RU" sz="2100" dirty="0" err="1">
                <a:solidFill>
                  <a:srgbClr val="002060"/>
                </a:solidFill>
              </a:rPr>
              <a:t>психологія</a:t>
            </a:r>
            <a:r>
              <a:rPr lang="ru-RU" sz="2100" dirty="0">
                <a:solidFill>
                  <a:srgbClr val="002060"/>
                </a:solidFill>
              </a:rPr>
              <a:t> та </a:t>
            </a:r>
            <a:r>
              <a:rPr lang="ru-RU" sz="2100" dirty="0" err="1">
                <a:solidFill>
                  <a:srgbClr val="002060"/>
                </a:solidFill>
              </a:rPr>
              <a:t>ін</a:t>
            </a:r>
            <a:r>
              <a:rPr lang="ru-RU" sz="2100" dirty="0">
                <a:solidFill>
                  <a:srgbClr val="002060"/>
                </a:solidFill>
              </a:rPr>
              <a:t>.);</a:t>
            </a:r>
          </a:p>
          <a:p>
            <a:pPr>
              <a:defRPr/>
            </a:pPr>
            <a:r>
              <a:rPr lang="ru-RU" sz="2100" dirty="0">
                <a:solidFill>
                  <a:srgbClr val="002060"/>
                </a:solidFill>
              </a:rPr>
              <a:t>- </a:t>
            </a:r>
            <a:r>
              <a:rPr lang="ru-RU" sz="2100" dirty="0" err="1">
                <a:solidFill>
                  <a:srgbClr val="002060"/>
                </a:solidFill>
              </a:rPr>
              <a:t>природні</a:t>
            </a:r>
            <a:r>
              <a:rPr lang="ru-RU" sz="2100" dirty="0">
                <a:solidFill>
                  <a:srgbClr val="002060"/>
                </a:solidFill>
              </a:rPr>
              <a:t>, </a:t>
            </a:r>
            <a:r>
              <a:rPr lang="ru-RU" sz="2100" dirty="0" err="1">
                <a:solidFill>
                  <a:srgbClr val="002060"/>
                </a:solidFill>
              </a:rPr>
              <a:t>генетично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обумовлені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етапи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осягнення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людиною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світу</a:t>
            </a:r>
            <a:r>
              <a:rPr lang="ru-RU" sz="2100" dirty="0">
                <a:solidFill>
                  <a:srgbClr val="002060"/>
                </a:solidFill>
              </a:rPr>
              <a:t>;</a:t>
            </a:r>
          </a:p>
          <a:p>
            <a:pPr>
              <a:defRPr/>
            </a:pPr>
            <a:r>
              <a:rPr lang="ru-RU" sz="2100" dirty="0">
                <a:solidFill>
                  <a:srgbClr val="002060"/>
                </a:solidFill>
              </a:rPr>
              <a:t>- </a:t>
            </a:r>
            <a:r>
              <a:rPr lang="ru-RU" sz="2100" dirty="0" err="1">
                <a:solidFill>
                  <a:srgbClr val="002060"/>
                </a:solidFill>
              </a:rPr>
              <a:t>Загальні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Закони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Світу</a:t>
            </a:r>
            <a:r>
              <a:rPr lang="ru-RU" sz="2100" dirty="0">
                <a:solidFill>
                  <a:srgbClr val="002060"/>
                </a:solidFill>
              </a:rPr>
              <a:t>, </a:t>
            </a:r>
            <a:r>
              <a:rPr lang="ru-RU" sz="2100" dirty="0" err="1">
                <a:solidFill>
                  <a:srgbClr val="002060"/>
                </a:solidFill>
              </a:rPr>
              <a:t>Загальні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закони</a:t>
            </a:r>
            <a:r>
              <a:rPr lang="ru-RU" sz="2100" dirty="0">
                <a:solidFill>
                  <a:srgbClr val="002060"/>
                </a:solidFill>
              </a:rPr>
              <a:t> </a:t>
            </a:r>
            <a:r>
              <a:rPr lang="ru-RU" sz="2100" dirty="0" err="1">
                <a:solidFill>
                  <a:srgbClr val="002060"/>
                </a:solidFill>
              </a:rPr>
              <a:t>пізнання</a:t>
            </a:r>
            <a:r>
              <a:rPr lang="ru-RU" sz="21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32362" y="2214554"/>
            <a:ext cx="3997355" cy="42941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00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- потреба </a:t>
            </a:r>
            <a:r>
              <a:rPr lang="ru-RU" sz="2000" dirty="0" err="1">
                <a:solidFill>
                  <a:srgbClr val="002060"/>
                </a:solidFill>
              </a:rPr>
              <a:t>комунікації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учня</a:t>
            </a:r>
            <a:r>
              <a:rPr lang="ru-RU" sz="2000" dirty="0">
                <a:solidFill>
                  <a:srgbClr val="002060"/>
                </a:solidFill>
              </a:rPr>
              <a:t>  з </a:t>
            </a:r>
            <a:r>
              <a:rPr lang="ru-RU" sz="2000" dirty="0" err="1">
                <a:solidFill>
                  <a:srgbClr val="002060"/>
                </a:solidFill>
              </a:rPr>
              <a:t>творчим</a:t>
            </a:r>
            <a:r>
              <a:rPr lang="ru-RU" sz="2000" dirty="0">
                <a:solidFill>
                  <a:srgbClr val="002060"/>
                </a:solidFill>
              </a:rPr>
              <a:t> учителем;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- центр уроку – душевна робота </a:t>
            </a:r>
            <a:r>
              <a:rPr lang="ru-RU" sz="2000" dirty="0" err="1">
                <a:solidFill>
                  <a:srgbClr val="002060"/>
                </a:solidFill>
              </a:rPr>
              <a:t>учня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матеріалом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орієнтація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кожну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окрему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особистість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учня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формування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психологічного</a:t>
            </a:r>
            <a:r>
              <a:rPr lang="ru-RU" sz="2000" dirty="0">
                <a:solidFill>
                  <a:srgbClr val="002060"/>
                </a:solidFill>
              </a:rPr>
              <a:t> здоров</a:t>
            </a:r>
            <a:r>
              <a:rPr lang="en-US" sz="2000" dirty="0">
                <a:solidFill>
                  <a:srgbClr val="002060"/>
                </a:solidFill>
              </a:rPr>
              <a:t>’</a:t>
            </a:r>
            <a:r>
              <a:rPr lang="ru-RU" sz="2000" dirty="0">
                <a:solidFill>
                  <a:srgbClr val="002060"/>
                </a:solidFill>
              </a:rPr>
              <a:t>я </a:t>
            </a:r>
            <a:r>
              <a:rPr lang="ru-RU" sz="2000" dirty="0" err="1">
                <a:solidFill>
                  <a:srgbClr val="002060"/>
                </a:solidFill>
              </a:rPr>
              <a:t>дитини</a:t>
            </a:r>
            <a:r>
              <a:rPr lang="ru-RU" sz="2000" dirty="0">
                <a:solidFill>
                  <a:srgbClr val="002060"/>
                </a:solidFill>
              </a:rPr>
              <a:t> (</a:t>
            </a:r>
            <a:r>
              <a:rPr lang="ru-RU" sz="2000" dirty="0" err="1">
                <a:solidFill>
                  <a:srgbClr val="002060"/>
                </a:solidFill>
              </a:rPr>
              <a:t>стресостійкість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гармонія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духовність</a:t>
            </a:r>
            <a:r>
              <a:rPr lang="ru-RU" sz="2000" dirty="0">
                <a:solidFill>
                  <a:srgbClr val="002060"/>
                </a:solidFill>
              </a:rPr>
              <a:t>).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890134" cy="968375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9900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uk-UA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Нові форми сучасних уроків</a:t>
            </a:r>
            <a:endParaRPr lang="uk-UA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65150" y="785794"/>
            <a:ext cx="8399463" cy="61722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uk-UA" sz="2400" b="1" dirty="0" smtClean="0">
                <a:solidFill>
                  <a:srgbClr val="990033"/>
                </a:solidFill>
              </a:rPr>
              <a:t>урок пошуку істини</a:t>
            </a:r>
            <a:r>
              <a:rPr lang="ru-RU" sz="2400" b="1" dirty="0" smtClean="0">
                <a:solidFill>
                  <a:srgbClr val="990033"/>
                </a:solidFill>
              </a:rPr>
              <a:t>;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uk-UA" sz="2400" b="1" dirty="0" smtClean="0">
                <a:solidFill>
                  <a:srgbClr val="990033"/>
                </a:solidFill>
              </a:rPr>
              <a:t>урок – щоденник душі;</a:t>
            </a:r>
            <a:r>
              <a:rPr lang="ru-RU" sz="2400" b="1" dirty="0" smtClean="0">
                <a:solidFill>
                  <a:srgbClr val="990033"/>
                </a:solidFill>
              </a:rPr>
              <a:t> 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>
                <a:solidFill>
                  <a:srgbClr val="990033"/>
                </a:solidFill>
              </a:rPr>
              <a:t>урок – </a:t>
            </a:r>
            <a:r>
              <a:rPr lang="ru-RU" sz="2400" b="1" dirty="0" err="1" smtClean="0">
                <a:solidFill>
                  <a:srgbClr val="990033"/>
                </a:solidFill>
              </a:rPr>
              <a:t>емоційне</a:t>
            </a:r>
            <a:r>
              <a:rPr lang="ru-RU" sz="2400" b="1" dirty="0" smtClean="0">
                <a:solidFill>
                  <a:srgbClr val="990033"/>
                </a:solidFill>
              </a:rPr>
              <a:t> </a:t>
            </a:r>
            <a:r>
              <a:rPr lang="ru-RU" sz="2400" b="1" dirty="0" err="1" smtClean="0">
                <a:solidFill>
                  <a:srgbClr val="990033"/>
                </a:solidFill>
              </a:rPr>
              <a:t>враження</a:t>
            </a:r>
            <a:r>
              <a:rPr lang="ru-RU" sz="2400" b="1" dirty="0" smtClean="0">
                <a:solidFill>
                  <a:srgbClr val="990033"/>
                </a:solidFill>
              </a:rPr>
              <a:t>;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 </a:t>
            </a:r>
            <a:r>
              <a:rPr lang="ru-RU" sz="2400" b="1" dirty="0" err="1" smtClean="0">
                <a:solidFill>
                  <a:srgbClr val="990033"/>
                </a:solidFill>
              </a:rPr>
              <a:t>естетичних</a:t>
            </a:r>
            <a:r>
              <a:rPr lang="ru-RU" sz="2400" b="1" dirty="0" smtClean="0">
                <a:solidFill>
                  <a:srgbClr val="990033"/>
                </a:solidFill>
              </a:rPr>
              <a:t> </a:t>
            </a:r>
            <a:r>
              <a:rPr lang="ru-RU" sz="2400" b="1" dirty="0" err="1" smtClean="0">
                <a:solidFill>
                  <a:srgbClr val="990033"/>
                </a:solidFill>
              </a:rPr>
              <a:t>переживань</a:t>
            </a:r>
            <a:r>
              <a:rPr lang="ru-RU" sz="2400" b="1" dirty="0" smtClean="0">
                <a:solidFill>
                  <a:srgbClr val="990033"/>
                </a:solidFill>
              </a:rPr>
              <a:t>;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урок-</a:t>
            </a:r>
            <a:r>
              <a:rPr lang="ru-RU" sz="2400" b="1" dirty="0" err="1" smtClean="0">
                <a:solidFill>
                  <a:srgbClr val="990033"/>
                </a:solidFill>
              </a:rPr>
              <a:t>сповідь</a:t>
            </a:r>
            <a:r>
              <a:rPr lang="ru-RU" sz="2400" b="1" dirty="0" smtClean="0">
                <a:solidFill>
                  <a:srgbClr val="990033"/>
                </a:solidFill>
              </a:rPr>
              <a:t>; 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урок-</a:t>
            </a:r>
            <a:r>
              <a:rPr lang="ru-RU" sz="2400" b="1" dirty="0" err="1" smtClean="0">
                <a:solidFill>
                  <a:srgbClr val="990033"/>
                </a:solidFill>
              </a:rPr>
              <a:t>подяка</a:t>
            </a:r>
            <a:r>
              <a:rPr lang="ru-RU" sz="2400" b="1" dirty="0" smtClean="0">
                <a:solidFill>
                  <a:srgbClr val="990033"/>
                </a:solidFill>
              </a:rPr>
              <a:t>;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урок-</a:t>
            </a:r>
            <a:r>
              <a:rPr lang="ru-RU" sz="2400" b="1" dirty="0" err="1" smtClean="0">
                <a:solidFill>
                  <a:srgbClr val="990033"/>
                </a:solidFill>
              </a:rPr>
              <a:t>одкровення</a:t>
            </a:r>
            <a:r>
              <a:rPr lang="ru-RU" sz="2400" b="1" dirty="0" smtClean="0">
                <a:solidFill>
                  <a:srgbClr val="990033"/>
                </a:solidFill>
              </a:rPr>
              <a:t>; 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 </a:t>
            </a:r>
            <a:r>
              <a:rPr lang="ru-RU" sz="2400" b="1" dirty="0" err="1" smtClean="0">
                <a:solidFill>
                  <a:srgbClr val="990033"/>
                </a:solidFill>
              </a:rPr>
              <a:t>мудрості</a:t>
            </a:r>
            <a:r>
              <a:rPr lang="ru-RU" sz="2400" b="1" dirty="0" smtClean="0">
                <a:solidFill>
                  <a:srgbClr val="990033"/>
                </a:solidFill>
              </a:rPr>
              <a:t>; 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 </a:t>
            </a:r>
            <a:r>
              <a:rPr lang="ru-RU" sz="2400" b="1" dirty="0">
                <a:solidFill>
                  <a:srgbClr val="990033"/>
                </a:solidFill>
              </a:rPr>
              <a:t>– </a:t>
            </a:r>
            <a:r>
              <a:rPr lang="ru-RU" sz="2400" b="1" dirty="0" err="1" smtClean="0">
                <a:solidFill>
                  <a:srgbClr val="990033"/>
                </a:solidFill>
              </a:rPr>
              <a:t>подорож</a:t>
            </a:r>
            <a:r>
              <a:rPr lang="ru-RU" sz="2400" b="1" dirty="0" smtClean="0">
                <a:solidFill>
                  <a:srgbClr val="990033"/>
                </a:solidFill>
              </a:rPr>
              <a:t> поза часом і простором; 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990033"/>
                </a:solidFill>
              </a:rPr>
              <a:t>урок </a:t>
            </a:r>
            <a:r>
              <a:rPr lang="ru-RU" sz="2400" b="1" dirty="0">
                <a:solidFill>
                  <a:srgbClr val="990033"/>
                </a:solidFill>
              </a:rPr>
              <a:t>– </a:t>
            </a:r>
            <a:r>
              <a:rPr lang="ru-RU" sz="2400" b="1" dirty="0" err="1" smtClean="0">
                <a:solidFill>
                  <a:srgbClr val="990033"/>
                </a:solidFill>
              </a:rPr>
              <a:t>сходження</a:t>
            </a:r>
            <a:r>
              <a:rPr lang="ru-RU" sz="2400" b="1" dirty="0" smtClean="0">
                <a:solidFill>
                  <a:srgbClr val="990033"/>
                </a:solidFill>
              </a:rPr>
              <a:t> до нового </a:t>
            </a:r>
            <a:r>
              <a:rPr lang="ru-RU" sz="2400" b="1" dirty="0" err="1" smtClean="0">
                <a:solidFill>
                  <a:srgbClr val="990033"/>
                </a:solidFill>
              </a:rPr>
              <a:t>смислу</a:t>
            </a:r>
            <a:r>
              <a:rPr lang="ru-RU" sz="2400" b="1" dirty="0" smtClean="0">
                <a:solidFill>
                  <a:srgbClr val="990033"/>
                </a:solidFill>
              </a:rPr>
              <a:t>;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ru-RU" sz="2200" b="1" dirty="0" smtClean="0">
              <a:solidFill>
                <a:srgbClr val="990033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5224" y="1214423"/>
            <a:ext cx="2898775" cy="428628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ttp://dl10.glitter-graphics.net/pub/193/193380ltcn725p5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75" y="981075"/>
            <a:ext cx="7056438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2"/>
          <p:cNvSpPr txBox="1">
            <a:spLocks/>
          </p:cNvSpPr>
          <p:nvPr/>
        </p:nvSpPr>
        <p:spPr bwMode="auto">
          <a:xfrm>
            <a:off x="1" y="0"/>
            <a:ext cx="90360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 dirty="0" err="1">
                <a:solidFill>
                  <a:srgbClr val="990033"/>
                </a:solidFill>
                <a:cs typeface="Arial" charset="0"/>
              </a:rPr>
              <a:t>Звуковий</a:t>
            </a:r>
            <a:r>
              <a:rPr lang="ru-RU" sz="4000" b="1" dirty="0">
                <a:solidFill>
                  <a:srgbClr val="990033"/>
                </a:solidFill>
                <a:cs typeface="Arial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cs typeface="Arial" charset="0"/>
              </a:rPr>
              <a:t>імідж</a:t>
            </a:r>
            <a:r>
              <a:rPr lang="ru-RU" sz="4000" b="1" dirty="0">
                <a:solidFill>
                  <a:srgbClr val="990033"/>
                </a:solidFill>
                <a:cs typeface="Arial" charset="0"/>
              </a:rPr>
              <a:t> уроку</a:t>
            </a:r>
            <a:endParaRPr lang="ru-RU" sz="3800" b="1" dirty="0">
              <a:solidFill>
                <a:srgbClr val="990033"/>
              </a:solidFill>
              <a:cs typeface="Arial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0">
              <a:schemeClr val="accent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 txBox="1">
            <a:spLocks/>
          </p:cNvSpPr>
          <p:nvPr/>
        </p:nvSpPr>
        <p:spPr bwMode="auto">
          <a:xfrm>
            <a:off x="420688" y="0"/>
            <a:ext cx="85899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400" b="1" dirty="0" err="1">
                <a:solidFill>
                  <a:srgbClr val="FFC000"/>
                </a:solidFill>
                <a:cs typeface="Arial" charset="0"/>
              </a:rPr>
              <a:t>Вплив</a:t>
            </a:r>
            <a:r>
              <a:rPr lang="ru-RU" sz="3400" b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ru-RU" sz="3400" b="1" dirty="0" err="1">
                <a:solidFill>
                  <a:srgbClr val="FFC000"/>
                </a:solidFill>
                <a:cs typeface="Arial" charset="0"/>
              </a:rPr>
              <a:t>класичної</a:t>
            </a:r>
            <a:r>
              <a:rPr lang="ru-RU" sz="3400" b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ru-RU" sz="3400" b="1" dirty="0" err="1">
                <a:solidFill>
                  <a:srgbClr val="FFC000"/>
                </a:solidFill>
                <a:cs typeface="Arial" charset="0"/>
              </a:rPr>
              <a:t>музики</a:t>
            </a:r>
            <a:r>
              <a:rPr lang="ru-RU" sz="3400" b="1" dirty="0">
                <a:solidFill>
                  <a:srgbClr val="FFC000"/>
                </a:solidFill>
                <a:cs typeface="Arial" charset="0"/>
              </a:rPr>
              <a:t> </a:t>
            </a:r>
          </a:p>
          <a:p>
            <a:pPr algn="ctr" eaLnBrk="0" hangingPunct="0"/>
            <a:r>
              <a:rPr lang="ru-RU" sz="3400" b="1" dirty="0">
                <a:solidFill>
                  <a:srgbClr val="FFC000"/>
                </a:solidFill>
                <a:cs typeface="Arial" charset="0"/>
              </a:rPr>
              <a:t>на </a:t>
            </a:r>
            <a:r>
              <a:rPr lang="ru-RU" sz="3400" b="1" dirty="0" err="1">
                <a:solidFill>
                  <a:srgbClr val="FFC000"/>
                </a:solidFill>
                <a:cs typeface="Arial" charset="0"/>
              </a:rPr>
              <a:t>психо-емоційний</a:t>
            </a:r>
            <a:r>
              <a:rPr lang="ru-RU" sz="3400" b="1" dirty="0">
                <a:solidFill>
                  <a:srgbClr val="FFC000"/>
                </a:solidFill>
                <a:cs typeface="Arial" charset="0"/>
              </a:rPr>
              <a:t> стан </a:t>
            </a:r>
            <a:r>
              <a:rPr lang="ru-RU" sz="3400" b="1" dirty="0" err="1">
                <a:solidFill>
                  <a:srgbClr val="FFC000"/>
                </a:solidFill>
                <a:cs typeface="Arial" charset="0"/>
              </a:rPr>
              <a:t>людини</a:t>
            </a:r>
            <a:endParaRPr lang="ru-RU" sz="34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9219" name="AutoShape 2" descr="Стол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0" name="AutoShape 4" descr="Стол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1" name="AutoShape 6" descr="Стол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2" name="Rectangle 4"/>
          <p:cNvSpPr txBox="1">
            <a:spLocks noChangeArrowheads="1"/>
          </p:cNvSpPr>
          <p:nvPr/>
        </p:nvSpPr>
        <p:spPr bwMode="auto">
          <a:xfrm>
            <a:off x="612775" y="1484313"/>
            <a:ext cx="8135938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В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вальд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 «Пори року»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 (весна, л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то, ос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нь, зима)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– наповнюють упевненістю, підвищують уважність, покращують пам'ять.</a:t>
            </a:r>
          </a:p>
          <a:p>
            <a:pPr algn="just" eaLnBrk="0" hangingPunct="0"/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Й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. С. Бах 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– гармонізує психоемоційну сферу, відновлює порушені вібрації внутрішніх органів.</a:t>
            </a:r>
          </a:p>
          <a:p>
            <a:pPr algn="just" eaLnBrk="0" hangingPunct="0"/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Людвіг ван Бетховен 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ода «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До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радост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» з Симфон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ії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№9; соната «Аппасс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оната», «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Місячна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соната» – розчиняє зневіру, сум, пригніченість, відновлює душевну рівновагу.</a:t>
            </a:r>
          </a:p>
          <a:p>
            <a:pPr algn="just" eaLnBrk="0" hangingPunct="0"/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Моцарт, Б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зе,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танц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ю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вальн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 твори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Штрауса, Кальмана, Легара 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– формує у людини оптимістичне світовідчуття .</a:t>
            </a:r>
          </a:p>
          <a:p>
            <a:pPr algn="just" eaLnBrk="0" hangingPunct="0"/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Концерт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и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для фортеп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ано 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з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оркестром 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Шопена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– робить ставлення до навколишнього світу більш позитивним і радісним.</a:t>
            </a:r>
          </a:p>
          <a:p>
            <a:pPr algn="just" eaLnBrk="0" hangingPunct="0"/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Муз</a:t>
            </a:r>
            <a:r>
              <a:rPr lang="uk-UA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и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ка 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Баха, Генделя, В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вальд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, Корелл</a:t>
            </a:r>
            <a:r>
              <a:rPr lang="uk-UA" sz="22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і </a:t>
            </a:r>
            <a:r>
              <a:rPr lang="ru-RU" sz="22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– становить 60 чвертей ноти в хвилину (наш серцевий ритм становить в основному 68-72 удари на хвилину). При прослуховуванні такої музики наше серце підлаштовується під цей ритм, і ми мимоволі розслабляємося.</a:t>
            </a:r>
          </a:p>
          <a:p>
            <a:pPr eaLnBrk="0" hangingPunct="0"/>
            <a:endParaRPr lang="ru-RU" sz="2000">
              <a:latin typeface="Calibri" pitchFamily="34" charset="0"/>
              <a:cs typeface="Arial" charset="0"/>
            </a:endParaRPr>
          </a:p>
          <a:p>
            <a:pPr eaLnBrk="0" hangingPunct="0"/>
            <a:endParaRPr lang="ru-RU" sz="280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d1static0.knitting-info.ru/1284703591/post-14256-1288084317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5538"/>
            <a:ext cx="2555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Женские валяные, Шарфы и шарфики ручной работы, Аксессуар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2325" y="3481388"/>
            <a:ext cx="28305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 descr="http://cs1.livemaster.ru/foto/175x175/12c9065389-raboty-dlya-detej-slingobusy-raduzhnye-s-n98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7063" y="2320925"/>
            <a:ext cx="2690812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Заголовок 2"/>
          <p:cNvSpPr txBox="1">
            <a:spLocks/>
          </p:cNvSpPr>
          <p:nvPr/>
        </p:nvSpPr>
        <p:spPr bwMode="auto">
          <a:xfrm>
            <a:off x="447675" y="0"/>
            <a:ext cx="85883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>
                <a:solidFill>
                  <a:srgbClr val="990033"/>
                </a:solidFill>
                <a:cs typeface="Arial" charset="0"/>
              </a:rPr>
              <a:t>Кольоровий імідж уроку</a:t>
            </a:r>
            <a:endParaRPr lang="ru-RU" sz="3800" b="1">
              <a:solidFill>
                <a:srgbClr val="990033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D1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Провідна ідея</a:t>
            </a:r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Суть </a:t>
            </a:r>
            <a:r>
              <a:rPr lang="uk-UA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досвіду полягає у розробці оптимальної моделі інтегрування  сучасних технологій навчання української словесності (зокрема </a:t>
            </a:r>
            <a:r>
              <a:rPr lang="uk-UA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біоадекватної</a:t>
            </a:r>
            <a:r>
              <a:rPr lang="uk-UA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uk-UA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педмайстерень</a:t>
            </a:r>
            <a:r>
              <a:rPr lang="uk-UA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) як засіб креативного розвитку обдарованих учнів</a:t>
            </a:r>
            <a:endParaRPr lang="uk-UA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6" descr="D:\ФАЙЛЫ\Педагогика\СТАТЬИ_В работе\Интегративное мышление\vybor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8786" y="4740451"/>
            <a:ext cx="2865460" cy="214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F:\фото\IMG_9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1169"/>
            <a:ext cx="2659190" cy="1916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D-graphics_Herbal_Heart_029868_29"/>
          <p:cNvPicPr>
            <a:picLocks noChangeAspect="1" noChangeArrowheads="1"/>
          </p:cNvPicPr>
          <p:nvPr/>
        </p:nvPicPr>
        <p:blipFill>
          <a:blip r:embed="rId4"/>
          <a:srcRect b="3479"/>
          <a:stretch>
            <a:fillRect/>
          </a:stretch>
        </p:blipFill>
        <p:spPr bwMode="auto">
          <a:xfrm>
            <a:off x="3143240" y="4714860"/>
            <a:ext cx="29289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3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Стол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2291" name="AutoShape 4" descr="Стол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2292" name="AutoShape 6" descr="Стол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58988" y="577850"/>
            <a:ext cx="5184775" cy="647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990033"/>
                </a:solidFill>
              </a:rPr>
              <a:t>ВИСОКОСТАТУСНА КОЛЬОРОВА ГАМА ОДЯГУ</a:t>
            </a:r>
            <a:endParaRPr lang="ru-RU" sz="2000" b="1" dirty="0">
              <a:solidFill>
                <a:srgbClr val="990033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19150" y="784225"/>
            <a:ext cx="914400" cy="9144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66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698625" y="1698625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995613" y="1928813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257675" y="21510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635625" y="2017713"/>
            <a:ext cx="91440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883400" y="1698625"/>
            <a:ext cx="914400" cy="914400"/>
          </a:xfrm>
          <a:prstGeom prst="ellipse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604125" y="750888"/>
            <a:ext cx="914400" cy="914400"/>
          </a:xfrm>
          <a:prstGeom prst="ellipse">
            <a:avLst/>
          </a:prstGeom>
          <a:solidFill>
            <a:srgbClr val="71177B"/>
          </a:solidFill>
          <a:ln>
            <a:solidFill>
              <a:srgbClr val="7117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stCxn id="6" idx="1"/>
          </p:cNvCxnSpPr>
          <p:nvPr/>
        </p:nvCxnSpPr>
        <p:spPr>
          <a:xfrm flipH="1">
            <a:off x="1698625" y="901700"/>
            <a:ext cx="360363" cy="107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347913" y="1241425"/>
            <a:ext cx="265112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0" idx="0"/>
          </p:cNvCxnSpPr>
          <p:nvPr/>
        </p:nvCxnSpPr>
        <p:spPr>
          <a:xfrm flipH="1">
            <a:off x="3452813" y="1241425"/>
            <a:ext cx="550862" cy="687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0"/>
          </p:cNvCxnSpPr>
          <p:nvPr/>
        </p:nvCxnSpPr>
        <p:spPr>
          <a:xfrm flipH="1">
            <a:off x="4714875" y="1241425"/>
            <a:ext cx="34925" cy="909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372100" y="1241425"/>
            <a:ext cx="647700" cy="776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883400" y="1241425"/>
            <a:ext cx="360363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611" name="Прямая со стрелкой 68610"/>
          <p:cNvCxnSpPr>
            <a:stCxn id="6" idx="3"/>
          </p:cNvCxnSpPr>
          <p:nvPr/>
        </p:nvCxnSpPr>
        <p:spPr>
          <a:xfrm>
            <a:off x="7243763" y="901700"/>
            <a:ext cx="360362" cy="107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2130425" y="3779838"/>
            <a:ext cx="5184775" cy="647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990033"/>
                </a:solidFill>
              </a:rPr>
              <a:t>НИЗЬКОСТАТУСНА КОЛЬОРОВА ГАМА ОДЯГУ</a:t>
            </a:r>
            <a:endParaRPr lang="ru-RU" sz="2000" b="1" dirty="0">
              <a:solidFill>
                <a:srgbClr val="990033"/>
              </a:solidFill>
            </a:endParaRPr>
          </a:p>
        </p:txBody>
      </p:sp>
      <p:sp>
        <p:nvSpPr>
          <p:cNvPr id="68612" name="Овал 68611"/>
          <p:cNvSpPr/>
          <p:nvPr/>
        </p:nvSpPr>
        <p:spPr>
          <a:xfrm>
            <a:off x="939800" y="4567238"/>
            <a:ext cx="914400" cy="914400"/>
          </a:xfrm>
          <a:prstGeom prst="ellipse">
            <a:avLst/>
          </a:prstGeom>
          <a:solidFill>
            <a:srgbClr val="FF97D2"/>
          </a:solidFill>
          <a:ln>
            <a:solidFill>
              <a:srgbClr val="FF9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355850" y="5265738"/>
            <a:ext cx="914400" cy="914400"/>
          </a:xfrm>
          <a:prstGeom prst="ellipse">
            <a:avLst/>
          </a:prstGeom>
          <a:solidFill>
            <a:srgbClr val="F36C07"/>
          </a:solidFill>
          <a:ln>
            <a:solidFill>
              <a:srgbClr val="F36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167188" y="5481638"/>
            <a:ext cx="914400" cy="914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811838" y="5224463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331075" y="4567238"/>
            <a:ext cx="914400" cy="914400"/>
          </a:xfrm>
          <a:prstGeom prst="ellipse">
            <a:avLst/>
          </a:prstGeom>
          <a:solidFill>
            <a:srgbClr val="9DD35B"/>
          </a:solidFill>
          <a:ln>
            <a:solidFill>
              <a:srgbClr val="9D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8614" name="Прямая со стрелкой 68613"/>
          <p:cNvCxnSpPr/>
          <p:nvPr/>
        </p:nvCxnSpPr>
        <p:spPr>
          <a:xfrm flipH="1">
            <a:off x="1706563" y="4256088"/>
            <a:ext cx="423862" cy="31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618" name="Прямая со стрелкой 68617"/>
          <p:cNvCxnSpPr>
            <a:endCxn id="38" idx="0"/>
          </p:cNvCxnSpPr>
          <p:nvPr/>
        </p:nvCxnSpPr>
        <p:spPr>
          <a:xfrm flipH="1">
            <a:off x="2813050" y="4427538"/>
            <a:ext cx="1905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620" name="Прямая со стрелкой 68619"/>
          <p:cNvCxnSpPr>
            <a:endCxn id="39" idx="0"/>
          </p:cNvCxnSpPr>
          <p:nvPr/>
        </p:nvCxnSpPr>
        <p:spPr>
          <a:xfrm>
            <a:off x="4624388" y="4427538"/>
            <a:ext cx="0" cy="1054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623" name="Прямая со стрелкой 68622"/>
          <p:cNvCxnSpPr>
            <a:endCxn id="40" idx="0"/>
          </p:cNvCxnSpPr>
          <p:nvPr/>
        </p:nvCxnSpPr>
        <p:spPr>
          <a:xfrm>
            <a:off x="6100763" y="4427538"/>
            <a:ext cx="168275" cy="796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634" name="Прямая со стрелкой 68633"/>
          <p:cNvCxnSpPr>
            <a:stCxn id="36" idx="3"/>
            <a:endCxn id="41" idx="0"/>
          </p:cNvCxnSpPr>
          <p:nvPr/>
        </p:nvCxnSpPr>
        <p:spPr>
          <a:xfrm>
            <a:off x="7315200" y="4103688"/>
            <a:ext cx="473075" cy="463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pozvonimne.ru/modules/catalog/images/oriflame/7895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138" y="1150938"/>
            <a:ext cx="165576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http://media.nn.ru/data/forum/images/2012-10/56353199-qee4_en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6900" y="397986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http://www.sparomania.ru/content/images/thumbs/0001152_styx__30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3979863"/>
            <a:ext cx="225742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http://www.peredelkinoblijnee.ru/forum/upload/foto/b/c/6/f_48e7cfe99c744078fdf92897106c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6850" y="3979863"/>
            <a:ext cx="178117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4" descr="http://www.relatie-geschenken.nl/productImages_midocean/AR1561-06-aromase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125" y="1150938"/>
            <a:ext cx="253047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8" descr="http://podarok53.ru/UserFiles/Image/Aromalampy/00000002546_1_bi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4713" y="1150938"/>
            <a:ext cx="247808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0" descr="http://styx72.ru/images/stories/grafik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6925" y="3979863"/>
            <a:ext cx="194468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Заголовок 2"/>
          <p:cNvSpPr txBox="1">
            <a:spLocks/>
          </p:cNvSpPr>
          <p:nvPr/>
        </p:nvSpPr>
        <p:spPr bwMode="auto">
          <a:xfrm>
            <a:off x="447675" y="0"/>
            <a:ext cx="85883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>
                <a:solidFill>
                  <a:srgbClr val="990033"/>
                </a:solidFill>
                <a:cs typeface="Arial" charset="0"/>
              </a:rPr>
              <a:t>Арома-імідж уроку</a:t>
            </a:r>
            <a:endParaRPr lang="ru-RU" sz="3800" b="1">
              <a:solidFill>
                <a:srgbClr val="990033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2"/>
          <p:cNvSpPr txBox="1">
            <a:spLocks/>
          </p:cNvSpPr>
          <p:nvPr/>
        </p:nvSpPr>
        <p:spPr bwMode="auto">
          <a:xfrm>
            <a:off x="420688" y="203200"/>
            <a:ext cx="8589962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400" b="1" dirty="0" err="1">
                <a:solidFill>
                  <a:srgbClr val="15DD15"/>
                </a:solidFill>
                <a:cs typeface="Arial" charset="0"/>
              </a:rPr>
              <a:t>Вплив</a:t>
            </a:r>
            <a:r>
              <a:rPr lang="ru-RU" sz="3400" b="1" dirty="0">
                <a:solidFill>
                  <a:srgbClr val="15DD15"/>
                </a:solidFill>
                <a:cs typeface="Arial" charset="0"/>
              </a:rPr>
              <a:t> </a:t>
            </a:r>
            <a:r>
              <a:rPr lang="ru-RU" sz="3400" b="1" dirty="0" err="1">
                <a:solidFill>
                  <a:srgbClr val="15DD15"/>
                </a:solidFill>
                <a:cs typeface="Arial" charset="0"/>
              </a:rPr>
              <a:t>ароматів</a:t>
            </a:r>
            <a:endParaRPr lang="ru-RU" sz="3400" b="1" dirty="0">
              <a:solidFill>
                <a:srgbClr val="15DD15"/>
              </a:solidFill>
              <a:cs typeface="Arial" charset="0"/>
            </a:endParaRPr>
          </a:p>
          <a:p>
            <a:pPr algn="ctr" eaLnBrk="0" hangingPunct="0"/>
            <a:r>
              <a:rPr lang="ru-RU" sz="3400" b="1" dirty="0">
                <a:solidFill>
                  <a:srgbClr val="15DD15"/>
                </a:solidFill>
                <a:cs typeface="Arial" charset="0"/>
              </a:rPr>
              <a:t>на </a:t>
            </a:r>
            <a:r>
              <a:rPr lang="ru-RU" sz="3400" b="1" dirty="0" err="1">
                <a:solidFill>
                  <a:srgbClr val="15DD15"/>
                </a:solidFill>
                <a:cs typeface="Arial" charset="0"/>
              </a:rPr>
              <a:t>психо-емоційний</a:t>
            </a:r>
            <a:r>
              <a:rPr lang="ru-RU" sz="3400" b="1" dirty="0">
                <a:solidFill>
                  <a:srgbClr val="15DD15"/>
                </a:solidFill>
                <a:cs typeface="Arial" charset="0"/>
              </a:rPr>
              <a:t> стан </a:t>
            </a:r>
            <a:r>
              <a:rPr lang="ru-RU" sz="3400" b="1" dirty="0" err="1">
                <a:solidFill>
                  <a:srgbClr val="15DD15"/>
                </a:solidFill>
                <a:cs typeface="Arial" charset="0"/>
              </a:rPr>
              <a:t>людини</a:t>
            </a:r>
            <a:endParaRPr lang="ru-RU" sz="3400" b="1" dirty="0">
              <a:solidFill>
                <a:srgbClr val="15DD15"/>
              </a:solidFill>
              <a:cs typeface="Arial" charset="0"/>
            </a:endParaRPr>
          </a:p>
        </p:txBody>
      </p:sp>
      <p:sp>
        <p:nvSpPr>
          <p:cNvPr id="14339" name="AutoShape 2" descr="Стол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0" name="AutoShape 4" descr="Стол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1" name="AutoShape 6" descr="Стол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2" name="Rectangle 4"/>
          <p:cNvSpPr txBox="1">
            <a:spLocks noChangeArrowheads="1"/>
          </p:cNvSpPr>
          <p:nvPr/>
        </p:nvSpPr>
        <p:spPr bwMode="auto">
          <a:xfrm>
            <a:off x="612775" y="1484313"/>
            <a:ext cx="8135938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uk-UA" sz="28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бергамот</a:t>
            </a:r>
            <a:r>
              <a:rPr lang="uk-UA" sz="28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– знижує агресію; </a:t>
            </a:r>
          </a:p>
          <a:p>
            <a:pPr algn="just" eaLnBrk="0" hangingPunct="0"/>
            <a:endParaRPr lang="uk-UA" sz="120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algn="just" eaLnBrk="0" hangingPunct="0"/>
            <a:r>
              <a:rPr lang="uk-UA" sz="28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лимон, розмарин, сосна, евкаліпт </a:t>
            </a:r>
            <a:r>
              <a:rPr lang="uk-UA" sz="28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– очищують повітря та активізують розумові здібності, покращують пам'ять;</a:t>
            </a:r>
          </a:p>
          <a:p>
            <a:pPr algn="just" eaLnBrk="0" hangingPunct="0"/>
            <a:endParaRPr lang="uk-UA" sz="120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algn="just" eaLnBrk="0" hangingPunct="0"/>
            <a:r>
              <a:rPr lang="uk-UA" sz="28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мандарин</a:t>
            </a:r>
            <a:r>
              <a:rPr lang="uk-UA" sz="28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– створює позитивний настрій; </a:t>
            </a:r>
          </a:p>
          <a:p>
            <a:pPr algn="just" eaLnBrk="0" hangingPunct="0"/>
            <a:endParaRPr lang="uk-UA" sz="120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algn="just" eaLnBrk="0" hangingPunct="0"/>
            <a:r>
              <a:rPr lang="uk-UA" sz="2800" b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троянда, герань, ялівець, аніс, жасмин </a:t>
            </a:r>
            <a:r>
              <a:rPr lang="uk-UA" sz="28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– сприятливо впливають на нервову систему</a:t>
            </a:r>
            <a:r>
              <a:rPr lang="ru-RU" sz="2800">
                <a:solidFill>
                  <a:srgbClr val="990033"/>
                </a:solidFill>
                <a:latin typeface="Calibri" pitchFamily="34" charset="0"/>
                <a:cs typeface="Arial" charset="0"/>
              </a:rPr>
              <a:t>.</a:t>
            </a:r>
          </a:p>
          <a:p>
            <a:pPr eaLnBrk="0" hangingPunct="0"/>
            <a:endParaRPr lang="ru-RU" sz="2000">
              <a:latin typeface="Calibri" pitchFamily="34" charset="0"/>
              <a:cs typeface="Arial" charset="0"/>
            </a:endParaRPr>
          </a:p>
          <a:p>
            <a:pPr eaLnBrk="0" hangingPunct="0"/>
            <a:endParaRPr lang="ru-RU" sz="280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8000">
              <a:srgbClr val="C00000">
                <a:alpha val="58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/>
          <p:cNvSpPr txBox="1">
            <a:spLocks/>
          </p:cNvSpPr>
          <p:nvPr/>
        </p:nvSpPr>
        <p:spPr bwMode="auto">
          <a:xfrm>
            <a:off x="447675" y="0"/>
            <a:ext cx="85883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 dirty="0" err="1" smtClean="0">
                <a:solidFill>
                  <a:srgbClr val="990033"/>
                </a:solidFill>
                <a:cs typeface="Arial" charset="0"/>
              </a:rPr>
              <a:t>Учительський</a:t>
            </a:r>
            <a:r>
              <a:rPr lang="ru-RU" sz="4000" b="1" dirty="0" smtClean="0">
                <a:solidFill>
                  <a:srgbClr val="990033"/>
                </a:solidFill>
                <a:cs typeface="Arial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cs typeface="Arial" charset="0"/>
              </a:rPr>
              <a:t>стіл</a:t>
            </a:r>
            <a:endParaRPr lang="ru-RU" sz="3800" b="1" dirty="0">
              <a:solidFill>
                <a:srgbClr val="990033"/>
              </a:solidFill>
              <a:cs typeface="Arial" charset="0"/>
            </a:endParaRPr>
          </a:p>
        </p:txBody>
      </p:sp>
      <p:sp>
        <p:nvSpPr>
          <p:cNvPr id="15363" name="AutoShape 2" descr="Стол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5364" name="AutoShape 4" descr="Стол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5365" name="AutoShape 6" descr="Стол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5366" name="Rectangle 4"/>
          <p:cNvSpPr txBox="1">
            <a:spLocks noChangeArrowheads="1"/>
          </p:cNvSpPr>
          <p:nvPr/>
        </p:nvSpPr>
        <p:spPr bwMode="auto">
          <a:xfrm>
            <a:off x="4132263" y="1063625"/>
            <a:ext cx="487203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Учительський</a:t>
            </a:r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стіл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 – центр </a:t>
            </a:r>
            <a:r>
              <a:rPr lang="ru-RU" sz="2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тяжіння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всього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навчального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кабінету</a:t>
            </a:r>
            <a:endParaRPr lang="ru-RU" sz="2400" dirty="0">
              <a:solidFill>
                <a:schemeClr val="tx1">
                  <a:lumMod val="60000"/>
                  <a:lumOff val="40000"/>
                </a:schemeClr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endParaRPr lang="ru-RU" sz="1000" dirty="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Важлива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естетика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настільних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приладь.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Навіть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звичайний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творчий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безпорядок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на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вчительському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столі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повинен бути </a:t>
            </a:r>
            <a:r>
              <a:rPr lang="ru-RU" sz="2400" dirty="0" err="1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приємним</a:t>
            </a:r>
            <a:r>
              <a:rPr lang="ru-RU" sz="24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для очей</a:t>
            </a:r>
            <a:r>
              <a:rPr lang="ru-RU" sz="24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.</a:t>
            </a:r>
          </a:p>
          <a:p>
            <a:pPr eaLnBrk="0" hangingPunct="0"/>
            <a:endParaRPr lang="ru-RU" sz="1000" dirty="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Учительський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стіл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 повинен “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працювати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 на урок”. </a:t>
            </a:r>
          </a:p>
          <a:p>
            <a:pPr eaLnBrk="0" hangingPunct="0"/>
            <a:endParaRPr lang="ru-RU" sz="1200" dirty="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ru-RU" sz="2400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В.О. </a:t>
            </a:r>
            <a:r>
              <a:rPr lang="ru-RU" sz="2400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Сухомлинський</a:t>
            </a:r>
            <a:r>
              <a:rPr lang="ru-RU" sz="2400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: 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«Не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можна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знати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дитину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, не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можна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вивчати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не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можна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спостерігати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її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якщо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між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тобою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і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дитиною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– </a:t>
            </a:r>
            <a:r>
              <a:rPr lang="ru-RU" sz="2400" b="1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вчительський</a:t>
            </a:r>
            <a:r>
              <a:rPr lang="ru-RU" sz="2400" b="1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стіл</a:t>
            </a:r>
            <a:r>
              <a:rPr lang="ru-RU" sz="2400" i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».</a:t>
            </a:r>
            <a:endParaRPr lang="ru-RU" sz="2400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367" name="Picture 8" descr="http://facelesson.hostenko.com/wp-content/uploads/2014/12/Stol2.jpg"/>
          <p:cNvPicPr>
            <a:picLocks noChangeAspect="1" noChangeArrowheads="1"/>
          </p:cNvPicPr>
          <p:nvPr/>
        </p:nvPicPr>
        <p:blipFill>
          <a:blip r:embed="rId2"/>
          <a:srcRect r="7954"/>
          <a:stretch>
            <a:fillRect/>
          </a:stretch>
        </p:blipFill>
        <p:spPr bwMode="auto">
          <a:xfrm>
            <a:off x="571500" y="1125539"/>
            <a:ext cx="3560763" cy="215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4986"/>
            <a:ext cx="3212573" cy="280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 txBox="1">
            <a:spLocks/>
          </p:cNvSpPr>
          <p:nvPr/>
        </p:nvSpPr>
        <p:spPr bwMode="auto">
          <a:xfrm>
            <a:off x="1142976" y="0"/>
            <a:ext cx="8001024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Візуальний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endParaRPr lang="ru-RU" sz="4000" b="1" dirty="0" smtClean="0">
              <a:solidFill>
                <a:schemeClr val="accent2">
                  <a:lumMod val="60000"/>
                  <a:lumOff val="40000"/>
                </a:schemeClr>
              </a:solidFill>
              <a:cs typeface="Arial" charset="0"/>
            </a:endParaRPr>
          </a:p>
          <a:p>
            <a:pPr algn="ctr" eaLnBrk="0" hangingPunct="0"/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І   </a:t>
            </a:r>
            <a:r>
              <a:rPr lang="ru-RU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імідж</a:t>
            </a: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charset="0"/>
              </a:rPr>
              <a:t>учителя</a:t>
            </a:r>
            <a:endParaRPr lang="ru-RU" sz="3800" b="1" dirty="0">
              <a:solidFill>
                <a:schemeClr val="accent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16387" name="AutoShape 2" descr="Стол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6388" name="AutoShape 4" descr="Стол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6389" name="AutoShape 6" descr="Стол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6390" name="Rectangle 4"/>
          <p:cNvSpPr txBox="1">
            <a:spLocks noChangeArrowheads="1"/>
          </p:cNvSpPr>
          <p:nvPr/>
        </p:nvSpPr>
        <p:spPr bwMode="auto">
          <a:xfrm>
            <a:off x="3779838" y="1123950"/>
            <a:ext cx="50800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- доброзичливість; </a:t>
            </a:r>
          </a:p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- яскраво виражена цікавість до того, що відчувають учні; </a:t>
            </a:r>
          </a:p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- </a:t>
            </a:r>
            <a:r>
              <a:rPr lang="uk-UA" sz="2800" dirty="0" err="1">
                <a:solidFill>
                  <a:srgbClr val="990033"/>
                </a:solidFill>
                <a:latin typeface="Calibri" pitchFamily="34" charset="0"/>
                <a:cs typeface="Arial" charset="0"/>
              </a:rPr>
              <a:t>активізуючі</a:t>
            </a:r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 жести і міміка містять запрошення до бесіди;</a:t>
            </a:r>
          </a:p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- індивідуальне звертання до кожного з питанням; </a:t>
            </a:r>
          </a:p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- м’який, спокійний голос; </a:t>
            </a:r>
          </a:p>
          <a:p>
            <a:pPr eaLnBrk="0" hangingPunct="0"/>
            <a:r>
              <a:rPr lang="uk-UA" sz="2800" dirty="0">
                <a:solidFill>
                  <a:srgbClr val="990033"/>
                </a:solidFill>
                <a:latin typeface="Calibri" pitchFamily="34" charset="0"/>
                <a:cs typeface="Arial" charset="0"/>
              </a:rPr>
              <a:t>- уся поведінка вчителя вселяє в учнів абсолютний спокій та впевненість у його діях.</a:t>
            </a:r>
          </a:p>
          <a:p>
            <a:pPr eaLnBrk="0" hangingPunct="0"/>
            <a:endParaRPr lang="ru-RU" sz="2800" dirty="0">
              <a:solidFill>
                <a:srgbClr val="990033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6391" name="Picture 2" descr="D:\ФАЙЛЫ\Педагогика\КАРТИНКИ\Белые человечки\ar12951991864162.jpg"/>
          <p:cNvPicPr>
            <a:picLocks noChangeAspect="1" noChangeArrowheads="1"/>
          </p:cNvPicPr>
          <p:nvPr/>
        </p:nvPicPr>
        <p:blipFill>
          <a:blip r:embed="rId2"/>
          <a:srcRect l="23486" t="3310" r="18787" b="4092"/>
          <a:stretch>
            <a:fillRect/>
          </a:stretch>
        </p:blipFill>
        <p:spPr bwMode="auto">
          <a:xfrm>
            <a:off x="1" y="3357562"/>
            <a:ext cx="3214677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 descr="G:\для оформлення атест диску\диск\Показові уроки\Урок-майстерня показовий\світлини\IMG_4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24243" cy="350043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D:\Поллианна_Образ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85860"/>
            <a:ext cx="45593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4"/>
          <p:cNvSpPr txBox="1">
            <a:spLocks noChangeArrowheads="1"/>
          </p:cNvSpPr>
          <p:nvPr/>
        </p:nvSpPr>
        <p:spPr bwMode="auto">
          <a:xfrm>
            <a:off x="4533900" y="3213100"/>
            <a:ext cx="44053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600" b="1">
                <a:solidFill>
                  <a:srgbClr val="FFC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uk-UA" sz="2600" b="1">
                <a:solidFill>
                  <a:srgbClr val="990033"/>
                </a:solidFill>
                <a:cs typeface="Arial" charset="0"/>
              </a:rPr>
              <a:t>«Семиколірна веселка людського слова» </a:t>
            </a:r>
          </a:p>
          <a:p>
            <a:pPr algn="ctr" eaLnBrk="0" hangingPunct="0"/>
            <a:r>
              <a:rPr lang="uk-UA" sz="2300" b="1">
                <a:solidFill>
                  <a:srgbClr val="990033"/>
                </a:solidFill>
                <a:cs typeface="Arial" charset="0"/>
              </a:rPr>
              <a:t>(прот. Артемій Владимиров)</a:t>
            </a:r>
          </a:p>
        </p:txBody>
      </p:sp>
      <p:sp>
        <p:nvSpPr>
          <p:cNvPr id="17412" name="Заголовок 2"/>
          <p:cNvSpPr txBox="1">
            <a:spLocks/>
          </p:cNvSpPr>
          <p:nvPr/>
        </p:nvSpPr>
        <p:spPr bwMode="auto">
          <a:xfrm>
            <a:off x="447675" y="508000"/>
            <a:ext cx="85883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>
                <a:solidFill>
                  <a:srgbClr val="990033"/>
                </a:solidFill>
                <a:cs typeface="Arial" charset="0"/>
              </a:rPr>
              <a:t>Мовний імідж уроку</a:t>
            </a:r>
            <a:endParaRPr lang="ru-RU" sz="3800" b="1">
              <a:solidFill>
                <a:srgbClr val="990033"/>
              </a:solidFill>
              <a:cs typeface="Arial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800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347663"/>
            <a:ext cx="8424863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1 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600" b="1" i="1" dirty="0" smtClean="0"/>
              <a:t>чорне</a:t>
            </a:r>
            <a:r>
              <a:rPr lang="uk-UA" sz="2500" b="1" i="1" dirty="0" smtClean="0"/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</a:t>
            </a:r>
            <a:r>
              <a:rPr lang="uk-UA" sz="2500" b="1" i="1" dirty="0" smtClean="0">
                <a:solidFill>
                  <a:srgbClr val="002060"/>
                </a:solidFill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(низька лексика, що несе руйнацію и враження душі);</a:t>
            </a:r>
            <a:endParaRPr lang="ru-RU" sz="25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2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450" b="1" i="1" dirty="0" smtClean="0">
                <a:solidFill>
                  <a:schemeClr val="accent6">
                    <a:lumMod val="75000"/>
                  </a:schemeClr>
                </a:solidFill>
              </a:rPr>
              <a:t>пусте</a:t>
            </a:r>
            <a:r>
              <a:rPr lang="uk-UA" sz="2450" dirty="0" smtClean="0">
                <a:solidFill>
                  <a:srgbClr val="002060"/>
                </a:solidFill>
              </a:rPr>
              <a:t>, або </a:t>
            </a:r>
            <a:r>
              <a:rPr lang="uk-UA" sz="2450" b="1" i="1" dirty="0" smtClean="0">
                <a:solidFill>
                  <a:schemeClr val="accent6">
                    <a:lumMod val="75000"/>
                  </a:schemeClr>
                </a:solidFill>
              </a:rPr>
              <a:t>порожнє</a:t>
            </a:r>
            <a:r>
              <a:rPr lang="uk-UA" sz="245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50" dirty="0" smtClean="0">
                <a:solidFill>
                  <a:srgbClr val="002060"/>
                </a:solidFill>
              </a:rPr>
              <a:t>слово (без сенсу);</a:t>
            </a:r>
            <a:endParaRPr lang="ru-RU" sz="245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3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600" b="1" i="1" dirty="0" smtClean="0">
                <a:solidFill>
                  <a:srgbClr val="00B050"/>
                </a:solidFill>
              </a:rPr>
              <a:t>тепле</a:t>
            </a:r>
            <a:r>
              <a:rPr lang="uk-UA" sz="2500" dirty="0" smtClean="0">
                <a:solidFill>
                  <a:srgbClr val="00B050"/>
                </a:solidFill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 (лагідне слово, </a:t>
            </a:r>
            <a:r>
              <a:rPr lang="uk-UA" sz="2500" dirty="0" err="1" smtClean="0">
                <a:solidFill>
                  <a:srgbClr val="002060"/>
                </a:solidFill>
              </a:rPr>
              <a:t>слово</a:t>
            </a:r>
            <a:r>
              <a:rPr lang="uk-UA" sz="2500" dirty="0" smtClean="0">
                <a:solidFill>
                  <a:srgbClr val="002060"/>
                </a:solidFill>
              </a:rPr>
              <a:t> підтримки, любові, дружби);</a:t>
            </a:r>
            <a:endParaRPr lang="ru-RU" sz="25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4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600" b="1" i="1" dirty="0" smtClean="0">
                <a:solidFill>
                  <a:srgbClr val="DEE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золоте</a:t>
            </a:r>
            <a:r>
              <a:rPr lang="uk-UA" sz="2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 (ясне, правдиве, лаконічне; слово майстра, професіонала, який не тільки набув знання, але й може поділитися ними);</a:t>
            </a:r>
            <a:endParaRPr lang="ru-RU" sz="25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5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– </a:t>
            </a:r>
            <a:r>
              <a:rPr lang="uk-UA" sz="2600" b="1" i="1" dirty="0" smtClean="0">
                <a:solidFill>
                  <a:srgbClr val="FF0000"/>
                </a:solidFill>
              </a:rPr>
              <a:t>красне (прекрасне)</a:t>
            </a:r>
            <a:r>
              <a:rPr lang="uk-UA" sz="2500" dirty="0" smtClean="0">
                <a:solidFill>
                  <a:srgbClr val="FF0000"/>
                </a:solidFill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 (поетичне, художнє; слово вчителя, мудреця; результат благородного, творчо насиченого життя);</a:t>
            </a:r>
            <a:endParaRPr lang="ru-RU" sz="25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6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600" b="1" i="1" dirty="0" smtClean="0">
                <a:solidFill>
                  <a:srgbClr val="0070C0"/>
                </a:solidFill>
              </a:rPr>
              <a:t>віще</a:t>
            </a:r>
            <a:r>
              <a:rPr lang="uk-UA" sz="2500" dirty="0" smtClean="0">
                <a:solidFill>
                  <a:srgbClr val="0070C0"/>
                </a:solidFill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 (проникливе слово, що несе в собі таємничий духовний зміст);</a:t>
            </a:r>
            <a:endParaRPr lang="ru-RU" sz="25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sz="2500" b="1" dirty="0" smtClean="0">
                <a:solidFill>
                  <a:srgbClr val="990033"/>
                </a:solidFill>
              </a:rPr>
              <a:t>7 </a:t>
            </a:r>
            <a:r>
              <a:rPr lang="uk-UA" sz="2500" b="1" dirty="0">
                <a:solidFill>
                  <a:srgbClr val="990033"/>
                </a:solidFill>
              </a:rPr>
              <a:t>рівень </a:t>
            </a:r>
            <a:r>
              <a:rPr lang="uk-UA" sz="2500" dirty="0" smtClean="0">
                <a:solidFill>
                  <a:srgbClr val="002060"/>
                </a:solidFill>
              </a:rPr>
              <a:t>- </a:t>
            </a:r>
            <a:r>
              <a:rPr lang="uk-UA" sz="2600" b="1" i="1" dirty="0" smtClean="0">
                <a:solidFill>
                  <a:srgbClr val="7030A0"/>
                </a:solidFill>
              </a:rPr>
              <a:t>святе</a:t>
            </a:r>
            <a:r>
              <a:rPr lang="uk-UA" sz="2500" dirty="0" smtClean="0">
                <a:solidFill>
                  <a:srgbClr val="7030A0"/>
                </a:solidFill>
              </a:rPr>
              <a:t> </a:t>
            </a:r>
            <a:r>
              <a:rPr lang="uk-UA" sz="2500" dirty="0" smtClean="0">
                <a:solidFill>
                  <a:srgbClr val="002060"/>
                </a:solidFill>
              </a:rPr>
              <a:t>слово (благословенне, сповнене чистоти і моральної сили; поєднує небо і землю; вимовляється з глибини істинно віруючої душі).</a:t>
            </a:r>
            <a:endParaRPr lang="ru-RU" sz="25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981075"/>
            <a:ext cx="8208962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5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Мовні формули:</a:t>
            </a:r>
          </a:p>
          <a:p>
            <a:pPr marL="0" indent="0">
              <a:buFontTx/>
              <a:buChar char="-"/>
              <a:defRPr/>
            </a:pP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Добрий день, мої прекрасні </a:t>
            </a:r>
          </a:p>
          <a:p>
            <a:pPr marL="0" indent="0">
              <a:buFontTx/>
              <a:buChar char="-"/>
              <a:defRPr/>
            </a:pP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мої чудові, мої зіроньки, </a:t>
            </a:r>
            <a:endParaRPr lang="uk-UA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Char char="-"/>
              <a:defRPr/>
            </a:pP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мої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творці, </a:t>
            </a: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любі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друзі…)!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Подаруймо одне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одному посмішку…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Рада вас бачити!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Чи все гаразд? 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Що гарного відбулось?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Як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ваше здоров’я? (Учні відповідають: </a:t>
            </a:r>
            <a:r>
              <a:rPr lang="uk-UA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«</a:t>
            </a:r>
            <a:r>
              <a:rPr lang="uk-UA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Краще і краще!»</a:t>
            </a:r>
            <a:r>
              <a:rPr lang="uk-UA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Як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ваш настрій? (Учні відповідають: </a:t>
            </a:r>
            <a:r>
              <a:rPr lang="uk-UA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«</a:t>
            </a:r>
            <a:r>
              <a:rPr lang="uk-UA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Краще і краще!»</a:t>
            </a:r>
            <a:r>
              <a:rPr lang="uk-UA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Скажімо разом: «Сьогодні найкращий день мого життя!» </a:t>
            </a: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та </a:t>
            </a:r>
            <a:r>
              <a:rPr lang="uk-U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ін.</a:t>
            </a:r>
            <a:endParaRPr lang="uk-UA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Заголовок 2"/>
          <p:cNvSpPr txBox="1">
            <a:spLocks/>
          </p:cNvSpPr>
          <p:nvPr/>
        </p:nvSpPr>
        <p:spPr bwMode="auto">
          <a:xfrm>
            <a:off x="611188" y="3175"/>
            <a:ext cx="845343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3600" b="1" dirty="0" smtClean="0">
                <a:solidFill>
                  <a:srgbClr val="FFFF00"/>
                </a:solidFill>
                <a:cs typeface="Arial" charset="0"/>
              </a:rPr>
              <a:t>ПРИВІТАННЯ</a:t>
            </a:r>
            <a:endParaRPr lang="ru-RU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2289" name="Picture 1" descr="G:\для оформлення атест диску\диск\Показові уроки\Урок-майстерня показовий\світлини\IMG_4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7" y="0"/>
            <a:ext cx="3709344" cy="221453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tx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375650" cy="1142984"/>
          </a:xfrm>
        </p:spPr>
        <p:txBody>
          <a:bodyPr/>
          <a:lstStyle/>
          <a:p>
            <a:pPr algn="just" eaLnBrk="1" hangingPunct="1"/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ПРОЩАННЯ</a:t>
            </a:r>
            <a:r>
              <a:rPr lang="ru-RU" sz="3600" b="1" dirty="0" smtClean="0">
                <a:solidFill>
                  <a:srgbClr val="990033"/>
                </a:solidFill>
                <a:latin typeface="Arial" charset="0"/>
                <a:cs typeface="Arial" charset="0"/>
              </a:rPr>
              <a:t> </a:t>
            </a:r>
            <a:endParaRPr lang="ru-RU" sz="3200" dirty="0" smtClean="0">
              <a:solidFill>
                <a:srgbClr val="990033"/>
              </a:solidFill>
              <a:latin typeface="Arial" charset="0"/>
              <a:cs typeface="Arial" charset="0"/>
            </a:endParaRP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28670"/>
            <a:ext cx="8820150" cy="557690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3000" b="1" dirty="0" smtClean="0">
                <a:solidFill>
                  <a:srgbClr val="990033"/>
                </a:solidFill>
              </a:rPr>
              <a:t>Мовні формули: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3000" dirty="0" smtClean="0">
                <a:solidFill>
                  <a:srgbClr val="002060"/>
                </a:solidFill>
              </a:rPr>
              <a:t>З </a:t>
            </a:r>
            <a:r>
              <a:rPr lang="ru-RU" sz="3000" dirty="0" err="1" smtClean="0">
                <a:solidFill>
                  <a:srgbClr val="002060"/>
                </a:solidFill>
              </a:rPr>
              <a:t>яким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настроєм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йдете</a:t>
            </a:r>
            <a:r>
              <a:rPr lang="ru-RU" sz="3000" dirty="0" smtClean="0">
                <a:solidFill>
                  <a:srgbClr val="002060"/>
                </a:solidFill>
              </a:rPr>
              <a:t> ...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smtClean="0">
                <a:solidFill>
                  <a:srgbClr val="002060"/>
                </a:solidFill>
              </a:rPr>
              <a:t>З </a:t>
            </a:r>
            <a:r>
              <a:rPr lang="ru-RU" sz="3000" dirty="0" err="1" smtClean="0">
                <a:solidFill>
                  <a:srgbClr val="002060"/>
                </a:solidFill>
              </a:rPr>
              <a:t>яким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самопочуттям</a:t>
            </a:r>
            <a:r>
              <a:rPr lang="ru-RU" sz="3000" dirty="0" smtClean="0">
                <a:solidFill>
                  <a:srgbClr val="002060"/>
                </a:solidFill>
              </a:rPr>
              <a:t> ...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err="1" smtClean="0">
                <a:solidFill>
                  <a:srgbClr val="002060"/>
                </a:solidFill>
              </a:rPr>
              <a:t>Побажання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всього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хорошого</a:t>
            </a:r>
            <a:r>
              <a:rPr lang="ru-RU" sz="3000" dirty="0" smtClean="0">
                <a:solidFill>
                  <a:srgbClr val="002060"/>
                </a:solidFill>
              </a:rPr>
              <a:t> ...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err="1" smtClean="0">
                <a:solidFill>
                  <a:srgbClr val="002060"/>
                </a:solidFill>
              </a:rPr>
              <a:t>Подяка</a:t>
            </a:r>
            <a:r>
              <a:rPr lang="ru-RU" sz="3000" dirty="0" smtClean="0">
                <a:solidFill>
                  <a:srgbClr val="002060"/>
                </a:solidFill>
              </a:rPr>
              <a:t> за роботу на </a:t>
            </a:r>
            <a:r>
              <a:rPr lang="ru-RU" sz="3000" dirty="0" err="1" smtClean="0">
                <a:solidFill>
                  <a:srgbClr val="002060"/>
                </a:solidFill>
              </a:rPr>
              <a:t>уроці</a:t>
            </a:r>
            <a:r>
              <a:rPr lang="ru-RU" sz="3000" dirty="0" smtClean="0">
                <a:solidFill>
                  <a:srgbClr val="00206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err="1" smtClean="0">
                <a:solidFill>
                  <a:srgbClr val="002060"/>
                </a:solidFill>
              </a:rPr>
              <a:t>Запрошення</a:t>
            </a:r>
            <a:r>
              <a:rPr lang="ru-RU" sz="3000" dirty="0" smtClean="0">
                <a:solidFill>
                  <a:srgbClr val="002060"/>
                </a:solidFill>
              </a:rPr>
              <a:t> на </a:t>
            </a:r>
            <a:r>
              <a:rPr lang="ru-RU" sz="3000" dirty="0" err="1" smtClean="0">
                <a:solidFill>
                  <a:srgbClr val="002060"/>
                </a:solidFill>
              </a:rPr>
              <a:t>наступне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заняття</a:t>
            </a:r>
            <a:r>
              <a:rPr lang="ru-RU" sz="3000" dirty="0" smtClean="0">
                <a:solidFill>
                  <a:srgbClr val="00206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err="1" smtClean="0">
                <a:solidFill>
                  <a:srgbClr val="002060"/>
                </a:solidFill>
              </a:rPr>
              <a:t>Вираз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бажання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побачити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нові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творчі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роботи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учнів</a:t>
            </a:r>
            <a:r>
              <a:rPr lang="ru-RU" sz="3000" dirty="0" smtClean="0">
                <a:solidFill>
                  <a:srgbClr val="00206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ru-RU" sz="3000" dirty="0" err="1" smtClean="0">
                <a:solidFill>
                  <a:srgbClr val="002060"/>
                </a:solidFill>
              </a:rPr>
              <a:t>Натхнення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учнів</a:t>
            </a:r>
            <a:r>
              <a:rPr lang="ru-RU" sz="3000" dirty="0" smtClean="0">
                <a:solidFill>
                  <a:srgbClr val="002060"/>
                </a:solidFill>
              </a:rPr>
              <a:t> на </a:t>
            </a:r>
            <a:r>
              <a:rPr lang="ru-RU" sz="3000" dirty="0" err="1" smtClean="0">
                <a:solidFill>
                  <a:srgbClr val="002060"/>
                </a:solidFill>
              </a:rPr>
              <a:t>самоосвіту</a:t>
            </a:r>
            <a:r>
              <a:rPr lang="ru-RU" sz="3000" dirty="0" smtClean="0">
                <a:solidFill>
                  <a:srgbClr val="002060"/>
                </a:solidFill>
              </a:rPr>
              <a:t>, </a:t>
            </a:r>
            <a:r>
              <a:rPr lang="ru-RU" sz="3000" dirty="0" err="1" smtClean="0">
                <a:solidFill>
                  <a:srgbClr val="002060"/>
                </a:solidFill>
              </a:rPr>
              <a:t>самовиховання</a:t>
            </a:r>
            <a:r>
              <a:rPr lang="ru-RU" sz="3000" dirty="0" smtClean="0">
                <a:solidFill>
                  <a:srgbClr val="002060"/>
                </a:solidFill>
              </a:rPr>
              <a:t>, </a:t>
            </a:r>
            <a:r>
              <a:rPr lang="ru-RU" sz="3000" dirty="0" err="1" smtClean="0">
                <a:solidFill>
                  <a:srgbClr val="002060"/>
                </a:solidFill>
              </a:rPr>
              <a:t>самовдосконалення</a:t>
            </a:r>
            <a:r>
              <a:rPr lang="uk-UA" sz="30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 descr="G:\для оформлення атест диску\диск\Показові уроки\Урок-майстерня показовий\світлини\IMG_46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0"/>
            <a:ext cx="5429256" cy="30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353425" cy="1087438"/>
          </a:xfrm>
        </p:spPr>
        <p:txBody>
          <a:bodyPr/>
          <a:lstStyle/>
          <a:p>
            <a:pPr eaLnBrk="1" hangingPunct="1"/>
            <a:r>
              <a:rPr lang="ru-RU" sz="4500" b="1" smtClean="0">
                <a:solidFill>
                  <a:srgbClr val="990033"/>
                </a:solidFill>
              </a:rPr>
              <a:t>Учитель – творець майбутнього!</a:t>
            </a:r>
          </a:p>
        </p:txBody>
      </p:sp>
      <p:pic>
        <p:nvPicPr>
          <p:cNvPr id="22531" name="Picture 8" descr="http://krasivozhivi.com/wp-content/uploads/2012/12/%D0%91%D1%83%D0%B4%D1%83%D1%89%D0%B5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46250"/>
            <a:ext cx="7240587" cy="47593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000108"/>
            <a:ext cx="7358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rgbClr val="C00000"/>
                </a:solidFill>
              </a:rPr>
              <a:t>Будьте самі шукачами,</a:t>
            </a:r>
            <a:r>
              <a:rPr lang="en-US" sz="3200" i="1" dirty="0" smtClean="0">
                <a:solidFill>
                  <a:srgbClr val="C00000"/>
                </a:solidFill>
              </a:rPr>
              <a:t> </a:t>
            </a:r>
            <a:r>
              <a:rPr lang="uk-UA" sz="3200" i="1" dirty="0" smtClean="0">
                <a:solidFill>
                  <a:srgbClr val="C00000"/>
                </a:solidFill>
              </a:rPr>
              <a:t>дослідниками. Якщо не буде вогника у вас, вам ніколи не запалити його в інших</a:t>
            </a:r>
            <a:r>
              <a:rPr lang="uk-UA" sz="2000" i="1" dirty="0" smtClean="0">
                <a:solidFill>
                  <a:srgbClr val="C00000"/>
                </a:solidFill>
              </a:rPr>
              <a:t>… В.О.Сухомлинський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0"/>
            <a:ext cx="5577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altLang="uk-UA" sz="36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Професійне кредо</a:t>
            </a:r>
            <a:r>
              <a:rPr lang="uk-UA" altLang="uk-UA" sz="3600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altLang="uk-UA" sz="3600" u="sng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786314" y="2860779"/>
            <a:ext cx="3157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sz="3600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Життєве кредо</a:t>
            </a:r>
            <a:r>
              <a:rPr lang="uk-UA" altLang="uk-UA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uk-UA" altLang="uk-UA" dirty="0" smtClean="0">
                <a:solidFill>
                  <a:srgbClr val="00B050"/>
                </a:solidFill>
              </a:rPr>
              <a:t>       </a:t>
            </a:r>
            <a:endParaRPr lang="uk-UA" altLang="uk-UA" dirty="0">
              <a:solidFill>
                <a:srgbClr val="00B05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3929066"/>
          <a:ext cx="6357982" cy="2571768"/>
        </p:xfrm>
        <a:graphic>
          <a:graphicData uri="http://schemas.openxmlformats.org/drawingml/2006/table">
            <a:tbl>
              <a:tblPr/>
              <a:tblGrid>
                <a:gridCol w="6357982"/>
              </a:tblGrid>
              <a:tr h="2571768"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solidFill>
                            <a:srgbClr val="5F497A"/>
                          </a:solidFill>
                          <a:latin typeface="Times New Roman"/>
                          <a:ea typeface="Times New Roman"/>
                        </a:rPr>
                        <a:t>Живи, як вчиш, учи, як Боже Слово,</a:t>
                      </a:r>
                      <a:endParaRPr lang="uk-UA" sz="2800" dirty="0">
                        <a:latin typeface="Times New Roman"/>
                        <a:ea typeface="Times New Roman"/>
                      </a:endParaRPr>
                    </a:p>
                    <a:p>
                      <a:pPr algn="l"/>
                      <a:r>
                        <a:rPr lang="uk-UA" sz="2800" dirty="0">
                          <a:solidFill>
                            <a:srgbClr val="5F497A"/>
                          </a:solidFill>
                          <a:latin typeface="Times New Roman"/>
                          <a:ea typeface="Times New Roman"/>
                        </a:rPr>
                        <a:t>Люби свій труд, як найцінніший дар,</a:t>
                      </a:r>
                      <a:endParaRPr lang="uk-UA" sz="2800" dirty="0">
                        <a:latin typeface="Times New Roman"/>
                        <a:ea typeface="Times New Roman"/>
                      </a:endParaRPr>
                    </a:p>
                    <a:p>
                      <a:pPr algn="l"/>
                      <a:r>
                        <a:rPr lang="uk-UA" sz="2800" dirty="0">
                          <a:solidFill>
                            <a:srgbClr val="5F497A"/>
                          </a:solidFill>
                          <a:latin typeface="Times New Roman"/>
                          <a:ea typeface="Times New Roman"/>
                        </a:rPr>
                        <a:t>Ти для дітей — як зірка світанкова,</a:t>
                      </a:r>
                      <a:endParaRPr lang="uk-UA" sz="2800" dirty="0">
                        <a:latin typeface="Times New Roman"/>
                        <a:ea typeface="Times New Roman"/>
                      </a:endParaRPr>
                    </a:p>
                    <a:p>
                      <a:pPr algn="l"/>
                      <a:r>
                        <a:rPr lang="uk-UA" sz="2800" dirty="0">
                          <a:solidFill>
                            <a:srgbClr val="5F497A"/>
                          </a:solidFill>
                          <a:latin typeface="Times New Roman"/>
                          <a:ea typeface="Times New Roman"/>
                        </a:rPr>
                        <a:t>Вони для тебе — як святий нектар</a:t>
                      </a:r>
                      <a:r>
                        <a:rPr lang="uk-UA" sz="2800" dirty="0" smtClean="0">
                          <a:solidFill>
                            <a:srgbClr val="5F497A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uk-UA" sz="2800" dirty="0">
                        <a:latin typeface="Times New Roman"/>
                        <a:ea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2529" name="Picture 1" descr="3227"/>
          <p:cNvPicPr>
            <a:picLocks noChangeAspect="1" noChangeArrowheads="1"/>
          </p:cNvPicPr>
          <p:nvPr/>
        </p:nvPicPr>
        <p:blipFill>
          <a:blip r:embed="rId2"/>
          <a:srcRect t="2036" b="7622"/>
          <a:stretch>
            <a:fillRect/>
          </a:stretch>
        </p:blipFill>
        <p:spPr bwMode="auto">
          <a:xfrm>
            <a:off x="6072198" y="4500570"/>
            <a:ext cx="2685980" cy="18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964842" y="3314700"/>
            <a:ext cx="1143008" cy="142873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0"/>
            <a:ext cx="2428860" cy="164305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0" y="0"/>
            <a:ext cx="2428860" cy="164305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/>
              <a:t> </a:t>
            </a:r>
            <a:r>
              <a:rPr lang="uk-UA" sz="2800" b="0" dirty="0" smtClean="0"/>
              <a:t>Урок буде ефективним, якщо:</a:t>
            </a:r>
            <a:endParaRPr lang="en-US" sz="2800" b="0" dirty="0"/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3424238" y="2652713"/>
            <a:ext cx="229552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gray">
          <a:xfrm>
            <a:off x="3657600" y="2514600"/>
            <a:ext cx="1863725" cy="2873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 flipH="1">
            <a:off x="5334000" y="2590800"/>
            <a:ext cx="73025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5" name="AutoShape 7"/>
          <p:cNvSpPr>
            <a:spLocks noChangeArrowheads="1"/>
          </p:cNvSpPr>
          <p:nvPr/>
        </p:nvSpPr>
        <p:spPr bwMode="auto">
          <a:xfrm flipH="1">
            <a:off x="3743325" y="2581275"/>
            <a:ext cx="71438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5934075" y="2151063"/>
            <a:ext cx="229552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gray">
          <a:xfrm>
            <a:off x="6149975" y="2008188"/>
            <a:ext cx="1863725" cy="2873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 flipH="1">
            <a:off x="7835900" y="2079625"/>
            <a:ext cx="71438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 flipH="1">
            <a:off x="6253163" y="2079625"/>
            <a:ext cx="7143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9103" name="Group 15"/>
          <p:cNvGrpSpPr>
            <a:grpSpLocks/>
          </p:cNvGrpSpPr>
          <p:nvPr/>
        </p:nvGrpSpPr>
        <p:grpSpPr bwMode="auto">
          <a:xfrm>
            <a:off x="914400" y="2914650"/>
            <a:ext cx="2295525" cy="3324225"/>
            <a:chOff x="576" y="1836"/>
            <a:chExt cx="1446" cy="2094"/>
          </a:xfrm>
        </p:grpSpPr>
        <p:sp>
          <p:nvSpPr>
            <p:cNvPr id="89104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5" name="AutoShape 17"/>
            <p:cNvSpPr>
              <a:spLocks noChangeArrowheads="1"/>
            </p:cNvSpPr>
            <p:nvPr/>
          </p:nvSpPr>
          <p:spPr bwMode="gray">
            <a:xfrm>
              <a:off x="712" y="1852"/>
              <a:ext cx="1174" cy="1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6" name="AutoShape 18"/>
            <p:cNvSpPr>
              <a:spLocks noChangeArrowheads="1"/>
            </p:cNvSpPr>
            <p:nvPr/>
          </p:nvSpPr>
          <p:spPr bwMode="auto">
            <a:xfrm flipH="1">
              <a:off x="1773" y="1897"/>
              <a:ext cx="45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7" name="AutoShape 19"/>
            <p:cNvSpPr>
              <a:spLocks noChangeArrowheads="1"/>
            </p:cNvSpPr>
            <p:nvPr/>
          </p:nvSpPr>
          <p:spPr bwMode="auto">
            <a:xfrm flipH="1">
              <a:off x="776" y="1897"/>
              <a:ext cx="46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8" name="Text Box 20"/>
            <p:cNvSpPr txBox="1">
              <a:spLocks noChangeArrowheads="1"/>
            </p:cNvSpPr>
            <p:nvPr/>
          </p:nvSpPr>
          <p:spPr bwMode="gray">
            <a:xfrm>
              <a:off x="882" y="1836"/>
              <a:ext cx="116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9109" name="Text Box 21"/>
            <p:cNvSpPr txBox="1">
              <a:spLocks noChangeArrowheads="1"/>
            </p:cNvSpPr>
            <p:nvPr/>
          </p:nvSpPr>
          <p:spPr bwMode="auto">
            <a:xfrm>
              <a:off x="624" y="2106"/>
              <a:ext cx="1344" cy="8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uk-UA" sz="2800" dirty="0" smtClean="0">
                  <a:solidFill>
                    <a:srgbClr val="000000"/>
                  </a:solidFill>
                </a:rPr>
                <a:t>Глибокі теоретичні знання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9110" name="Text Box 22"/>
          <p:cNvSpPr txBox="1">
            <a:spLocks noChangeArrowheads="1"/>
          </p:cNvSpPr>
          <p:nvPr/>
        </p:nvSpPr>
        <p:spPr bwMode="auto">
          <a:xfrm>
            <a:off x="3505200" y="2886075"/>
            <a:ext cx="21336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uk-UA" sz="2800" dirty="0" smtClean="0">
                <a:solidFill>
                  <a:srgbClr val="000000"/>
                </a:solidFill>
              </a:rPr>
              <a:t>Ретельна підготовка до уроку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6019800" y="2352675"/>
            <a:ext cx="21336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uk-UA" sz="2800" dirty="0" smtClean="0">
                <a:solidFill>
                  <a:srgbClr val="000000"/>
                </a:solidFill>
              </a:rPr>
              <a:t>Творчий підхід учителя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7" name="Плюс 26"/>
          <p:cNvSpPr/>
          <p:nvPr/>
        </p:nvSpPr>
        <p:spPr>
          <a:xfrm>
            <a:off x="5143504" y="1714488"/>
            <a:ext cx="914400" cy="914400"/>
          </a:xfrm>
          <a:prstGeom prst="mathPl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люс 27"/>
          <p:cNvSpPr/>
          <p:nvPr/>
        </p:nvSpPr>
        <p:spPr>
          <a:xfrm>
            <a:off x="2643174" y="2285992"/>
            <a:ext cx="914400" cy="914400"/>
          </a:xfrm>
          <a:prstGeom prst="mathPl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3" name="Рисунок 1"/>
          <p:cNvPicPr>
            <a:picLocks noChangeAspect="1" noChangeArrowheads="1"/>
          </p:cNvPicPr>
          <p:nvPr/>
        </p:nvPicPr>
        <p:blipFill>
          <a:blip r:embed="rId2"/>
          <a:srcRect t="2820" b="8974"/>
          <a:stretch>
            <a:fillRect/>
          </a:stretch>
        </p:blipFill>
        <p:spPr bwMode="auto">
          <a:xfrm>
            <a:off x="0" y="857232"/>
            <a:ext cx="3571868" cy="215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G:\для оформлення атест диску\диск\Показові уроки\Урок-майстерня показовий\світлини\IMG_4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18363"/>
            <a:ext cx="4071934" cy="2839637"/>
          </a:xfrm>
          <a:prstGeom prst="rect">
            <a:avLst/>
          </a:prstGeom>
          <a:noFill/>
        </p:spPr>
      </p:pic>
      <p:pic>
        <p:nvPicPr>
          <p:cNvPr id="24" name="Рисунок 23" descr="G:\для оформлення атест диску\диск\Показові уроки\Урок-майстерня показовий\світлини\IMG_46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3" y="0"/>
            <a:ext cx="285748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-142900"/>
            <a:ext cx="7248546" cy="1285884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FF7C80"/>
                </a:solidFill>
              </a:rPr>
              <a:t>ТЕХНОЛОГІЯ ТВОРЧИХ МАЙСТЕРЕНЬ</a:t>
            </a:r>
            <a:endParaRPr lang="ru-RU" dirty="0" smtClean="0">
              <a:solidFill>
                <a:srgbClr val="FF7C80"/>
              </a:solidFill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4429124" y="4000504"/>
            <a:ext cx="4111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5795963" y="4581525"/>
            <a:ext cx="28067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1900" dirty="0">
              <a:solidFill>
                <a:srgbClr val="0070C0"/>
              </a:solidFill>
            </a:endParaRPr>
          </a:p>
        </p:txBody>
      </p:sp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0" y="1142984"/>
          <a:ext cx="9144000" cy="5715016"/>
        </p:xfrm>
        <a:graphic>
          <a:graphicData uri="http://schemas.openxmlformats.org/presentationml/2006/ole">
            <p:oleObj spid="_x0000_s8199" name="Слайд" r:id="rId3" imgW="4523377" imgH="3392402" progId="PowerPoint.Slide.12">
              <p:embed/>
            </p:oleObj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7C80">
                <a:alpha val="62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2c0cff1f-a-62cb3a1a-s-sites.googlegroups.com/site/vebkvestoleksandrdovzenko/rezultati-roboti/%D1%81%D1%81.png?attachauth=ANoY7crMf6Ef7Oz7KOu8wIoy13lRCCKos4vfGhYsHqfecYPc4z7q6OPHr2N_y7CZCDi_H6IbCY_pMrg8ML9yUfrQaxXofyhNO7eAtplIRDDiASUfJ4mgRhRl9JY84trBS7aHCD1vAJq6WnZQMQ4Rs4qKdezgA9nheZs9n01X12zsfI0lDO_j4AP1bQFG_k4R9gHJ22-p3YwmnWozBCqzPyKHARmAtt6NpNuUEhaY4ufOBCJ9i5QlWvbq__hfUORmE_PjgdfEeGhz&amp;attredirects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23939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https://sites.google.com/site/vebkvestoleksandrdovzenko/_/rsrc/1390426108861/rezultati-roboti/Google.png?height=194&amp;width=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000108"/>
            <a:ext cx="22558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https://2c0cff1f-a-62cb3a1a-s-sites.googlegroups.com/site/vebkvestoleksandrdovzenko/rezultati-roboti/_%20%282%29.png?attachauth=ANoY7co8ZUOA_WZztpRh_84r00IetATsCyddKU0OQY-QDeIX7mXnsau0k2IKie6wt6Ljb04brl3rMf1TVAxCdhCMBhVpDWXWKSQcjNYIQ-vDTKZYGT6LxGFvpMAmsujJj2wuBv9xHBN8dA5VPiU4LBeDBrVU50FItjeLCZSMJTE05FfbPSPuseaQZQK0MaqHwH4xbYSiy3Tklu8sWujyBNoACkaHuTrikDUZFZ58t_TiS1DBP0QAmJwb-0A0seEaFSDsb9ZVowtY&amp;attredirects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275" y="306388"/>
            <a:ext cx="24003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https://2c0cff1f-a-62cb3a1a-s-sites.googlegroups.com/site/vebkvestoleksandrdovzenko/rezultati-roboti/_%D1%87%D1%87%D1%87.png?attachauth=ANoY7cqokRiEJMFrMHOqlq7dUj4PohMj6S7pTGdWmUHCyxzozA-8jFl5tMP0gTLbZlCNtv2mAuOCPQriMcIqPpj5yWBxK6-o1Ij4MGN0RB4xQOja3sY4YQok_3UzjVNWZk99NBfoaELVM1uSq9jNd0D3p38JJAua3f7EvOJ50gCin5EVCa21sv-sCxfx_YEf0zw_F32NuIb2luJmULAqpU-lYh7vxAPM_dxTWHpzsDEOyQ4J3DRwwuAZ3EFzCQc4Zy9DlxSKuUFyCJf0Z-gqLeuDos6vmmkbDQ%3D%3D&amp;attredirects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143248"/>
            <a:ext cx="24177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0" descr="https://2c0cff1f-a-62cb3a1a-s-sites.googlegroups.com/site/vebkvestoleksandrdovzenko/rezultati-roboti/_%D1%87.png?attachauth=ANoY7crvS3z6uFzoqkypBqvMpZIc0OkQkAw7DLmH_bJO3_bOV5LcGBnqlj0PcoS9qEyIKICXRq1mLLcQT9OgiZoYTdt3TBvUOKkezG5AfkHOO3kt6JTukEM9ZA2qjy6dt9uoR_4Q8XoBkwB16t2IZIBPQDBEtJKE0B1rZpNKX7EnQrBcVZMN1QEGRcB4aqCxfKc9q310BtoFz7W3PZJ3iiqE0teRFpoZ1RutiTYthtTYOp3f9jSPv_fJQ76TW3ybnUiY3k1R_AQg&amp;attredirects=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2928934"/>
            <a:ext cx="215423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2" descr="https://sites.google.com/site/vebkvestoleksandrdovzenko/_/rsrc/1390080478110/rezultati-roboti/_.png?height=200&amp;width=1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2571744"/>
            <a:ext cx="20447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4" descr="https://2c0cff1f-a-62cb3a1a-s-sites.googlegroups.com/site/vebkvestoleksandrdovzenko/rezultati-roboti/_%D1%82%D1%82.jpg?attachauth=ANoY7cp6Z7in9KuF_u-6EEvUWkyHdSkqJVTlz3RdRvXMQrRnsyBLAn2fTNk7aOR3OR5T6CNJMauVX23qKjb0Npc4TmppSvPotJaarHw4iZSq4QoXEqbhMFPcGZ8AWipR7enTr6-an9QinuW3PKBj58ZBxtBklkrHFHqf-G9qy7KSIVYOGO_5I1_SbJQufdtXHXv9uJO0_KJgjlMiShRoNI7eOmrHH8Zu7-muWhHzZlF6EUAQ9loSwl1NZuBzKBKHNKhedlcKL8M4&amp;attredirects=0"/>
          <p:cNvPicPr>
            <a:picLocks noChangeAspect="1" noChangeArrowheads="1"/>
          </p:cNvPicPr>
          <p:nvPr/>
        </p:nvPicPr>
        <p:blipFill>
          <a:blip r:embed="rId8"/>
          <a:srcRect l="9828" b="8629"/>
          <a:stretch>
            <a:fillRect/>
          </a:stretch>
        </p:blipFill>
        <p:spPr bwMode="auto">
          <a:xfrm>
            <a:off x="2428860" y="5024438"/>
            <a:ext cx="202565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6" descr="https://2c0cff1f-a-62cb3a1a-s-sites.googlegroups.com/site/vebkvestoleksandrdovzenko/rezultati-roboti/_1%D0%BC.png?attachauth=ANoY7cpdZ474TZoUNWvdvAv52sQnhz85ooGxWgwENyedrf5VZmBZzdRTjJ9M1iAToVS_SclF3DW_SYYRD7K_IC_fzlrokSOpQiR3zoxUcMFillDEAGm1PHFh6kXZoQ9oDv-j8mVKVy_1n6YFjCDe5FVwhNmXm-67l4mUq_RqaJUF3srdHhDhlqv-_gX5Urh5ALgE3i0y_lOOOOU02VqkhvKtocpdkbXcdTH8idQUzdmD9s_sze1dQE9lxzIcuIB9cwpzpBLgJG3B&amp;attredirects=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6" y="4572008"/>
            <a:ext cx="2060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Діємо разом</a:t>
            </a:r>
            <a:endParaRPr lang="uk-U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933825"/>
            <a:ext cx="3284538" cy="24653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50825" y="476250"/>
            <a:ext cx="8509000" cy="3816350"/>
          </a:xfrm>
        </p:spPr>
        <p:txBody>
          <a:bodyPr>
            <a:normAutofit fontScale="85000" lnSpcReduction="10000"/>
          </a:bodyPr>
          <a:lstStyle/>
          <a:p>
            <a:pPr marL="265176" indent="-265176" algn="just">
              <a:buFont typeface="Arial" pitchFamily="34" charset="0"/>
              <a:buNone/>
              <a:defRPr/>
            </a:pPr>
            <a:r>
              <a:rPr lang="uk-UA" sz="2400" b="1" dirty="0" smtClean="0"/>
              <a:t>    </a:t>
            </a:r>
            <a:r>
              <a:rPr lang="uk-UA" sz="3000" b="1" dirty="0" smtClean="0">
                <a:solidFill>
                  <a:srgbClr val="FFC000"/>
                </a:solidFill>
              </a:rPr>
              <a:t>МАЙСТЕРНЯ –</a:t>
            </a:r>
          </a:p>
          <a:p>
            <a:pPr marL="265176" indent="-265176" algn="just"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rgbClr val="00B050"/>
                </a:solidFill>
              </a:rPr>
              <a:t>це максимальне </a:t>
            </a:r>
            <a:r>
              <a:rPr lang="uk-UA" sz="2400" b="1" dirty="0">
                <a:solidFill>
                  <a:srgbClr val="00B050"/>
                </a:solidFill>
              </a:rPr>
              <a:t>наближення до реального досвіду істинно наукового або художнього збагнення світу, отримання нового знання і нового досвіду шляхом самостійного або колективного відкриття. Майстерня </a:t>
            </a:r>
            <a:r>
              <a:rPr lang="uk-UA" sz="2400" b="1" dirty="0" smtClean="0">
                <a:solidFill>
                  <a:srgbClr val="00B050"/>
                </a:solidFill>
              </a:rPr>
              <a:t>– концентрація </a:t>
            </a:r>
            <a:r>
              <a:rPr lang="uk-UA" sz="2400" b="1" dirty="0">
                <a:solidFill>
                  <a:srgbClr val="00B050"/>
                </a:solidFill>
              </a:rPr>
              <a:t>методів активного навчання, спрямованих на розвиток творчих здібностей, формування активної особистості. </a:t>
            </a:r>
            <a:endParaRPr lang="uk-UA" sz="2400" b="1" dirty="0" smtClean="0">
              <a:solidFill>
                <a:srgbClr val="00B050"/>
              </a:solidFill>
            </a:endParaRPr>
          </a:p>
          <a:p>
            <a:pPr marL="265176" indent="-265176" algn="just">
              <a:buFont typeface="Arial" pitchFamily="34" charset="0"/>
              <a:buNone/>
              <a:defRPr/>
            </a:pPr>
            <a:r>
              <a:rPr lang="uk-UA" sz="2400" b="1" dirty="0">
                <a:solidFill>
                  <a:srgbClr val="00B050"/>
                </a:solidFill>
              </a:rPr>
              <a:t> </a:t>
            </a:r>
            <a:r>
              <a:rPr lang="uk-UA" sz="2400" b="1" dirty="0" smtClean="0">
                <a:solidFill>
                  <a:srgbClr val="00B050"/>
                </a:solidFill>
              </a:rPr>
              <a:t>   </a:t>
            </a:r>
            <a:r>
              <a:rPr lang="uk-UA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Мета</a:t>
            </a:r>
            <a:r>
              <a:rPr lang="uk-UA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таких занять </a:t>
            </a:r>
            <a:r>
              <a:rPr lang="uk-UA" sz="2400" b="1" dirty="0">
                <a:solidFill>
                  <a:srgbClr val="00B050"/>
                </a:solidFill>
              </a:rPr>
              <a:t>– підведення учня до психологічного стану </a:t>
            </a:r>
            <a:r>
              <a:rPr lang="uk-UA" sz="2400" b="1" i="1" dirty="0" smtClean="0">
                <a:solidFill>
                  <a:srgbClr val="00B050"/>
                </a:solidFill>
              </a:rPr>
              <a:t>«осяяння»</a:t>
            </a:r>
            <a:r>
              <a:rPr lang="uk-UA" sz="2400" b="1" dirty="0" smtClean="0">
                <a:solidFill>
                  <a:srgbClr val="00B050"/>
                </a:solidFill>
              </a:rPr>
              <a:t>, </a:t>
            </a:r>
            <a:r>
              <a:rPr lang="uk-UA" sz="2400" b="1" dirty="0">
                <a:solidFill>
                  <a:srgbClr val="00B050"/>
                </a:solidFill>
              </a:rPr>
              <a:t>коли йому раптово відкривається нове бачення явища, образу</a:t>
            </a:r>
            <a:r>
              <a:rPr lang="uk-UA" sz="2400" b="1" dirty="0" smtClean="0">
                <a:solidFill>
                  <a:srgbClr val="00B050"/>
                </a:solidFill>
              </a:rPr>
              <a:t>.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 marL="265176" indent="-265176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800" b="1" dirty="0" smtClean="0"/>
          </a:p>
          <a:p>
            <a:pPr marL="265176" indent="-265176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400" dirty="0" smtClean="0"/>
          </a:p>
        </p:txBody>
      </p:sp>
      <p:pic>
        <p:nvPicPr>
          <p:cNvPr id="4" name="Picture 8" descr="https://2c0cff1f-a-62cb3a1a-s-sites.googlegroups.com/site/vebkvestoleksandrdovzenko/rezultati-roboti/_%D1%87%D1%87%D1%87.png?attachauth=ANoY7cqokRiEJMFrMHOqlq7dUj4PohMj6S7pTGdWmUHCyxzozA-8jFl5tMP0gTLbZlCNtv2mAuOCPQriMcIqPpj5yWBxK6-o1Ij4MGN0RB4xQOja3sY4YQok_3UzjVNWZk99NBfoaELVM1uSq9jNd0D3p38JJAua3f7EvOJ50gCin5EVCa21sv-sCxfx_YEf0zw_F32NuIb2luJmULAqpU-lYh7vxAPM_dxTWHpzsDEOyQ4J3DRwwuAZ3EFzCQc4Zy9DlxSKuUFyCJf0Z-gqLeuDos6vmmkbDQ%3D%3D&amp;attredirects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143380"/>
            <a:ext cx="24177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https://2c0cff1f-a-62cb3a1a-s-sites.googlegroups.com/site/vebkvestoleksandrdovzenko/rezultati-roboti/_1%D0%BC.png?attachauth=ANoY7cpdZ474TZoUNWvdvAv52sQnhz85ooGxWgwENyedrf5VZmBZzdRTjJ9M1iAToVS_SclF3DW_SYYRD7K_IC_fzlrokSOpQiR3zoxUcMFillDEAGm1PHFh6kXZoQ9oDv-j8mVKVy_1n6YFjCDe5FVwhNmXm-67l4mUq_RqaJUF3srdHhDhlqv-_gX5Urh5ALgE3i0y_lOOOOU02VqkhvKtocpdkbXcdTH8idQUzdmD9s_sze1dQE9lxzIcuIB9cwpzpBLgJG3B&amp;attredirects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4800600"/>
            <a:ext cx="2060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2c0cff1f-a-62cb3a1a-s-sites.googlegroups.com/site/vebkvestoleksandrdovzenko/rezultati-roboti/%D1%81%D1%81.png?attachauth=ANoY7crMf6Ef7Oz7KOu8wIoy13lRCCKos4vfGhYsHqfecYPc4z7q6OPHr2N_y7CZCDi_H6IbCY_pMrg8ML9yUfrQaxXofyhNO7eAtplIRDDiASUfJ4mgRhRl9JY84trBS7aHCD1vAJq6WnZQMQ4Rs4qKdezgA9nheZs9n01X12zsfI0lDO_j4AP1bQFG_k4R9gHJ22-p3YwmnWozBCqzPyKHARmAtt6NpNuUEhaY4ufOBCJ9i5QlWvbq__hfUORmE_PjgdfEeGhz&amp;attredirects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3643314"/>
            <a:ext cx="23939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s://2c0cff1f-a-62cb3a1a-s-sites.googlegroups.com/site/vebkvestoleksandrdovzenko/rezultati-roboti/_%D1%87.png?attachauth=ANoY7crvS3z6uFzoqkypBqvMpZIc0OkQkAw7DLmH_bJO3_bOV5LcGBnqlj0PcoS9qEyIKICXRq1mLLcQT9OgiZoYTdt3TBvUOKkezG5AfkHOO3kt6JTukEM9ZA2qjy6dt9uoR_4Q8XoBkwB16t2IZIBPQDBEtJKE0B1rZpNKX7EnQrBcVZMN1QEGRcB4aqCxfKc9q310BtoFz7W3PZJ3iiqE0teRFpoZ1RutiTYthtTYOp3f9jSPv_fJQ76TW3ybnUiY3k1R_AQg&amp;attredirects=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3714752"/>
            <a:ext cx="215423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s://2c0cff1f-a-62cb3a1a-s-sites.googlegroups.com/site/vebkvestoleksandrdovzenko/rezultati-roboti/_%20%282%29.png?attachauth=ANoY7co8ZUOA_WZztpRh_84r00IetATsCyddKU0OQY-QDeIX7mXnsau0k2IKie6wt6Ljb04brl3rMf1TVAxCdhCMBhVpDWXWKSQcjNYIQ-vDTKZYGT6LxGFvpMAmsujJj2wuBv9xHBN8dA5VPiU4LBeDBrVU50FItjeLCZSMJTE05FfbPSPuseaQZQK0MaqHwH4xbYSiy3Tklu8sWujyBNoACkaHuTrikDUZFZ58t_TiS1DBP0QAmJwb-0A0seEaFSDsb9ZVowtY&amp;attredirects=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5429264"/>
            <a:ext cx="1643074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FF7C80">
                <a:alpha val="70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6534157" cy="98107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uk-UA" sz="4000" dirty="0" smtClean="0">
                <a:solidFill>
                  <a:srgbClr val="002060"/>
                </a:solidFill>
              </a:rPr>
              <a:t>ТВОРЧІ МАЙСТЕРНІ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785794"/>
            <a:ext cx="6516715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300" b="1" i="1" dirty="0">
                <a:solidFill>
                  <a:srgbClr val="002060"/>
                </a:solidFill>
              </a:rPr>
              <a:t>«</a:t>
            </a:r>
            <a:r>
              <a:rPr lang="ru-RU" sz="2300" b="1" i="1" dirty="0" err="1">
                <a:solidFill>
                  <a:srgbClr val="002060"/>
                </a:solidFill>
              </a:rPr>
              <a:t>Всі</a:t>
            </a:r>
            <a:r>
              <a:rPr lang="ru-RU" sz="2300" b="1" i="1" dirty="0">
                <a:solidFill>
                  <a:srgbClr val="002060"/>
                </a:solidFill>
              </a:rPr>
              <a:t> </a:t>
            </a:r>
            <a:r>
              <a:rPr lang="ru-RU" sz="2300" b="1" i="1" dirty="0" err="1">
                <a:solidFill>
                  <a:srgbClr val="002060"/>
                </a:solidFill>
              </a:rPr>
              <a:t>рівні</a:t>
            </a:r>
            <a:r>
              <a:rPr lang="ru-RU" sz="2300" b="1" i="1" dirty="0">
                <a:solidFill>
                  <a:srgbClr val="002060"/>
                </a:solidFill>
              </a:rPr>
              <a:t>, все </a:t>
            </a:r>
            <a:r>
              <a:rPr lang="ru-RU" sz="2300" b="1" i="1" dirty="0" err="1">
                <a:solidFill>
                  <a:srgbClr val="002060"/>
                </a:solidFill>
              </a:rPr>
              <a:t>здібні</a:t>
            </a:r>
            <a:r>
              <a:rPr lang="ru-RU" sz="2300" b="1" i="1" dirty="0">
                <a:solidFill>
                  <a:srgbClr val="002060"/>
                </a:solidFill>
              </a:rPr>
              <a:t>!»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56" y="1285860"/>
            <a:ext cx="7286644" cy="4286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300" b="1" i="1" dirty="0">
                <a:solidFill>
                  <a:srgbClr val="002060"/>
                </a:solidFill>
              </a:rPr>
              <a:t>«</a:t>
            </a:r>
            <a:r>
              <a:rPr lang="ru-RU" sz="2300" b="1" i="1" dirty="0" err="1">
                <a:solidFill>
                  <a:srgbClr val="002060"/>
                </a:solidFill>
              </a:rPr>
              <a:t>Шукаю</a:t>
            </a:r>
            <a:r>
              <a:rPr lang="ru-RU" sz="2300" b="1" i="1" dirty="0">
                <a:solidFill>
                  <a:srgbClr val="002060"/>
                </a:solidFill>
              </a:rPr>
              <a:t> = Хочу = Живу!»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58" y="1714488"/>
            <a:ext cx="8280400" cy="49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I етап: індуктор (наведення) 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– створення мотиваційної бази для активної творчої та дослідницької роботи.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II етап: </a:t>
            </a:r>
            <a:r>
              <a:rPr lang="uk-UA" sz="2000" b="1" dirty="0" err="1">
                <a:solidFill>
                  <a:srgbClr val="002060"/>
                </a:solidFill>
                <a:cs typeface="Arial" pitchFamily="34" charset="0"/>
              </a:rPr>
              <a:t>самоконструкція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– перехід від почуттів, емоцій до реальних дій, оформлення відчуттів у вигляді гіпотези, тексту, малюнка, проекту.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III етап: </a:t>
            </a:r>
            <a:r>
              <a:rPr lang="uk-UA" sz="2000" b="1" dirty="0" err="1">
                <a:solidFill>
                  <a:srgbClr val="002060"/>
                </a:solidFill>
                <a:cs typeface="Arial" pitchFamily="34" charset="0"/>
              </a:rPr>
              <a:t>соціоконструкція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– формування пар за аналогічними точками зору, об'єднання гіпотез, взаємна оцінка індивідуально створених проектів.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IV етап: соціалізація 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– обговорення в малих групах, толерантне ставлення до думки товариша; інтеграція ідей, варіантів, оформлення спільного проекту.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 V етап: афішування робіт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, «презентація» різних точок зору на проблему у формі текстів, віршів, малюнків, схем.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 VI етап: «осяяння» 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(усвідомлення варіантів, емоційний конфлікт між тим, що було, і новими знаннями).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cs typeface="Arial" pitchFamily="34" charset="0"/>
              </a:rPr>
              <a:t>VII етап: рефлексія</a:t>
            </a:r>
            <a:r>
              <a:rPr lang="uk-UA" sz="2000" dirty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ru-RU" sz="1900" b="1" dirty="0">
              <a:solidFill>
                <a:srgbClr val="002060"/>
              </a:solidFill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F7C80">
                <a:alpha val="70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8388350" cy="928670"/>
          </a:xfrm>
        </p:spPr>
        <p:txBody>
          <a:bodyPr/>
          <a:lstStyle/>
          <a:p>
            <a:pPr marL="265113" indent="-265113" algn="ctr">
              <a:buFont typeface="Arial" charset="0"/>
              <a:buNone/>
            </a:pPr>
            <a:r>
              <a:rPr lang="uk-UA" sz="2400" b="1" dirty="0" smtClean="0">
                <a:solidFill>
                  <a:srgbClr val="FFC000"/>
                </a:solidFill>
              </a:rPr>
              <a:t>ВИДИ ТВОРЧИХ</a:t>
            </a:r>
          </a:p>
          <a:p>
            <a:pPr marL="265113" indent="-265113" algn="ctr">
              <a:buFont typeface="Arial" charset="0"/>
              <a:buNone/>
            </a:pPr>
            <a:r>
              <a:rPr lang="uk-UA" sz="2400" b="1" dirty="0" smtClean="0">
                <a:solidFill>
                  <a:srgbClr val="FFC000"/>
                </a:solidFill>
              </a:rPr>
              <a:t> </a:t>
            </a:r>
            <a:r>
              <a:rPr lang="uk-UA" sz="2400" b="1" dirty="0" smtClean="0">
                <a:solidFill>
                  <a:srgbClr val="00B050"/>
                </a:solidFill>
              </a:rPr>
              <a:t> </a:t>
            </a:r>
            <a:r>
              <a:rPr lang="uk-UA" sz="2400" b="1" dirty="0" smtClean="0">
                <a:solidFill>
                  <a:srgbClr val="FFC000"/>
                </a:solidFill>
              </a:rPr>
              <a:t>МАЙСТЕРЕНЬ</a:t>
            </a:r>
            <a:r>
              <a:rPr lang="uk-UA" b="1" dirty="0" smtClean="0">
                <a:solidFill>
                  <a:srgbClr val="FFFF00"/>
                </a:solidFill>
              </a:rPr>
              <a:t>:</a:t>
            </a: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" y="928670"/>
            <a:ext cx="77406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Arial" pitchFamily="34" charset="0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майстерня побудови знань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; 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 створення листа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; 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 з вивчення лірики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; 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 з’ясування естетики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; 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майстерня-стилізація</a:t>
            </a:r>
            <a:r>
              <a:rPr lang="ru-RU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;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спільна творчість вчителя й учнів;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 розвитку творчих здібностей;</a:t>
            </a:r>
          </a:p>
          <a:p>
            <a:pPr>
              <a:buClr>
                <a:srgbClr val="7030A0"/>
              </a:buClr>
              <a:buFont typeface="Arial" charset="0"/>
              <a:buChar char="•"/>
              <a:defRPr/>
            </a:pPr>
            <a:r>
              <a:rPr lang="uk-UA" sz="2800" b="1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майстерня-вдосконалення…</a:t>
            </a:r>
            <a:endParaRPr lang="ru-RU" sz="2800" b="1" i="1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endParaRPr lang="ru-RU" dirty="0"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" name="Рисунок 3" descr="G:\для оформлення атест диску\диск\Показові уроки\Урок-майстерня показовий\світлини\IMG_46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929066"/>
            <a:ext cx="321467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7" name="Picture 1" descr="G:\для оформлення атест диску\диск\Показові уроки\Урок-майстерня показовий\світлини\IMG_4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0"/>
            <a:ext cx="2857488" cy="2143116"/>
          </a:xfrm>
          <a:prstGeom prst="rect">
            <a:avLst/>
          </a:prstGeom>
          <a:noFill/>
        </p:spPr>
      </p:pic>
      <p:pic>
        <p:nvPicPr>
          <p:cNvPr id="6" name="Picture 16" descr="https://2c0cff1f-a-62cb3a1a-s-sites.googlegroups.com/site/vebkvestoleksandrdovzenko/rezultati-roboti/_1%D0%BC.png?attachauth=ANoY7cpdZ474TZoUNWvdvAv52sQnhz85ooGxWgwENyedrf5VZmBZzdRTjJ9M1iAToVS_SclF3DW_SYYRD7K_IC_fzlrokSOpQiR3zoxUcMFillDEAGm1PHFh6kXZoQ9oDv-j8mVKVy_1n6YFjCDe5FVwhNmXm-67l4mUq_RqaJUF3srdHhDhlqv-_gX5Urh5ALgE3i0y_lOOOOU02VqkhvKtocpdkbXcdTH8idQUzdmD9s_sze1dQE9lxzIcuIB9cwpzpBLgJG3B&amp;attredirects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800600"/>
            <a:ext cx="2060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142852"/>
            <a:ext cx="2857520" cy="785818"/>
          </a:xfrm>
        </p:spPr>
        <p:txBody>
          <a:bodyPr/>
          <a:lstStyle/>
          <a:p>
            <a:r>
              <a:rPr lang="uk-UA" sz="2400" dirty="0" smtClean="0">
                <a:solidFill>
                  <a:srgbClr val="FF7C80"/>
                </a:solidFill>
              </a:rPr>
              <a:t>Використовую</a:t>
            </a:r>
            <a:br>
              <a:rPr lang="uk-UA" sz="2400" dirty="0" smtClean="0">
                <a:solidFill>
                  <a:srgbClr val="FF7C80"/>
                </a:solidFill>
              </a:rPr>
            </a:br>
            <a:r>
              <a:rPr lang="uk-UA" sz="2400" dirty="0" smtClean="0">
                <a:solidFill>
                  <a:srgbClr val="FF7C80"/>
                </a:solidFill>
              </a:rPr>
              <a:t> схеми - опори</a:t>
            </a:r>
            <a:endParaRPr lang="en-US" sz="2400" dirty="0">
              <a:solidFill>
                <a:srgbClr val="FF7C80"/>
              </a:solidFill>
            </a:endParaRP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1214414" y="1571612"/>
            <a:ext cx="6562069" cy="4118293"/>
            <a:chOff x="624" y="967"/>
            <a:chExt cx="4474" cy="2731"/>
          </a:xfrm>
        </p:grpSpPr>
        <p:sp>
          <p:nvSpPr>
            <p:cNvPr id="72708" name="AutoShape 4"/>
            <p:cNvSpPr>
              <a:spLocks noChangeArrowheads="1"/>
            </p:cNvSpPr>
            <p:nvPr/>
          </p:nvSpPr>
          <p:spPr bwMode="gray">
            <a:xfrm>
              <a:off x="2304" y="2496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09" name="AutoShape 5"/>
            <p:cNvSpPr>
              <a:spLocks noChangeArrowheads="1"/>
            </p:cNvSpPr>
            <p:nvPr/>
          </p:nvSpPr>
          <p:spPr bwMode="gray">
            <a:xfrm>
              <a:off x="2304" y="2160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0" name="AutoShape 6"/>
            <p:cNvSpPr>
              <a:spLocks noChangeArrowheads="1"/>
            </p:cNvSpPr>
            <p:nvPr/>
          </p:nvSpPr>
          <p:spPr bwMode="gray">
            <a:xfrm>
              <a:off x="2304" y="1824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uk-UA" dirty="0" smtClean="0">
                  <a:solidFill>
                    <a:srgbClr val="000000"/>
                  </a:solidFill>
                </a:rPr>
                <a:t>зорова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72712" name="Text Box 8"/>
            <p:cNvSpPr txBox="1">
              <a:spLocks noChangeArrowheads="1"/>
            </p:cNvSpPr>
            <p:nvPr/>
          </p:nvSpPr>
          <p:spPr bwMode="gray">
            <a:xfrm>
              <a:off x="2517" y="2316"/>
              <a:ext cx="58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dirty="0" smtClean="0">
                  <a:solidFill>
                    <a:srgbClr val="000000"/>
                  </a:solidFill>
                </a:rPr>
                <a:t>схема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713" name="Text Box 9"/>
            <p:cNvSpPr txBox="1">
              <a:spLocks noChangeArrowheads="1"/>
            </p:cNvSpPr>
            <p:nvPr/>
          </p:nvSpPr>
          <p:spPr bwMode="gray">
            <a:xfrm>
              <a:off x="2517" y="2647"/>
              <a:ext cx="56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dirty="0" smtClean="0">
                  <a:solidFill>
                    <a:srgbClr val="000000"/>
                  </a:solidFill>
                </a:rPr>
                <a:t>опора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714" name="AutoShape 10"/>
            <p:cNvSpPr>
              <a:spLocks noChangeArrowheads="1"/>
            </p:cNvSpPr>
            <p:nvPr/>
          </p:nvSpPr>
          <p:spPr bwMode="gray">
            <a:xfrm>
              <a:off x="1872" y="1680"/>
              <a:ext cx="336" cy="1296"/>
            </a:xfrm>
            <a:prstGeom prst="leftArrow">
              <a:avLst>
                <a:gd name="adj1" fmla="val 65583"/>
                <a:gd name="adj2" fmla="val 65181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5" name="AutoShape 11"/>
            <p:cNvSpPr>
              <a:spLocks noChangeArrowheads="1"/>
            </p:cNvSpPr>
            <p:nvPr/>
          </p:nvSpPr>
          <p:spPr bwMode="auto">
            <a:xfrm>
              <a:off x="624" y="1344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sp>
          <p:nvSpPr>
            <p:cNvPr id="72716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1056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buSzPct val="60000"/>
              </a:pPr>
              <a:endParaRPr lang="en-US" sz="1400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2717" name="AutoShape 13"/>
            <p:cNvSpPr>
              <a:spLocks noChangeArrowheads="1"/>
            </p:cNvSpPr>
            <p:nvPr/>
          </p:nvSpPr>
          <p:spPr bwMode="auto">
            <a:xfrm>
              <a:off x="3888" y="1344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sp>
          <p:nvSpPr>
            <p:cNvPr id="72718" name="Text Box 14"/>
            <p:cNvSpPr txBox="1">
              <a:spLocks noChangeArrowheads="1"/>
            </p:cNvSpPr>
            <p:nvPr/>
          </p:nvSpPr>
          <p:spPr bwMode="auto">
            <a:xfrm>
              <a:off x="3936" y="1488"/>
              <a:ext cx="1162" cy="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uk-UA" sz="1600" b="1" dirty="0" smtClean="0">
                  <a:solidFill>
                    <a:srgbClr val="001D3A"/>
                  </a:solidFill>
                  <a:latin typeface="Verdana" pitchFamily="34" charset="0"/>
                </a:rPr>
                <a:t>Розвиває:</a:t>
              </a:r>
              <a:endParaRPr lang="en-US" sz="1600" b="1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ctr" eaLnBrk="0" hangingPunct="0">
                <a:buSzPct val="60000"/>
                <a:buFontTx/>
                <a:buChar char="•"/>
              </a:pPr>
              <a:r>
                <a:rPr lang="uk-UA" sz="1600" dirty="0" smtClean="0">
                  <a:solidFill>
                    <a:srgbClr val="001D3A"/>
                  </a:solidFill>
                  <a:latin typeface="Verdana" pitchFamily="34" charset="0"/>
                </a:rPr>
                <a:t>Логічне мислення</a:t>
              </a:r>
              <a:endParaRPr lang="en-US" sz="16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ctr" eaLnBrk="0" hangingPunct="0">
                <a:buSzPct val="60000"/>
                <a:buFontTx/>
                <a:buChar char="•"/>
              </a:pPr>
              <a:r>
                <a:rPr lang="uk-UA" sz="1600" dirty="0" smtClean="0">
                  <a:solidFill>
                    <a:srgbClr val="001D3A"/>
                  </a:solidFill>
                  <a:latin typeface="Verdana" pitchFamily="34" charset="0"/>
                </a:rPr>
                <a:t>Самостійність</a:t>
              </a:r>
            </a:p>
            <a:p>
              <a:pPr algn="ctr" eaLnBrk="0" hangingPunct="0">
                <a:buSzPct val="60000"/>
                <a:buFontTx/>
                <a:buChar char="•"/>
              </a:pPr>
              <a:r>
                <a:rPr lang="uk-UA" sz="1600" dirty="0" smtClean="0">
                  <a:solidFill>
                    <a:srgbClr val="001D3A"/>
                  </a:solidFill>
                  <a:latin typeface="Verdana" pitchFamily="34" charset="0"/>
                </a:rPr>
                <a:t>Вміння працювати з книгою</a:t>
              </a:r>
            </a:p>
            <a:p>
              <a:pPr algn="ctr" eaLnBrk="0" hangingPunct="0">
                <a:buSzPct val="60000"/>
                <a:buFontTx/>
                <a:buChar char="•"/>
              </a:pPr>
              <a:r>
                <a:rPr lang="uk-UA" sz="1600" dirty="0" smtClean="0">
                  <a:solidFill>
                    <a:srgbClr val="001D3A"/>
                  </a:solidFill>
                  <a:latin typeface="Verdana" pitchFamily="34" charset="0"/>
                </a:rPr>
                <a:t>Навички аналізу і синтезу</a:t>
              </a:r>
              <a:endParaRPr lang="en-US" sz="16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ctr" eaLnBrk="0" hangingPunct="0">
                <a:buSzPct val="60000"/>
              </a:pPr>
              <a:endParaRPr lang="en-US" sz="1400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2719" name="AutoShape 15"/>
            <p:cNvSpPr>
              <a:spLocks noChangeArrowheads="1"/>
            </p:cNvSpPr>
            <p:nvPr/>
          </p:nvSpPr>
          <p:spPr bwMode="gray">
            <a:xfrm>
              <a:off x="3458" y="1680"/>
              <a:ext cx="334" cy="1296"/>
            </a:xfrm>
            <a:prstGeom prst="rightArrow">
              <a:avLst>
                <a:gd name="adj1" fmla="val 67750"/>
                <a:gd name="adj2" fmla="val 66167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20" name="AutoShape 16"/>
            <p:cNvSpPr>
              <a:spLocks noChangeArrowheads="1"/>
            </p:cNvSpPr>
            <p:nvPr/>
          </p:nvSpPr>
          <p:spPr bwMode="gray">
            <a:xfrm>
              <a:off x="1824" y="967"/>
              <a:ext cx="1920" cy="384"/>
            </a:xfrm>
            <a:prstGeom prst="can">
              <a:avLst>
                <a:gd name="adj" fmla="val 2786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21" name="AutoShape 17"/>
            <p:cNvSpPr>
              <a:spLocks noChangeArrowheads="1"/>
            </p:cNvSpPr>
            <p:nvPr/>
          </p:nvSpPr>
          <p:spPr bwMode="gray">
            <a:xfrm>
              <a:off x="2283" y="1440"/>
              <a:ext cx="1104" cy="336"/>
            </a:xfrm>
            <a:prstGeom prst="upArrow">
              <a:avLst>
                <a:gd name="adj1" fmla="val 68380"/>
                <a:gd name="adj2" fmla="val 70833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63529"/>
                    <a:invGamma/>
                    <a:alpha val="12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22" name="Text Box 18"/>
            <p:cNvSpPr txBox="1">
              <a:spLocks noChangeArrowheads="1"/>
            </p:cNvSpPr>
            <p:nvPr/>
          </p:nvSpPr>
          <p:spPr bwMode="gray">
            <a:xfrm>
              <a:off x="2079" y="1084"/>
              <a:ext cx="1523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uk-UA" dirty="0" smtClean="0">
                  <a:solidFill>
                    <a:srgbClr val="FFC000"/>
                  </a:solidFill>
                </a:rPr>
                <a:t>На етапі засвоєння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2723" name="AutoShape 19"/>
            <p:cNvSpPr>
              <a:spLocks noChangeArrowheads="1"/>
            </p:cNvSpPr>
            <p:nvPr/>
          </p:nvSpPr>
          <p:spPr bwMode="gray">
            <a:xfrm>
              <a:off x="1872" y="3312"/>
              <a:ext cx="1920" cy="384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24" name="Text Box 20"/>
            <p:cNvSpPr txBox="1">
              <a:spLocks noChangeArrowheads="1"/>
            </p:cNvSpPr>
            <p:nvPr/>
          </p:nvSpPr>
          <p:spPr bwMode="gray">
            <a:xfrm>
              <a:off x="2030" y="3453"/>
              <a:ext cx="165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dirty="0" smtClean="0">
                  <a:solidFill>
                    <a:srgbClr val="FF0000"/>
                  </a:solidFill>
                </a:rPr>
                <a:t>На етапі закріплення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2725" name="AutoShape 21"/>
            <p:cNvSpPr>
              <a:spLocks noChangeArrowheads="1"/>
            </p:cNvSpPr>
            <p:nvPr/>
          </p:nvSpPr>
          <p:spPr bwMode="gray">
            <a:xfrm>
              <a:off x="2269" y="2928"/>
              <a:ext cx="1106" cy="331"/>
            </a:xfrm>
            <a:prstGeom prst="downArrow">
              <a:avLst>
                <a:gd name="adj1" fmla="val 67093"/>
                <a:gd name="adj2" fmla="val 64051"/>
              </a:avLst>
            </a:prstGeom>
            <a:gradFill rotWithShape="1">
              <a:gsLst>
                <a:gs pos="0">
                  <a:schemeClr val="bg2">
                    <a:gamma/>
                    <a:tint val="63529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57290" y="2571744"/>
            <a:ext cx="178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0000"/>
                </a:solidFill>
                <a:latin typeface="+mn-lt"/>
              </a:rPr>
              <a:t>Забезпечує</a:t>
            </a:r>
          </a:p>
          <a:p>
            <a:r>
              <a:rPr lang="uk-UA" sz="1600" dirty="0" smtClean="0">
                <a:solidFill>
                  <a:srgbClr val="000000"/>
                </a:solidFill>
                <a:latin typeface="+mn-lt"/>
              </a:rPr>
              <a:t>комплексний розвиток творчої особистості учня</a:t>
            </a:r>
            <a:endParaRPr lang="ru-RU" sz="16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0" y="0"/>
          <a:ext cx="3071802" cy="2285992"/>
        </p:xfrm>
        <a:graphic>
          <a:graphicData uri="http://schemas.openxmlformats.org/presentationml/2006/ole">
            <p:oleObj spid="_x0000_s10253" name="Слайд" r:id="rId3" imgW="4570541" imgH="3427323" progId="PowerPoint.Slide.12">
              <p:embed/>
            </p:oleObj>
          </a:graphicData>
        </a:graphic>
      </p:graphicFrame>
      <p:pic>
        <p:nvPicPr>
          <p:cNvPr id="23" name="Рисунок 4" descr="j0185604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6715140" y="5000636"/>
            <a:ext cx="2428860" cy="1857364"/>
          </a:xfrm>
          <a:prstGeom prst="rect">
            <a:avLst/>
          </a:prstGeom>
          <a:solidFill>
            <a:srgbClr val="00FF00"/>
          </a:solidFill>
          <a:ln w="9525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10243" name="plant"/>
          <p:cNvSpPr>
            <a:spLocks noEditPoints="1" noChangeArrowheads="1"/>
          </p:cNvSpPr>
          <p:nvPr/>
        </p:nvSpPr>
        <p:spPr bwMode="auto">
          <a:xfrm>
            <a:off x="5857884" y="5829300"/>
            <a:ext cx="1257300" cy="10287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5" name="Рисунок 2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5"/>
            <a:ext cx="3143240" cy="2500306"/>
          </a:xfrm>
          <a:prstGeom prst="rect">
            <a:avLst/>
          </a:prstGeom>
          <a:noFill/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929322" y="0"/>
          <a:ext cx="3428992" cy="2214554"/>
        </p:xfrm>
        <a:graphic>
          <a:graphicData uri="http://schemas.openxmlformats.org/presentationml/2006/ole">
            <p:oleObj spid="_x0000_s10254" name="Слайд" r:id="rId6" imgW="4570541" imgH="3427323" progId="PowerPoint.Slide.12">
              <p:embed/>
            </p:oleObj>
          </a:graphicData>
        </a:graphic>
      </p:graphicFrame>
      <p:sp>
        <p:nvSpPr>
          <p:cNvPr id="28" name="plant"/>
          <p:cNvSpPr>
            <a:spLocks noEditPoints="1" noChangeArrowheads="1"/>
          </p:cNvSpPr>
          <p:nvPr/>
        </p:nvSpPr>
        <p:spPr bwMode="auto">
          <a:xfrm>
            <a:off x="7886700" y="4429132"/>
            <a:ext cx="1257300" cy="10287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57430"/>
            <a:ext cx="121688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0" dirty="0" smtClean="0"/>
              <a:t> Отже, у розвитку творчих здібностей допоможуть:</a:t>
            </a:r>
            <a:endParaRPr lang="en-US" sz="2000" dirty="0"/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1000100" y="1357298"/>
            <a:ext cx="2212976" cy="4025917"/>
            <a:chOff x="720" y="1296"/>
            <a:chExt cx="1394" cy="2542"/>
          </a:xfrm>
        </p:grpSpPr>
        <p:sp>
          <p:nvSpPr>
            <p:cNvPr id="94212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3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4" name="AutoShape 6"/>
            <p:cNvSpPr>
              <a:spLocks noChangeArrowheads="1"/>
            </p:cNvSpPr>
            <p:nvPr/>
          </p:nvSpPr>
          <p:spPr bwMode="gray">
            <a:xfrm>
              <a:off x="810" y="287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5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6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7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>
              <a:off x="1074" y="1296"/>
              <a:ext cx="520" cy="2270"/>
              <a:chOff x="1099" y="582"/>
              <a:chExt cx="858" cy="3744"/>
            </a:xfrm>
          </p:grpSpPr>
          <p:sp>
            <p:nvSpPr>
              <p:cNvPr id="94219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4220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21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22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23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8" name="Oval 15"/>
              <p:cNvSpPr>
                <a:spLocks noChangeArrowheads="1"/>
              </p:cNvSpPr>
              <p:nvPr/>
            </p:nvSpPr>
            <p:spPr bwMode="gray">
              <a:xfrm rot="16200000">
                <a:off x="1023" y="3868"/>
                <a:ext cx="534" cy="38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r>
                  <a:rPr lang="ru-RU" dirty="0" smtClean="0"/>
                  <a:t>4</a:t>
                </a:r>
                <a:endParaRPr lang="ru-RU" dirty="0"/>
              </a:p>
            </p:txBody>
          </p:sp>
        </p:grpSp>
        <p:sp>
          <p:nvSpPr>
            <p:cNvPr id="94224" name="Text Box 16"/>
            <p:cNvSpPr txBox="1">
              <a:spLocks noChangeArrowheads="1"/>
            </p:cNvSpPr>
            <p:nvPr/>
          </p:nvSpPr>
          <p:spPr bwMode="gray">
            <a:xfrm>
              <a:off x="1276" y="1341"/>
              <a:ext cx="223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94225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uk-UA" sz="1600" b="1" dirty="0" smtClean="0">
                  <a:solidFill>
                    <a:srgbClr val="000000"/>
                  </a:solidFill>
                  <a:latin typeface="Verdana" pitchFamily="34" charset="0"/>
                </a:rPr>
                <a:t>Інтерактивні технології: </a:t>
              </a:r>
              <a:r>
                <a:rPr lang="uk-UA" sz="1400" dirty="0" smtClean="0">
                  <a:solidFill>
                    <a:srgbClr val="000000"/>
                  </a:solidFill>
                  <a:latin typeface="Verdana" pitchFamily="34" charset="0"/>
                </a:rPr>
                <a:t>робота в парах, групах, “2+2=4”, </a:t>
              </a:r>
              <a:r>
                <a:rPr lang="uk-UA" sz="1400" dirty="0" err="1" smtClean="0">
                  <a:solidFill>
                    <a:srgbClr val="000000"/>
                  </a:solidFill>
                  <a:latin typeface="Verdana" pitchFamily="34" charset="0"/>
                </a:rPr>
                <a:t>“Мікрофон”</a:t>
              </a:r>
              <a:r>
                <a:rPr lang="uk-UA" sz="1400" dirty="0" smtClean="0">
                  <a:solidFill>
                    <a:srgbClr val="000000"/>
                  </a:solidFill>
                  <a:latin typeface="Verdana" pitchFamily="34" charset="0"/>
                </a:rPr>
                <a:t>, </a:t>
              </a:r>
              <a:r>
                <a:rPr lang="uk-UA" sz="1400" dirty="0" err="1" smtClean="0">
                  <a:solidFill>
                    <a:srgbClr val="000000"/>
                  </a:solidFill>
                  <a:latin typeface="Verdana" pitchFamily="34" charset="0"/>
                </a:rPr>
                <a:t>“Мозковий</a:t>
              </a:r>
              <a:r>
                <a:rPr lang="uk-UA" sz="1400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uk-UA" sz="1400" dirty="0" err="1" smtClean="0">
                  <a:solidFill>
                    <a:srgbClr val="000000"/>
                  </a:solidFill>
                  <a:latin typeface="Verdana" pitchFamily="34" charset="0"/>
                </a:rPr>
                <a:t>штурм”</a:t>
              </a:r>
              <a:r>
                <a:rPr lang="uk-UA" sz="1400" dirty="0" smtClean="0">
                  <a:solidFill>
                    <a:srgbClr val="000000"/>
                  </a:solidFill>
                  <a:latin typeface="Verdana" pitchFamily="34" charset="0"/>
                </a:rPr>
                <a:t>, дискусія, </a:t>
              </a:r>
              <a:r>
                <a:rPr lang="uk-UA" sz="1400" dirty="0" err="1" smtClean="0">
                  <a:solidFill>
                    <a:srgbClr val="000000"/>
                  </a:solidFill>
                  <a:latin typeface="Verdana" pitchFamily="34" charset="0"/>
                </a:rPr>
                <a:t>“Дерево</a:t>
              </a:r>
              <a:r>
                <a:rPr lang="uk-UA" sz="1400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uk-UA" sz="1400" dirty="0" err="1" smtClean="0">
                  <a:solidFill>
                    <a:srgbClr val="000000"/>
                  </a:solidFill>
                  <a:latin typeface="Verdana" pitchFamily="34" charset="0"/>
                </a:rPr>
                <a:t>рішень”</a:t>
              </a:r>
              <a:endParaRPr lang="en-US" dirty="0"/>
            </a:p>
          </p:txBody>
        </p:sp>
      </p:grpSp>
      <p:grpSp>
        <p:nvGrpSpPr>
          <p:cNvPr id="94226" name="Group 18"/>
          <p:cNvGrpSpPr>
            <a:grpSpLocks/>
          </p:cNvGrpSpPr>
          <p:nvPr/>
        </p:nvGrpSpPr>
        <p:grpSpPr bwMode="auto">
          <a:xfrm>
            <a:off x="3352800" y="1760538"/>
            <a:ext cx="2166938" cy="4106863"/>
            <a:chOff x="2208" y="1251"/>
            <a:chExt cx="1365" cy="2587"/>
          </a:xfrm>
        </p:grpSpPr>
        <p:sp>
          <p:nvSpPr>
            <p:cNvPr id="9422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2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2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4230" name="AutoShape 22"/>
            <p:cNvSpPr>
              <a:spLocks noChangeArrowheads="1"/>
            </p:cNvSpPr>
            <p:nvPr/>
          </p:nvSpPr>
          <p:spPr bwMode="gray">
            <a:xfrm>
              <a:off x="2211" y="1582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31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423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423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423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4235" name="Oval 27"/>
            <p:cNvSpPr>
              <a:spLocks noChangeArrowheads="1"/>
            </p:cNvSpPr>
            <p:nvPr/>
          </p:nvSpPr>
          <p:spPr bwMode="gray">
            <a:xfrm rot="15297226">
              <a:off x="2532" y="1435"/>
              <a:ext cx="438" cy="6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94236" name="Text Box 28"/>
            <p:cNvSpPr txBox="1">
              <a:spLocks noChangeArrowheads="1"/>
            </p:cNvSpPr>
            <p:nvPr/>
          </p:nvSpPr>
          <p:spPr bwMode="gray">
            <a:xfrm>
              <a:off x="2800" y="3004"/>
              <a:ext cx="28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 smtClean="0">
                  <a:solidFill>
                    <a:srgbClr val="000000"/>
                  </a:solidFill>
                </a:rPr>
                <a:t>5</a:t>
              </a:r>
              <a:endParaRPr lang="en-US" dirty="0"/>
            </a:p>
          </p:txBody>
        </p:sp>
        <p:sp>
          <p:nvSpPr>
            <p:cNvPr id="94237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2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uk-UA" b="1" dirty="0" smtClean="0">
                  <a:solidFill>
                    <a:srgbClr val="000000"/>
                  </a:solidFill>
                </a:rPr>
                <a:t>Проектні технології</a:t>
              </a:r>
              <a:r>
                <a:rPr lang="uk-UA" dirty="0" smtClean="0">
                  <a:solidFill>
                    <a:srgbClr val="000000"/>
                  </a:solidFill>
                </a:rPr>
                <a:t>:дослідницькі, ігрові, творчі.</a:t>
              </a:r>
            </a:p>
            <a:p>
              <a:r>
                <a:rPr lang="uk-UA" b="1" dirty="0" smtClean="0">
                  <a:solidFill>
                    <a:srgbClr val="000000"/>
                  </a:solidFill>
                </a:rPr>
                <a:t>Навчально-пізнавальне </a:t>
              </a:r>
              <a:r>
                <a:rPr lang="uk-UA" b="1" dirty="0" err="1" smtClean="0">
                  <a:solidFill>
                    <a:srgbClr val="000000"/>
                  </a:solidFill>
                </a:rPr>
                <a:t>портфоліо</a:t>
              </a:r>
              <a:endParaRPr lang="uk-UA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423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39" name="AutoShape 31"/>
            <p:cNvSpPr>
              <a:spLocks noChangeArrowheads="1"/>
            </p:cNvSpPr>
            <p:nvPr/>
          </p:nvSpPr>
          <p:spPr bwMode="gray">
            <a:xfrm>
              <a:off x="2238" y="3247"/>
              <a:ext cx="1304" cy="58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b="1" dirty="0" err="1" smtClean="0">
                  <a:solidFill>
                    <a:srgbClr val="FF0000"/>
                  </a:solidFill>
                </a:rPr>
                <a:t>Біоадекватні</a:t>
              </a:r>
              <a:r>
                <a:rPr lang="ru-RU" b="1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ru-RU" b="1" dirty="0" err="1" smtClean="0">
                  <a:solidFill>
                    <a:srgbClr val="FF0000"/>
                  </a:solidFill>
                </a:rPr>
                <a:t>технології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4240" name="Group 32"/>
          <p:cNvGrpSpPr>
            <a:grpSpLocks/>
          </p:cNvGrpSpPr>
          <p:nvPr/>
        </p:nvGrpSpPr>
        <p:grpSpPr bwMode="auto">
          <a:xfrm>
            <a:off x="785812" y="1831975"/>
            <a:ext cx="7099301" cy="4311650"/>
            <a:chOff x="591" y="1296"/>
            <a:chExt cx="4472" cy="2716"/>
          </a:xfrm>
        </p:grpSpPr>
        <p:sp>
          <p:nvSpPr>
            <p:cNvPr id="94241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42" name="AutoShape 34"/>
            <p:cNvSpPr>
              <a:spLocks noChangeArrowheads="1"/>
            </p:cNvSpPr>
            <p:nvPr/>
          </p:nvSpPr>
          <p:spPr bwMode="gray">
            <a:xfrm>
              <a:off x="3741" y="1402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43" name="AutoShape 35"/>
            <p:cNvSpPr>
              <a:spLocks noChangeArrowheads="1"/>
            </p:cNvSpPr>
            <p:nvPr/>
          </p:nvSpPr>
          <p:spPr bwMode="gray">
            <a:xfrm rot="10590394" flipV="1">
              <a:off x="4154" y="3166"/>
              <a:ext cx="313" cy="283"/>
            </a:xfrm>
            <a:prstGeom prst="roundRect">
              <a:avLst>
                <a:gd name="adj" fmla="val 33115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dirty="0" smtClean="0"/>
                <a:t>4</a:t>
              </a:r>
              <a:endParaRPr lang="ru-RU" dirty="0"/>
            </a:p>
          </p:txBody>
        </p:sp>
        <p:sp>
          <p:nvSpPr>
            <p:cNvPr id="94244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4245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4246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4247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48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49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4250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94251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  <p:sp>
          <p:nvSpPr>
            <p:cNvPr id="94252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uk-UA" b="1" dirty="0" smtClean="0">
                  <a:solidFill>
                    <a:srgbClr val="000000"/>
                  </a:solidFill>
                </a:rPr>
                <a:t>Уроки розвитку критичного мислення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4253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54" name="AutoShape 46"/>
            <p:cNvSpPr>
              <a:spLocks noChangeArrowheads="1"/>
            </p:cNvSpPr>
            <p:nvPr/>
          </p:nvSpPr>
          <p:spPr bwMode="gray">
            <a:xfrm>
              <a:off x="591" y="3157"/>
              <a:ext cx="1439" cy="8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b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Творчі</a:t>
              </a:r>
              <a:r>
                <a:rPr lang="ru-RU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r>
                <a:rPr lang="ru-RU" b="1" dirty="0" err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майстерні</a:t>
              </a:r>
              <a:endParaRPr lang="ru-RU" b="1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6145" name="Picture 1" descr="0"/>
          <p:cNvPicPr>
            <a:picLocks noChangeAspect="1" noChangeArrowheads="1"/>
          </p:cNvPicPr>
          <p:nvPr/>
        </p:nvPicPr>
        <p:blipFill>
          <a:blip r:embed="rId2"/>
          <a:srcRect t="8717" b="4610"/>
          <a:stretch>
            <a:fillRect/>
          </a:stretch>
        </p:blipFill>
        <p:spPr bwMode="auto">
          <a:xfrm>
            <a:off x="5786414" y="5051425"/>
            <a:ext cx="3357586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172200" cy="882650"/>
          </a:xfrm>
        </p:spPr>
        <p:txBody>
          <a:bodyPr/>
          <a:lstStyle/>
          <a:p>
            <a:r>
              <a:rPr lang="uk-UA" sz="2800" b="0" dirty="0" smtClean="0"/>
              <a:t>Із успіхом застосовую</a:t>
            </a:r>
            <a:br>
              <a:rPr lang="uk-UA" sz="2800" b="0" dirty="0" smtClean="0"/>
            </a:br>
            <a:r>
              <a:rPr lang="uk-UA" sz="2800" b="0" dirty="0" smtClean="0"/>
              <a:t> на уроці: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686800" cy="5324492"/>
          </a:xfrm>
        </p:spPr>
        <p:txBody>
          <a:bodyPr/>
          <a:lstStyle/>
          <a:p>
            <a:r>
              <a:rPr lang="uk-UA" b="0" dirty="0" smtClean="0">
                <a:solidFill>
                  <a:srgbClr val="FF0000"/>
                </a:solidFill>
              </a:rPr>
              <a:t>Нестандартні розминки</a:t>
            </a:r>
          </a:p>
          <a:p>
            <a:r>
              <a:rPr lang="uk-UA" b="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Міні-тренінги</a:t>
            </a:r>
          </a:p>
          <a:p>
            <a:r>
              <a:rPr lang="uk-UA" b="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Сенкан</a:t>
            </a:r>
            <a:r>
              <a:rPr lang="uk-UA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uk-UA" b="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центон</a:t>
            </a:r>
            <a:r>
              <a:rPr lang="uk-UA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uk-UA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римування</a:t>
            </a:r>
          </a:p>
          <a:p>
            <a:r>
              <a:rPr lang="uk-UA" b="0" dirty="0" smtClean="0">
                <a:solidFill>
                  <a:schemeClr val="tx2"/>
                </a:solidFill>
              </a:rPr>
              <a:t>Твори-перевтілення, есе</a:t>
            </a:r>
          </a:p>
          <a:p>
            <a:r>
              <a:rPr lang="uk-UA" b="0" dirty="0" smtClean="0">
                <a:solidFill>
                  <a:srgbClr val="C00000"/>
                </a:solidFill>
              </a:rPr>
              <a:t>Кросворди, ребуси, анаграми</a:t>
            </a:r>
          </a:p>
          <a:p>
            <a:r>
              <a:rPr lang="uk-UA" b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Лінгвістичні казки</a:t>
            </a:r>
          </a:p>
          <a:p>
            <a:r>
              <a:rPr lang="uk-UA" b="0" dirty="0" smtClean="0">
                <a:solidFill>
                  <a:schemeClr val="accent1">
                    <a:lumMod val="75000"/>
                  </a:schemeClr>
                </a:solidFill>
              </a:rPr>
              <a:t>Мультимедійні презентації</a:t>
            </a:r>
          </a:p>
          <a:p>
            <a:r>
              <a:rPr lang="uk-UA" b="0" dirty="0" smtClean="0">
                <a:solidFill>
                  <a:srgbClr val="FF0000"/>
                </a:solidFill>
              </a:rPr>
              <a:t>Вікторини , ігри, КВК</a:t>
            </a: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5121" name="Picture 1" descr="258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4102" y="4214818"/>
            <a:ext cx="3524243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G:\для оформлення атест диску\диск\Показові уроки\Урок-майстерня показовий\світлини\IMG_4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4071933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29520" cy="882650"/>
          </a:xfrm>
        </p:spPr>
        <p:txBody>
          <a:bodyPr/>
          <a:lstStyle/>
          <a:p>
            <a:r>
              <a:rPr lang="uk-UA" dirty="0" smtClean="0"/>
              <a:t>Мої публікації у посібниках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Содержимое 5" descr="C:\Users\Ноут\Desktop\11111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204296">
            <a:off x="150493" y="851589"/>
            <a:ext cx="1717296" cy="271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оут\Desktop\b16200u_kompetentnosti_ukr_movi_cop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409376">
            <a:off x="1926348" y="856793"/>
            <a:ext cx="200510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оут\Desktop\ukr_5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393190">
            <a:off x="4000496" y="785794"/>
            <a:ext cx="199390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413_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612949">
            <a:off x="6302426" y="758903"/>
            <a:ext cx="1988479" cy="283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оут\Desktop\411_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8602" y="3717021"/>
            <a:ext cx="2150913" cy="314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Ноут\Desktop\543534534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3643314"/>
            <a:ext cx="221457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для оформлення атест диску\диск\Нагороди\12 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626">
            <a:off x="6041744" y="3345598"/>
            <a:ext cx="2657478" cy="331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7C8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357166"/>
            <a:ext cx="6172200" cy="563562"/>
          </a:xfrm>
        </p:spPr>
        <p:txBody>
          <a:bodyPr/>
          <a:lstStyle/>
          <a:p>
            <a:r>
              <a:rPr lang="uk-UA" b="0" dirty="0" smtClean="0"/>
              <a:t>Актуальні питання:</a:t>
            </a:r>
            <a:endParaRPr lang="en-US" b="0" dirty="0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8110" name="AutoShape 46"/>
          <p:cNvSpPr>
            <a:spLocks noChangeArrowheads="1"/>
          </p:cNvSpPr>
          <p:nvPr/>
        </p:nvSpPr>
        <p:spPr bwMode="ltGray">
          <a:xfrm rot="5400000">
            <a:off x="-2412207" y="1384285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8111" name="AutoShape 47"/>
          <p:cNvSpPr>
            <a:spLocks noChangeArrowheads="1"/>
          </p:cNvSpPr>
          <p:nvPr/>
        </p:nvSpPr>
        <p:spPr bwMode="ltGray">
          <a:xfrm flipH="1">
            <a:off x="-1" y="1928802"/>
            <a:ext cx="2177254" cy="3856828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alpha val="56000"/>
                </a:schemeClr>
              </a:gs>
              <a:gs pos="100000">
                <a:schemeClr val="bg2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vert="wordArtVert" wrap="none" anchor="ctr"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just"/>
            <a:r>
              <a:rPr lang="uk-UA" sz="9600" b="1" dirty="0" smtClean="0"/>
              <a:t>?</a:t>
            </a:r>
            <a:endParaRPr lang="ru-RU" sz="9600" b="1" dirty="0"/>
          </a:p>
        </p:txBody>
      </p:sp>
      <p:sp>
        <p:nvSpPr>
          <p:cNvPr id="88112" name="AutoShape 48"/>
          <p:cNvSpPr>
            <a:spLocks noChangeArrowheads="1"/>
          </p:cNvSpPr>
          <p:nvPr/>
        </p:nvSpPr>
        <p:spPr bwMode="gray">
          <a:xfrm>
            <a:off x="1822450" y="509905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dirty="0" smtClean="0">
                <a:solidFill>
                  <a:srgbClr val="000000"/>
                </a:solidFill>
              </a:rPr>
              <a:t>Як досягти творчої співпраці вчителя і учня?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8113" name="AutoShape 49"/>
          <p:cNvSpPr>
            <a:spLocks noChangeArrowheads="1"/>
          </p:cNvSpPr>
          <p:nvPr/>
        </p:nvSpPr>
        <p:spPr bwMode="gray">
          <a:xfrm>
            <a:off x="2317750" y="4271963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8114" name="AutoShape 50"/>
          <p:cNvSpPr>
            <a:spLocks noChangeArrowheads="1"/>
          </p:cNvSpPr>
          <p:nvPr/>
        </p:nvSpPr>
        <p:spPr bwMode="gray">
          <a:xfrm>
            <a:off x="2438400" y="3459163"/>
            <a:ext cx="463393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dirty="0" smtClean="0">
                <a:solidFill>
                  <a:srgbClr val="000000"/>
                </a:solidFill>
              </a:rPr>
              <a:t>Які педагогічні технології доцільно обрати?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8115" name="AutoShape 51"/>
          <p:cNvSpPr>
            <a:spLocks noChangeArrowheads="1"/>
          </p:cNvSpPr>
          <p:nvPr/>
        </p:nvSpPr>
        <p:spPr bwMode="gray">
          <a:xfrm>
            <a:off x="2286000" y="259080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dirty="0" smtClean="0">
                <a:solidFill>
                  <a:srgbClr val="000000"/>
                </a:solidFill>
              </a:rPr>
              <a:t>Як розвивати творчі здібності учнів?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8116" name="AutoShape 52"/>
          <p:cNvSpPr>
            <a:spLocks noChangeArrowheads="1"/>
          </p:cNvSpPr>
          <p:nvPr/>
        </p:nvSpPr>
        <p:spPr bwMode="gray">
          <a:xfrm>
            <a:off x="1765300" y="1820863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b="1" dirty="0">
              <a:solidFill>
                <a:schemeClr val="tx2"/>
              </a:solidFill>
            </a:endParaRPr>
          </a:p>
        </p:txBody>
      </p:sp>
      <p:grpSp>
        <p:nvGrpSpPr>
          <p:cNvPr id="88117" name="Group 53"/>
          <p:cNvGrpSpPr>
            <a:grpSpLocks/>
          </p:cNvGrpSpPr>
          <p:nvPr/>
        </p:nvGrpSpPr>
        <p:grpSpPr bwMode="auto">
          <a:xfrm>
            <a:off x="1500166" y="2000239"/>
            <a:ext cx="500066" cy="285753"/>
            <a:chOff x="2078" y="1680"/>
            <a:chExt cx="1615" cy="1615"/>
          </a:xfrm>
        </p:grpSpPr>
        <p:sp>
          <p:nvSpPr>
            <p:cNvPr id="8811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1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20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1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2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8123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8124" name="Group 60"/>
          <p:cNvGrpSpPr>
            <a:grpSpLocks/>
          </p:cNvGrpSpPr>
          <p:nvPr/>
        </p:nvGrpSpPr>
        <p:grpSpPr bwMode="auto">
          <a:xfrm>
            <a:off x="1981200" y="2697163"/>
            <a:ext cx="381000" cy="381000"/>
            <a:chOff x="2078" y="1680"/>
            <a:chExt cx="1615" cy="1615"/>
          </a:xfrm>
        </p:grpSpPr>
        <p:sp>
          <p:nvSpPr>
            <p:cNvPr id="88125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26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27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8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29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8130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8131" name="Group 67"/>
          <p:cNvGrpSpPr>
            <a:grpSpLocks/>
          </p:cNvGrpSpPr>
          <p:nvPr/>
        </p:nvGrpSpPr>
        <p:grpSpPr bwMode="auto">
          <a:xfrm>
            <a:off x="2133600" y="3535363"/>
            <a:ext cx="381000" cy="381000"/>
            <a:chOff x="2078" y="1680"/>
            <a:chExt cx="1615" cy="1615"/>
          </a:xfrm>
        </p:grpSpPr>
        <p:sp>
          <p:nvSpPr>
            <p:cNvPr id="88132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33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34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35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36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8137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8138" name="Group 74"/>
          <p:cNvGrpSpPr>
            <a:grpSpLocks/>
          </p:cNvGrpSpPr>
          <p:nvPr/>
        </p:nvGrpSpPr>
        <p:grpSpPr bwMode="auto">
          <a:xfrm>
            <a:off x="1981200" y="4373563"/>
            <a:ext cx="381000" cy="381000"/>
            <a:chOff x="2078" y="1680"/>
            <a:chExt cx="1615" cy="1615"/>
          </a:xfrm>
        </p:grpSpPr>
        <p:sp>
          <p:nvSpPr>
            <p:cNvPr id="88139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0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1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42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43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8144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88145" name="Group 81"/>
          <p:cNvGrpSpPr>
            <a:grpSpLocks/>
          </p:cNvGrpSpPr>
          <p:nvPr/>
        </p:nvGrpSpPr>
        <p:grpSpPr bwMode="auto">
          <a:xfrm>
            <a:off x="1524000" y="5148263"/>
            <a:ext cx="355600" cy="381000"/>
            <a:chOff x="2078" y="1680"/>
            <a:chExt cx="1615" cy="1615"/>
          </a:xfrm>
        </p:grpSpPr>
        <p:sp>
          <p:nvSpPr>
            <p:cNvPr id="88146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7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148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49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8150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8151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071670" y="185736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1600" dirty="0" smtClean="0">
                <a:solidFill>
                  <a:srgbClr val="000000"/>
                </a:solidFill>
              </a:rPr>
              <a:t>Як сформувати  креативну особистість?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5984" y="4357694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1600" dirty="0" smtClean="0">
                <a:solidFill>
                  <a:srgbClr val="000000"/>
                </a:solidFill>
              </a:rPr>
              <a:t>Як зробити кожен урок словесності цікавим?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21505" name="Picture 1" descr="AfseFK8EAP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4748527"/>
            <a:ext cx="2643174" cy="210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34473_900"/>
          <p:cNvPicPr>
            <a:picLocks noChangeAspect="1" noChangeArrowheads="1"/>
          </p:cNvPicPr>
          <p:nvPr/>
        </p:nvPicPr>
        <p:blipFill>
          <a:blip r:embed="rId3"/>
          <a:srcRect l="12030" r="27068"/>
          <a:stretch>
            <a:fillRect/>
          </a:stretch>
        </p:blipFill>
        <p:spPr bwMode="auto">
          <a:xfrm>
            <a:off x="7500958" y="285728"/>
            <a:ext cx="1417637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70659" name="Picture 3" descr="G:\Скани для портфоліо\0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71612"/>
            <a:ext cx="3686941" cy="5072074"/>
          </a:xfrm>
          <a:prstGeom prst="rect">
            <a:avLst/>
          </a:prstGeom>
          <a:noFill/>
        </p:spPr>
      </p:pic>
      <p:pic>
        <p:nvPicPr>
          <p:cNvPr id="70660" name="Picture 4" descr="G:\Скани для портфоліо\01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928802"/>
            <a:ext cx="3702506" cy="4929198"/>
          </a:xfrm>
          <a:prstGeom prst="rect">
            <a:avLst/>
          </a:prstGeom>
          <a:noFill/>
        </p:spPr>
      </p:pic>
      <p:pic>
        <p:nvPicPr>
          <p:cNvPr id="10" name="Picture 2" descr="G:\Скани для портфоліо\004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3271509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9634" name="Picture 2" descr="G:\Скани для портфоліо\00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4214810" cy="5715040"/>
          </a:xfrm>
          <a:prstGeom prst="rect">
            <a:avLst/>
          </a:prstGeom>
          <a:noFill/>
        </p:spPr>
      </p:pic>
      <p:pic>
        <p:nvPicPr>
          <p:cNvPr id="69635" name="Picture 3" descr="G:\Скани для портфоліо\0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2564" y="1142984"/>
            <a:ext cx="4675716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5" descr="G:\Скани для портфоліо\Сертифікат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3600385" cy="4953000"/>
          </a:xfrm>
          <a:prstGeom prst="rect">
            <a:avLst/>
          </a:prstGeom>
          <a:noFill/>
        </p:spPr>
      </p:pic>
      <p:pic>
        <p:nvPicPr>
          <p:cNvPr id="71682" name="Picture 2" descr="G:\Скани для портфоліо\подяка ттб 0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826" y="928671"/>
            <a:ext cx="3937667" cy="5715039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/>
              <a:t>Результативність реалізації досвіду</a:t>
            </a:r>
            <a:r>
              <a:rPr lang="ru-RU" altLang="uk-UA" dirty="0" smtClean="0"/>
              <a:t/>
            </a:r>
            <a:br>
              <a:rPr lang="ru-RU" alt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r>
              <a:rPr lang="uk-UA" sz="2400" dirty="0" smtClean="0"/>
              <a:t>*2008  Всеукраїнський конкурс учнівської творчості «Об’єднаймося ж, брати мої! (П етап -  номінація «Література» 3 місце, </a:t>
            </a:r>
            <a:r>
              <a:rPr lang="uk-UA" sz="2400" dirty="0" err="1" smtClean="0"/>
              <a:t>Боровець</a:t>
            </a:r>
            <a:r>
              <a:rPr lang="uk-UA" sz="2400" dirty="0" smtClean="0"/>
              <a:t> Марія,2008 рік);</a:t>
            </a:r>
          </a:p>
          <a:p>
            <a:endParaRPr lang="uk-UA" sz="2400" dirty="0" smtClean="0"/>
          </a:p>
          <a:p>
            <a:r>
              <a:rPr lang="uk-UA" sz="2400" dirty="0" smtClean="0"/>
              <a:t>*2010 </a:t>
            </a:r>
            <a:r>
              <a:rPr lang="uk-UA" sz="2400" dirty="0" err="1" smtClean="0"/>
              <a:t>Конкурс„Об’єднаймося</a:t>
            </a:r>
            <a:r>
              <a:rPr lang="uk-UA" sz="2400" dirty="0" smtClean="0"/>
              <a:t> ж, брати мої!” </a:t>
            </a:r>
            <a:r>
              <a:rPr lang="uk-UA" sz="2400" dirty="0" err="1" smtClean="0"/>
              <a:t>Література.Ідея</a:t>
            </a:r>
            <a:r>
              <a:rPr lang="uk-UA" sz="2400" dirty="0" smtClean="0"/>
              <a:t> соборності України: творчість Тараса Шевченка: народ, суспільство, держава, родина. Минуле, сучасне і </a:t>
            </a:r>
            <a:r>
              <a:rPr lang="uk-UA" sz="2400" dirty="0" err="1" smtClean="0"/>
              <a:t>майбутнє...На</a:t>
            </a:r>
            <a:r>
              <a:rPr lang="uk-UA" sz="2400" dirty="0" smtClean="0"/>
              <a:t> відстані забудуть про </a:t>
            </a:r>
            <a:r>
              <a:rPr lang="uk-UA" sz="2400" dirty="0" err="1" smtClean="0"/>
              <a:t>безликеІ</a:t>
            </a:r>
            <a:r>
              <a:rPr lang="uk-UA" sz="2400" dirty="0" smtClean="0"/>
              <a:t> Генія осмислять скорбний путь..( Насінник Оксана,2010, лауреат);</a:t>
            </a:r>
          </a:p>
          <a:p>
            <a:endParaRPr lang="uk-UA" sz="2400" u="sng" dirty="0" smtClean="0"/>
          </a:p>
          <a:p>
            <a:endParaRPr lang="uk-UA" sz="2400" u="sng" dirty="0" smtClean="0"/>
          </a:p>
          <a:p>
            <a:endParaRPr lang="uk-UA" sz="2400" dirty="0" smtClean="0"/>
          </a:p>
          <a:p>
            <a:r>
              <a:rPr lang="uk-UA" sz="2400" dirty="0" smtClean="0"/>
              <a:t> 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)</a:t>
            </a:r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7C8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Результати проекту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 smtClean="0"/>
              <a:t>*2008 - конкурсна робота товариства «Просвіта»  - "Утвердження української державності» (Олег </a:t>
            </a:r>
            <a:r>
              <a:rPr lang="uk-UA" sz="2400" dirty="0" err="1" smtClean="0"/>
              <a:t>Фаріон-</a:t>
            </a:r>
            <a:r>
              <a:rPr lang="uk-UA" sz="2400" dirty="0" smtClean="0"/>
              <a:t> 3 місце);</a:t>
            </a:r>
          </a:p>
          <a:p>
            <a:r>
              <a:rPr lang="uk-UA" sz="2400" b="0" dirty="0" smtClean="0"/>
              <a:t>* Міжнародний конкурс знавців української мови імені Петра </a:t>
            </a:r>
            <a:r>
              <a:rPr lang="uk-UA" sz="2400" b="0" dirty="0" err="1" smtClean="0"/>
              <a:t>Яцика</a:t>
            </a:r>
            <a:r>
              <a:rPr lang="uk-UA" sz="2400" b="0" dirty="0" smtClean="0"/>
              <a:t>  </a:t>
            </a:r>
            <a:r>
              <a:rPr lang="uk-UA" sz="2400" dirty="0" smtClean="0"/>
              <a:t>(</a:t>
            </a:r>
            <a:r>
              <a:rPr lang="uk-UA" sz="2400" dirty="0" err="1" smtClean="0"/>
              <a:t>Подзігун</a:t>
            </a:r>
            <a:r>
              <a:rPr lang="uk-UA" sz="2400" dirty="0" smtClean="0"/>
              <a:t> Назарій,3 </a:t>
            </a:r>
            <a:r>
              <a:rPr lang="uk-UA" sz="2400" b="0" dirty="0" smtClean="0"/>
              <a:t>місце);</a:t>
            </a:r>
            <a:endParaRPr lang="uk-UA" sz="2400" dirty="0" smtClean="0"/>
          </a:p>
          <a:p>
            <a:r>
              <a:rPr lang="uk-UA" sz="2400" dirty="0" smtClean="0"/>
              <a:t> *2007 - огляд-конкурс повстанської пісні і поезії у номінації «Поезія про  Українську Повстанську Армію» (1 місце, </a:t>
            </a:r>
            <a:r>
              <a:rPr lang="uk-UA" sz="2400" dirty="0" err="1" smtClean="0"/>
              <a:t>Хичій</a:t>
            </a:r>
            <a:r>
              <a:rPr lang="uk-UA" sz="2400" dirty="0" smtClean="0"/>
              <a:t> Карина; 3 місце </a:t>
            </a:r>
            <a:r>
              <a:rPr lang="uk-UA" sz="2400" dirty="0" err="1" smtClean="0"/>
              <a:t>–обласний</a:t>
            </a:r>
            <a:r>
              <a:rPr lang="uk-UA" sz="2400" dirty="0" smtClean="0"/>
              <a:t> конкурс);</a:t>
            </a:r>
          </a:p>
          <a:p>
            <a:r>
              <a:rPr lang="uk-UA" sz="2400" dirty="0" smtClean="0"/>
              <a:t>*2008 (3 місце);</a:t>
            </a:r>
          </a:p>
          <a:p>
            <a:r>
              <a:rPr lang="uk-UA" sz="2400" dirty="0" smtClean="0"/>
              <a:t> *2012 рік(1 місце);</a:t>
            </a:r>
          </a:p>
          <a:p>
            <a:endParaRPr lang="uk-UA" sz="2400" dirty="0" smtClean="0"/>
          </a:p>
          <a:p>
            <a:endParaRPr lang="uk-UA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Результати проекту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r>
              <a:rPr lang="uk-UA" sz="2000" dirty="0" smtClean="0"/>
              <a:t>*2012 </a:t>
            </a:r>
            <a:r>
              <a:rPr lang="uk-UA" sz="2000" dirty="0" err="1" smtClean="0"/>
              <a:t>Микулишин</a:t>
            </a:r>
            <a:r>
              <a:rPr lang="uk-UA" sz="2000" dirty="0" smtClean="0"/>
              <a:t> Аліна , 8-Б клас, 3 місце у 1-ому етапі </a:t>
            </a:r>
            <a:r>
              <a:rPr lang="uk-UA" sz="2000" u="sng" dirty="0" smtClean="0">
                <a:hlinkClick r:id="rId2"/>
              </a:rPr>
              <a:t>Міжнародного мовно-літературного конкурсу учнівської та студентської молоді </a:t>
            </a:r>
            <a:r>
              <a:rPr lang="uk-UA" sz="2000" u="sng" dirty="0" err="1" smtClean="0">
                <a:hlinkClick r:id="rId2"/>
              </a:rPr>
              <a:t>ім.Т.Г.Шевченка</a:t>
            </a:r>
            <a:r>
              <a:rPr lang="uk-UA" sz="2000" u="sng" dirty="0" smtClean="0">
                <a:hlinkClick r:id="rId2"/>
              </a:rPr>
              <a:t> )</a:t>
            </a:r>
            <a:endParaRPr lang="uk-UA" sz="2000" dirty="0" smtClean="0"/>
          </a:p>
          <a:p>
            <a:r>
              <a:rPr lang="uk-UA" sz="2000" dirty="0" smtClean="0"/>
              <a:t> </a:t>
            </a:r>
          </a:p>
          <a:p>
            <a:r>
              <a:rPr lang="uk-UA" sz="2000" dirty="0" smtClean="0"/>
              <a:t>*2014 -1 місце у конкурсі патріотичної поезії (ХИЧІЙ КАРИНА 11-А кл) і гран-прі в обласному конкурсі, присвяченому  200-літтю від Дня народження Т.Г.Шевченка;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Company Logo</a:t>
            </a:r>
            <a:endParaRPr lang="en-US" dirty="0"/>
          </a:p>
        </p:txBody>
      </p:sp>
      <p:pic>
        <p:nvPicPr>
          <p:cNvPr id="8" name="Picture 2" descr="C:\Users\Ноут\Desktop\200TSH2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214686"/>
            <a:ext cx="3714744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 descr="C:\Users\Ноут\Desktop\200TSH25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331955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/>
              <a:t>Результативність реалізації досвіду</a:t>
            </a:r>
            <a:r>
              <a:rPr lang="ru-RU" altLang="uk-UA" dirty="0" smtClean="0"/>
              <a:t/>
            </a:r>
            <a:br>
              <a:rPr lang="ru-RU" alt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/>
          <a:lstStyle/>
          <a:p>
            <a:endParaRPr lang="uk-UA" dirty="0" smtClean="0"/>
          </a:p>
          <a:p>
            <a:r>
              <a:rPr lang="uk-UA" dirty="0" smtClean="0"/>
              <a:t>*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2014 - 1 місце у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2-ому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етапі Міжнародного конкурсу знавців української мови імені Петра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Яцика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  (ТУГ ім. Франка - </a:t>
            </a:r>
            <a:r>
              <a:rPr lang="uk-UA" dirty="0" err="1" smtClean="0">
                <a:solidFill>
                  <a:srgbClr val="C00000"/>
                </a:solidFill>
              </a:rPr>
              <a:t>Лепявко</a:t>
            </a:r>
            <a:r>
              <a:rPr lang="uk-UA" dirty="0" smtClean="0">
                <a:solidFill>
                  <a:srgbClr val="C00000"/>
                </a:solidFill>
              </a:rPr>
              <a:t> Катерина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, 1 (5) -В клас;</a:t>
            </a:r>
          </a:p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*2015 -  (2-ге місце); (ТУГ ім. І.Франка </a:t>
            </a:r>
            <a:r>
              <a:rPr lang="uk-UA" dirty="0" smtClean="0">
                <a:solidFill>
                  <a:srgbClr val="C00000"/>
                </a:solidFill>
              </a:rPr>
              <a:t>- </a:t>
            </a:r>
            <a:r>
              <a:rPr lang="uk-UA" dirty="0" err="1" smtClean="0">
                <a:solidFill>
                  <a:srgbClr val="C00000"/>
                </a:solidFill>
              </a:rPr>
              <a:t>Мрачковська</a:t>
            </a:r>
            <a:r>
              <a:rPr lang="uk-UA" dirty="0" smtClean="0">
                <a:solidFill>
                  <a:srgbClr val="C00000"/>
                </a:solidFill>
              </a:rPr>
              <a:t> Софія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) учениці 2(6)-А класу в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2-ому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етапі </a:t>
            </a:r>
            <a:r>
              <a:rPr lang="uk-UA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Міжнародного мовно-літературного конкурсу учнівської та студентської молоді </a:t>
            </a:r>
            <a:r>
              <a:rPr lang="uk-UA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ім.Т.Г.Шевченка</a:t>
            </a:r>
            <a:r>
              <a:rPr lang="uk-UA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 )</a:t>
            </a:r>
            <a:endParaRPr lang="uk-U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uk-UA" dirty="0" smtClean="0">
              <a:solidFill>
                <a:srgbClr val="FFC000"/>
              </a:solidFill>
            </a:endParaRPr>
          </a:p>
          <a:p>
            <a:endParaRPr lang="uk-UA" dirty="0" smtClean="0">
              <a:solidFill>
                <a:srgbClr val="FFC000"/>
              </a:solidFill>
            </a:endParaRPr>
          </a:p>
          <a:p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Результати проекту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*2015 –  1 місце у </a:t>
            </a:r>
            <a:r>
              <a:rPr lang="uk-UA" dirty="0" smtClean="0"/>
              <a:t>2-ому </a:t>
            </a:r>
            <a:r>
              <a:rPr lang="uk-UA" dirty="0" smtClean="0"/>
              <a:t>етапі Міжнародного конкурсу знавців української мови імені Петра </a:t>
            </a:r>
            <a:r>
              <a:rPr lang="uk-UA" dirty="0" err="1" smtClean="0"/>
              <a:t>Яцика</a:t>
            </a:r>
            <a:r>
              <a:rPr lang="uk-UA" dirty="0" smtClean="0"/>
              <a:t>   (ТУГ ім. Франка)</a:t>
            </a:r>
          </a:p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</a:p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71682" name="Picture 2" descr="G:\для оформлення атест диску\диск\Показові уроки\Урок-майстерня показовий\світлини\IMG_4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1714" y="3357563"/>
            <a:ext cx="5342286" cy="35004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1000">
              <a:srgbClr val="FFC000">
                <a:alpha val="70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819400" y="4953000"/>
            <a:ext cx="5167313" cy="414338"/>
          </a:xfrm>
          <a:ln/>
        </p:spPr>
        <p:txBody>
          <a:bodyPr/>
          <a:lstStyle/>
          <a:p>
            <a:pPr algn="dist">
              <a:lnSpc>
                <a:spcPct val="80000"/>
              </a:lnSpc>
            </a:pPr>
            <a:r>
              <a:rPr lang="en-US" sz="1800" b="1">
                <a:solidFill>
                  <a:schemeClr val="bg1"/>
                </a:solidFill>
                <a:latin typeface="Arial" charset="0"/>
              </a:rPr>
              <a:t>Click to edit company slogan .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071538" y="4214818"/>
            <a:ext cx="74295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Блаженна людина, що насичується від плодів своєї праці і шукає в ній </a:t>
            </a:r>
            <a:r>
              <a:rPr lang="uk-UA" sz="32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утіху”</a:t>
            </a:r>
            <a:endParaRPr lang="uk-UA" sz="3200" b="1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uk-UA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 Святе Письмо)</a:t>
            </a:r>
            <a:endParaRPr lang="en-US" sz="2800" b="1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/>
        </p:nvSpPr>
        <p:spPr bwMode="gray">
          <a:xfrm>
            <a:off x="1692275" y="2997200"/>
            <a:ext cx="575945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ru-RU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63500" dir="2212194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097" name="Picture 1" descr="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14282" y="142852"/>
            <a:ext cx="2857520" cy="39290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3143240" cy="287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Вирішила спробувати:</a:t>
            </a:r>
            <a:endParaRPr lang="en-US" sz="36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55626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11430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238250" y="3552825"/>
            <a:ext cx="20383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uk-UA" sz="2800" dirty="0" smtClean="0">
                <a:solidFill>
                  <a:srgbClr val="000000"/>
                </a:solidFill>
              </a:rPr>
              <a:t>Інноваційні технології навчання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0663" name="Freeform 7"/>
          <p:cNvSpPr>
            <a:spLocks/>
          </p:cNvSpPr>
          <p:nvPr/>
        </p:nvSpPr>
        <p:spPr bwMode="gray">
          <a:xfrm rot="10962360">
            <a:off x="2171706" y="2068674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64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65" name="Freeform 9"/>
          <p:cNvSpPr>
            <a:spLocks/>
          </p:cNvSpPr>
          <p:nvPr/>
        </p:nvSpPr>
        <p:spPr bwMode="gray">
          <a:xfrm rot="12754022" flipH="1">
            <a:off x="5887542" y="2149681"/>
            <a:ext cx="1108991" cy="9870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0666" name="Group 10"/>
          <p:cNvGrpSpPr>
            <a:grpSpLocks/>
          </p:cNvGrpSpPr>
          <p:nvPr/>
        </p:nvGrpSpPr>
        <p:grpSpPr bwMode="auto">
          <a:xfrm>
            <a:off x="3000364" y="1428736"/>
            <a:ext cx="2998788" cy="1601788"/>
            <a:chOff x="1997" y="1314"/>
            <a:chExt cx="1889" cy="1009"/>
          </a:xfrm>
        </p:grpSpPr>
        <p:grpSp>
          <p:nvGrpSpPr>
            <p:cNvPr id="70667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0668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0669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43570" y="3714752"/>
            <a:ext cx="2357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800" dirty="0" smtClean="0">
                <a:solidFill>
                  <a:srgbClr val="000000"/>
                </a:solidFill>
              </a:rPr>
              <a:t>Теорія творчої особистості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3306" y="1500174"/>
            <a:ext cx="1928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000000"/>
                </a:solidFill>
              </a:rPr>
              <a:t>Творчі здібності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2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9833" y="0"/>
            <a:ext cx="2724167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G:\для оформлення атест диску\диск\Показові уроки\Урок-майстерня показовий\світлини\IMG_46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315" y="2644613"/>
            <a:ext cx="2091369" cy="245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357166"/>
            <a:ext cx="6329378" cy="563562"/>
          </a:xfrm>
        </p:spPr>
        <p:txBody>
          <a:bodyPr/>
          <a:lstStyle/>
          <a:p>
            <a:r>
              <a:rPr lang="uk-UA" sz="2800" b="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Модель </a:t>
            </a:r>
            <a:r>
              <a:rPr lang="uk-UA" sz="2800" b="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творчої </a:t>
            </a:r>
            <a:r>
              <a:rPr lang="uk-UA" sz="2800" b="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особистості учня</a:t>
            </a:r>
            <a:endParaRPr lang="en-US" sz="2800" b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8328" name="Group 24"/>
          <p:cNvGrpSpPr>
            <a:grpSpLocks/>
          </p:cNvGrpSpPr>
          <p:nvPr/>
        </p:nvGrpSpPr>
        <p:grpSpPr bwMode="auto">
          <a:xfrm>
            <a:off x="762000" y="2057400"/>
            <a:ext cx="7315200" cy="3886200"/>
            <a:chOff x="480" y="1296"/>
            <a:chExt cx="4608" cy="2448"/>
          </a:xfrm>
        </p:grpSpPr>
        <p:sp>
          <p:nvSpPr>
            <p:cNvPr id="98308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309" name="Oval 5"/>
            <p:cNvSpPr>
              <a:spLocks noChangeArrowheads="1"/>
            </p:cNvSpPr>
            <p:nvPr/>
          </p:nvSpPr>
          <p:spPr bwMode="gray">
            <a:xfrm rot="-1543677">
              <a:off x="2736" y="172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0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1" name="Oval 7"/>
            <p:cNvSpPr>
              <a:spLocks noChangeArrowheads="1"/>
            </p:cNvSpPr>
            <p:nvPr/>
          </p:nvSpPr>
          <p:spPr bwMode="gray">
            <a:xfrm rot="-1543677">
              <a:off x="1920" y="340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2" name="Oval 8"/>
            <p:cNvSpPr>
              <a:spLocks noChangeArrowheads="1"/>
            </p:cNvSpPr>
            <p:nvPr/>
          </p:nvSpPr>
          <p:spPr bwMode="gray">
            <a:xfrm rot="-1543677">
              <a:off x="3456" y="31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3" name="Oval 9"/>
            <p:cNvSpPr>
              <a:spLocks noChangeArrowheads="1"/>
            </p:cNvSpPr>
            <p:nvPr/>
          </p:nvSpPr>
          <p:spPr bwMode="gray">
            <a:xfrm rot="-1543677">
              <a:off x="1440" y="249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4" name="Oval 10"/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20000"/>
                    <a:lumOff val="80000"/>
                  </a:schemeClr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98315" name="Oval 11"/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rgbClr val="FF7C80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98316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rgbClr val="CCFF66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98317" name="Oval 13"/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98318" name="Oval 14"/>
            <p:cNvSpPr>
              <a:spLocks noChangeArrowheads="1"/>
            </p:cNvSpPr>
            <p:nvPr/>
          </p:nvSpPr>
          <p:spPr bwMode="gray">
            <a:xfrm>
              <a:off x="4095" y="1395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b="1"/>
            </a:p>
          </p:txBody>
        </p:sp>
        <p:sp>
          <p:nvSpPr>
            <p:cNvPr id="98319" name="Text Box 15"/>
            <p:cNvSpPr txBox="1">
              <a:spLocks noChangeArrowheads="1"/>
            </p:cNvSpPr>
            <p:nvPr/>
          </p:nvSpPr>
          <p:spPr bwMode="gray">
            <a:xfrm>
              <a:off x="1080" y="2250"/>
              <a:ext cx="63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творчий</a:t>
              </a:r>
              <a:r>
                <a:rPr lang="ru-RU" sz="1600" dirty="0" smtClean="0">
                  <a:solidFill>
                    <a:sysClr val="windowText" lastClr="000000"/>
                  </a:solidFill>
                </a:rPr>
                <a:t> </a:t>
              </a:r>
            </a:p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пошук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eaLnBrk="0" hangingPunct="0"/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8320" name="Text Box 16"/>
            <p:cNvSpPr txBox="1">
              <a:spLocks noChangeArrowheads="1"/>
            </p:cNvSpPr>
            <p:nvPr/>
          </p:nvSpPr>
          <p:spPr bwMode="gray">
            <a:xfrm>
              <a:off x="2430" y="1395"/>
              <a:ext cx="725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творча</a:t>
              </a:r>
              <a:r>
                <a:rPr lang="ru-RU" sz="1600" dirty="0" smtClean="0">
                  <a:solidFill>
                    <a:sysClr val="windowText" lastClr="000000"/>
                  </a:solidFill>
                </a:rPr>
                <a:t> </a:t>
              </a:r>
            </a:p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діяльність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eaLnBrk="0" hangingPunct="0"/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8321" name="Text Box 17"/>
            <p:cNvSpPr txBox="1">
              <a:spLocks noChangeArrowheads="1"/>
            </p:cNvSpPr>
            <p:nvPr/>
          </p:nvSpPr>
          <p:spPr bwMode="gray">
            <a:xfrm>
              <a:off x="4095" y="1485"/>
              <a:ext cx="829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творче</a:t>
              </a:r>
              <a:r>
                <a:rPr lang="ru-RU" sz="1600" dirty="0" smtClean="0">
                  <a:solidFill>
                    <a:sysClr val="windowText" lastClr="000000"/>
                  </a:solidFill>
                </a:rPr>
                <a:t> </a:t>
              </a:r>
            </a:p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спілкування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eaLnBrk="0" hangingPunct="0"/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8322" name="Text Box 18"/>
            <p:cNvSpPr txBox="1">
              <a:spLocks noChangeArrowheads="1"/>
            </p:cNvSpPr>
            <p:nvPr/>
          </p:nvSpPr>
          <p:spPr bwMode="gray">
            <a:xfrm>
              <a:off x="3105" y="2790"/>
              <a:ext cx="739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Творче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lvl="0" eaLnBrk="0" hangingPunct="0"/>
              <a:r>
                <a:rPr lang="ru-RU" sz="160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1600" dirty="0" err="1" smtClean="0">
                  <a:solidFill>
                    <a:sysClr val="windowText" lastClr="000000"/>
                  </a:solidFill>
                </a:rPr>
                <a:t>мислення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eaLnBrk="0" hangingPunct="0"/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8323" name="Text Box 19"/>
            <p:cNvSpPr txBox="1">
              <a:spLocks noChangeArrowheads="1"/>
            </p:cNvSpPr>
            <p:nvPr/>
          </p:nvSpPr>
          <p:spPr bwMode="gray">
            <a:xfrm>
              <a:off x="1530" y="3105"/>
              <a:ext cx="739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творча</a:t>
              </a:r>
              <a:r>
                <a:rPr lang="ru-RU" sz="1600" dirty="0" smtClean="0">
                  <a:solidFill>
                    <a:sysClr val="windowText" lastClr="000000"/>
                  </a:solidFill>
                </a:rPr>
                <a:t> </a:t>
              </a:r>
            </a:p>
            <a:p>
              <a:pPr lvl="0" eaLnBrk="0" hangingPunct="0"/>
              <a:r>
                <a:rPr lang="ru-RU" sz="1600" dirty="0" err="1" smtClean="0">
                  <a:solidFill>
                    <a:sysClr val="windowText" lastClr="000000"/>
                  </a:solidFill>
                </a:rPr>
                <a:t>активність</a:t>
              </a:r>
              <a:endParaRPr lang="ru-RU" sz="1600" dirty="0" smtClean="0">
                <a:solidFill>
                  <a:sysClr val="windowText" lastClr="000000"/>
                </a:solidFill>
              </a:endParaRPr>
            </a:p>
            <a:p>
              <a:pPr eaLnBrk="0" hangingPunct="0"/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8324" name="Text Box 20"/>
            <p:cNvSpPr txBox="1">
              <a:spLocks noChangeArrowheads="1"/>
            </p:cNvSpPr>
            <p:nvPr/>
          </p:nvSpPr>
          <p:spPr bwMode="gray">
            <a:xfrm>
              <a:off x="2160" y="2304"/>
              <a:ext cx="145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uk-UA" sz="2000" b="1" dirty="0" smtClean="0">
                  <a:solidFill>
                    <a:srgbClr val="000000"/>
                  </a:solidFill>
                </a:rPr>
                <a:t>Творча особистість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98325" name="Line 21"/>
            <p:cNvSpPr>
              <a:spLocks noChangeShapeType="1"/>
            </p:cNvSpPr>
            <p:nvPr/>
          </p:nvSpPr>
          <p:spPr bwMode="gray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98326" name="AutoShape 22"/>
            <p:cNvCxnSpPr>
              <a:cxnSpLocks noChangeShapeType="1"/>
            </p:cNvCxnSpPr>
            <p:nvPr/>
          </p:nvCxnSpPr>
          <p:spPr bwMode="gray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98327" name="Text Box 23"/>
            <p:cNvSpPr txBox="1">
              <a:spLocks noChangeArrowheads="1"/>
            </p:cNvSpPr>
            <p:nvPr/>
          </p:nvSpPr>
          <p:spPr bwMode="gray">
            <a:xfrm>
              <a:off x="480" y="1296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uk-UA" sz="1600" b="1" dirty="0" smtClean="0">
                  <a:solidFill>
                    <a:srgbClr val="000000"/>
                  </a:solidFill>
                  <a:latin typeface="Verdana" pitchFamily="34" charset="0"/>
                </a:rPr>
                <a:t>Що необхідно?</a:t>
              </a:r>
              <a:endParaRPr lang="en-US" sz="16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pic>
        <p:nvPicPr>
          <p:cNvPr id="19457" name="Рисунок 1"/>
          <p:cNvPicPr>
            <a:picLocks noChangeAspect="1" noChangeArrowheads="1"/>
          </p:cNvPicPr>
          <p:nvPr/>
        </p:nvPicPr>
        <p:blipFill>
          <a:blip r:embed="rId2"/>
          <a:srcRect b="4712"/>
          <a:stretch>
            <a:fillRect/>
          </a:stretch>
        </p:blipFill>
        <p:spPr bwMode="auto">
          <a:xfrm>
            <a:off x="6183820" y="4857760"/>
            <a:ext cx="296018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G:\для оформлення атест диску\диск\Показові уроки\Урок-майстерня показовий\світлини\IMG_46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9" y="0"/>
            <a:ext cx="235742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/>
              <a:t> </a:t>
            </a:r>
            <a:endParaRPr lang="uk-UA" sz="2400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0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altLang="uk-UA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Інновація </a:t>
            </a:r>
            <a:r>
              <a:rPr lang="uk-UA" altLang="uk-UA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біоадекватної</a:t>
            </a:r>
            <a:r>
              <a:rPr lang="uk-UA" altLang="uk-UA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технології, педагогічних майстерень</a:t>
            </a:r>
            <a:endParaRPr lang="uk-UA" altLang="uk-UA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3" name="Рисунок 1"/>
          <p:cNvPicPr>
            <a:picLocks noChangeAspect="1" noChangeArrowheads="1"/>
          </p:cNvPicPr>
          <p:nvPr/>
        </p:nvPicPr>
        <p:blipFill>
          <a:blip r:embed="rId2" cstate="print"/>
          <a:srcRect l="1115" t="5205" b="5772"/>
          <a:stretch>
            <a:fillRect/>
          </a:stretch>
        </p:blipFill>
        <p:spPr bwMode="auto">
          <a:xfrm>
            <a:off x="6715140" y="4815753"/>
            <a:ext cx="2428860" cy="204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/>
          <a:lstStyle/>
          <a:p>
            <a:r>
              <a:rPr lang="uk-UA" sz="2400" dirty="0" smtClean="0"/>
              <a:t>*це максимальне наближення до реального досвіду істинно наукового або художнього збагнення світу, отримання нового знання і нового досвіду шляхом самостійного або колективного відкриття;</a:t>
            </a:r>
          </a:p>
          <a:p>
            <a:r>
              <a:rPr lang="uk-UA" sz="2400" dirty="0" smtClean="0"/>
              <a:t>*це творче на всіх рівнях буття навчання і виховання цілісної особистості згідне із Загальними Законами Світу, Загальними Законами Людського Суспільства і Спеціальними Законами педагогіки, психології та фізіології. Вона орієнтується на суму вищих ціннісних, фізіологічних, інтелектуальних та духовних можливостей людини.</a:t>
            </a:r>
            <a:endParaRPr lang="uk-UA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ремя (2)">
  <a:themeElements>
    <a:clrScheme name="sample 1">
      <a:dk1>
        <a:srgbClr val="2B166E"/>
      </a:dk1>
      <a:lt1>
        <a:srgbClr val="FFFFFF"/>
      </a:lt1>
      <a:dk2>
        <a:srgbClr val="336699"/>
      </a:dk2>
      <a:lt2>
        <a:srgbClr val="C0C0C0"/>
      </a:lt2>
      <a:accent1>
        <a:srgbClr val="458F8F"/>
      </a:accent1>
      <a:accent2>
        <a:srgbClr val="CCCC00"/>
      </a:accent2>
      <a:accent3>
        <a:srgbClr val="FFFFFF"/>
      </a:accent3>
      <a:accent4>
        <a:srgbClr val="23115D"/>
      </a:accent4>
      <a:accent5>
        <a:srgbClr val="B0C6C6"/>
      </a:accent5>
      <a:accent6>
        <a:srgbClr val="B9B900"/>
      </a:accent6>
      <a:hlink>
        <a:srgbClr val="9999FF"/>
      </a:hlink>
      <a:folHlink>
        <a:srgbClr val="6C9BB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2B166E"/>
        </a:dk1>
        <a:lt1>
          <a:srgbClr val="FFFFFF"/>
        </a:lt1>
        <a:dk2>
          <a:srgbClr val="336699"/>
        </a:dk2>
        <a:lt2>
          <a:srgbClr val="C0C0C0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3115D"/>
        </a:accent4>
        <a:accent5>
          <a:srgbClr val="B0C6C6"/>
        </a:accent5>
        <a:accent6>
          <a:srgbClr val="B9B900"/>
        </a:accent6>
        <a:hlink>
          <a:srgbClr val="9999FF"/>
        </a:hlink>
        <a:folHlink>
          <a:srgbClr val="6C9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2CA3C8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33"/>
        </a:dk1>
        <a:lt1>
          <a:srgbClr val="FFFFFF"/>
        </a:lt1>
        <a:dk2>
          <a:srgbClr val="000000"/>
        </a:dk2>
        <a:lt2>
          <a:srgbClr val="D1C68D"/>
        </a:lt2>
        <a:accent1>
          <a:srgbClr val="C86C62"/>
        </a:accent1>
        <a:accent2>
          <a:srgbClr val="C78DD7"/>
        </a:accent2>
        <a:accent3>
          <a:srgbClr val="FFFFFF"/>
        </a:accent3>
        <a:accent4>
          <a:srgbClr val="56562A"/>
        </a:accent4>
        <a:accent5>
          <a:srgbClr val="E0BAB7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1447</TotalTime>
  <Words>2247</Words>
  <Application>Microsoft Office PowerPoint</Application>
  <PresentationFormat>Экран (4:3)</PresentationFormat>
  <Paragraphs>422</Paragraphs>
  <Slides>58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время (2)</vt:lpstr>
      <vt:lpstr>Image</vt:lpstr>
      <vt:lpstr>Слайд</vt:lpstr>
      <vt:lpstr>З  досвіду роботи   вчителя української мови та літератури Тернопільської Української гімназії ім.І.Франка Гарматюк Любові Іванівни  Електронна адреса lubaukrainka@ukr.net luba2015blogspot.com  </vt:lpstr>
      <vt:lpstr>Тема досвіду</vt:lpstr>
      <vt:lpstr>Провідна ідея</vt:lpstr>
      <vt:lpstr>Слайд 4</vt:lpstr>
      <vt:lpstr>Актуальні питання:</vt:lpstr>
      <vt:lpstr>Вирішила спробувати:</vt:lpstr>
      <vt:lpstr>Модель творчої особистості учня</vt:lpstr>
      <vt:lpstr>Слайд 8</vt:lpstr>
      <vt:lpstr>Слайд 9</vt:lpstr>
      <vt:lpstr>Апробовую</vt:lpstr>
      <vt:lpstr>ПРОЕКТНА ТЕХНОЛОГІЯ</vt:lpstr>
      <vt:lpstr>Шість «П»: </vt:lpstr>
      <vt:lpstr>Слайд 13</vt:lpstr>
      <vt:lpstr>ПРОГНОЗОВАНІ РЕЗУЛЬТАТИ:</vt:lpstr>
      <vt:lpstr>Слайд 15</vt:lpstr>
      <vt:lpstr>Слайд 16</vt:lpstr>
      <vt:lpstr>Слайд 17</vt:lpstr>
      <vt:lpstr>Елементи біоадекватної технології на уроках  мови та літератури</vt:lpstr>
      <vt:lpstr>Слайд 19</vt:lpstr>
      <vt:lpstr>   Ідея, мета, завдання                      </vt:lpstr>
      <vt:lpstr> Новизна технології</vt:lpstr>
      <vt:lpstr>Мислеобраз –</vt:lpstr>
      <vt:lpstr>Технологія    досвіду </vt:lpstr>
      <vt:lpstr>Слайд 24</vt:lpstr>
      <vt:lpstr>Власний погляд на сучасний урок </vt:lpstr>
      <vt:lpstr>Нові форми сучасних уроків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ПРОЩАННЯ </vt:lpstr>
      <vt:lpstr>Учитель – творець майбутнього!</vt:lpstr>
      <vt:lpstr> Урок буде ефективним, якщо:</vt:lpstr>
      <vt:lpstr>ТЕХНОЛОГІЯ ТВОРЧИХ МАЙСТЕРЕНЬ</vt:lpstr>
      <vt:lpstr>Діємо разом</vt:lpstr>
      <vt:lpstr>Слайд 43</vt:lpstr>
      <vt:lpstr>ТВОРЧІ МАЙСТЕРНІ</vt:lpstr>
      <vt:lpstr>Слайд 45</vt:lpstr>
      <vt:lpstr>Використовую  схеми - опори</vt:lpstr>
      <vt:lpstr> Отже, у розвитку творчих здібностей допоможуть:</vt:lpstr>
      <vt:lpstr>Із успіхом застосовую  на уроці:</vt:lpstr>
      <vt:lpstr>Мої публікації у посібниках</vt:lpstr>
      <vt:lpstr>Нагороди</vt:lpstr>
      <vt:lpstr>Нагороди</vt:lpstr>
      <vt:lpstr>Нагороди</vt:lpstr>
      <vt:lpstr>Результативність реалізації досвіду </vt:lpstr>
      <vt:lpstr>Результати проекту</vt:lpstr>
      <vt:lpstr>Результати проекту </vt:lpstr>
      <vt:lpstr>Результативність реалізації досвіду </vt:lpstr>
      <vt:lpstr>Результати проекту</vt:lpstr>
      <vt:lpstr>Слайд 58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досвіду роботи  вчителя української мови та літератури Балабинської гімназії “Престиж”  Пересунько Тетяни Миколаївни</dc:title>
  <dc:creator>Администратор</dc:creator>
  <cp:lastModifiedBy>Comp</cp:lastModifiedBy>
  <cp:revision>179</cp:revision>
  <dcterms:created xsi:type="dcterms:W3CDTF">2010-01-26T18:50:50Z</dcterms:created>
  <dcterms:modified xsi:type="dcterms:W3CDTF">2016-02-21T15:24:15Z</dcterms:modified>
</cp:coreProperties>
</file>