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1" r:id="rId4"/>
    <p:sldId id="259" r:id="rId5"/>
    <p:sldId id="275" r:id="rId6"/>
    <p:sldId id="277" r:id="rId7"/>
    <p:sldId id="282" r:id="rId8"/>
    <p:sldId id="270" r:id="rId9"/>
    <p:sldId id="278" r:id="rId10"/>
    <p:sldId id="261" r:id="rId11"/>
    <p:sldId id="266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279" r:id="rId34"/>
    <p:sldId id="280" r:id="rId3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3300"/>
    <a:srgbClr val="0000CC"/>
    <a:srgbClr val="FFCCFF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Чим відрізняється </a:t>
            </a:r>
            <a:r>
              <a:rPr lang="uk-UA" dirty="0" err="1" smtClean="0"/>
              <a:t>дисциплінування</a:t>
            </a:r>
            <a:r>
              <a:rPr lang="uk-UA" dirty="0" smtClean="0"/>
              <a:t> від покарання?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eaLnBrk="1" hangingPunct="1">
              <a:defRPr/>
            </a:pP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>
              <a:spcBef>
                <a:spcPts val="0"/>
              </a:spcBef>
              <a:defRPr/>
            </a:pPr>
            <a:endParaRPr lang="ru-RU" sz="1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Picture 3" descr="C:\Users\микола\Desktop\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812" y="1647824"/>
            <a:ext cx="8229602" cy="4371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00400" y="533400"/>
            <a:ext cx="5715000" cy="1066800"/>
          </a:xfrm>
          <a:noFill/>
        </p:spPr>
        <p:txBody>
          <a:bodyPr anchor="t">
            <a:norm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Comic Sans MS" pitchFamily="66" charset="0"/>
              </a:rPr>
              <a:t>Я ображаюся, коли ти…</a:t>
            </a:r>
            <a:br>
              <a:rPr lang="uk-UA" sz="28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uk-UA" sz="2800" b="1" dirty="0" smtClean="0">
                <a:solidFill>
                  <a:srgbClr val="C00000"/>
                </a:solidFill>
                <a:latin typeface="Comic Sans MS" pitchFamily="66" charset="0"/>
              </a:rPr>
              <a:t>Мені не подобається коли…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2209800"/>
            <a:ext cx="8229600" cy="4267200"/>
          </a:xfrm>
          <a:solidFill>
            <a:srgbClr val="FFCCFF"/>
          </a:solidFill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>
              <a:cs typeface="Arial" pitchFamily="34" charset="0"/>
            </a:endParaRPr>
          </a:p>
        </p:txBody>
      </p:sp>
      <p:pic>
        <p:nvPicPr>
          <p:cNvPr id="2050" name="Picture 2" descr="C:\Users\микола\Desktop\картинки на тренінг\1340198622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752600"/>
            <a:ext cx="8153400" cy="4707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икола\Desktop\картинки на тренінг\bigp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685800"/>
            <a:ext cx="4660900" cy="5334000"/>
          </a:xfrm>
          <a:prstGeom prst="rect">
            <a:avLst/>
          </a:prstGeom>
          <a:noFill/>
        </p:spPr>
      </p:pic>
      <p:pic>
        <p:nvPicPr>
          <p:cNvPr id="3076" name="Picture 4" descr="http://kartinki-cvetov.ru/images8/izobrazhenie-cvetka1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454912" cy="3048000"/>
          </a:xfrm>
          <a:prstGeom prst="rect">
            <a:avLst/>
          </a:prstGeom>
          <a:noFill/>
        </p:spPr>
      </p:pic>
      <p:pic>
        <p:nvPicPr>
          <p:cNvPr id="3078" name="Picture 6" descr="http://kartinki-cvetov.ru/images8/izobrazhenie-cvetka1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733800"/>
            <a:ext cx="3336150" cy="2943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икола\Desktop\квітка з серветки\DSC01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кола\Desktop\квітка з серветки\DSC01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микола\Desktop\квітка з серветки\DSC01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икола\Desktop\квітка з серветки\DSC01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икола\Desktop\квітка з серветки\DSC01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икола\Desktop\квітка з серветки\DSC01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икола\Desktop\квітка з серветки\DSC01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икола\Desktop\квітка з серветки\DSC01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t">
            <a:normAutofit/>
          </a:bodyPr>
          <a:lstStyle/>
          <a:p>
            <a:pPr algn="l"/>
            <a:r>
              <a:rPr lang="ru-RU" sz="2800" dirty="0" smtClean="0">
                <a:solidFill>
                  <a:srgbClr val="006600"/>
                </a:solidFill>
                <a:latin typeface="Comic Sans MS" pitchFamily="66" charset="0"/>
              </a:rPr>
              <a:t>Правила </a:t>
            </a:r>
            <a:r>
              <a:rPr lang="ru-RU" sz="2800" dirty="0" err="1" smtClean="0">
                <a:solidFill>
                  <a:srgbClr val="006600"/>
                </a:solidFill>
                <a:latin typeface="Comic Sans MS" pitchFamily="66" charset="0"/>
              </a:rPr>
              <a:t>роботи</a:t>
            </a:r>
            <a:r>
              <a:rPr lang="ru-RU" sz="2800" dirty="0" smtClean="0">
                <a:solidFill>
                  <a:srgbClr val="006600"/>
                </a:solidFill>
                <a:latin typeface="Comic Sans MS" pitchFamily="66" charset="0"/>
              </a:rPr>
              <a:t> в </a:t>
            </a:r>
            <a:r>
              <a:rPr lang="ru-RU" sz="2800" dirty="0" err="1" smtClean="0">
                <a:solidFill>
                  <a:srgbClr val="006600"/>
                </a:solidFill>
                <a:latin typeface="Comic Sans MS" pitchFamily="66" charset="0"/>
              </a:rPr>
              <a:t>групі</a:t>
            </a:r>
            <a:r>
              <a:rPr lang="ru-RU" sz="2800" dirty="0" smtClean="0">
                <a:solidFill>
                  <a:srgbClr val="006600"/>
                </a:solidFill>
                <a:latin typeface="Comic Sans MS" pitchFamily="66" charset="0"/>
              </a:rPr>
              <a:t>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err="1" smtClean="0">
                <a:solidFill>
                  <a:srgbClr val="006600"/>
                </a:solidFill>
              </a:rPr>
              <a:t>говорити</a:t>
            </a:r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 err="1" smtClean="0">
                <a:solidFill>
                  <a:srgbClr val="006600"/>
                </a:solidFill>
              </a:rPr>
              <a:t>тільки</a:t>
            </a:r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 err="1" smtClean="0">
                <a:solidFill>
                  <a:srgbClr val="006600"/>
                </a:solidFill>
              </a:rPr>
              <a:t>від</a:t>
            </a:r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 err="1" smtClean="0">
                <a:solidFill>
                  <a:srgbClr val="006600"/>
                </a:solidFill>
              </a:rPr>
              <a:t>свого</a:t>
            </a:r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 err="1" smtClean="0">
                <a:solidFill>
                  <a:srgbClr val="006600"/>
                </a:solidFill>
              </a:rPr>
              <a:t>імені</a:t>
            </a:r>
            <a:r>
              <a:rPr lang="ru-RU" sz="2800" b="1" dirty="0" smtClean="0">
                <a:solidFill>
                  <a:srgbClr val="006600"/>
                </a:solidFill>
              </a:rPr>
              <a:t>; </a:t>
            </a:r>
            <a:br>
              <a:rPr lang="ru-RU" sz="2800" b="1" dirty="0" smtClean="0">
                <a:solidFill>
                  <a:srgbClr val="006600"/>
                </a:solidFill>
              </a:rPr>
            </a:br>
            <a:r>
              <a:rPr lang="ru-RU" sz="2800" b="1" dirty="0" smtClean="0">
                <a:solidFill>
                  <a:srgbClr val="006600"/>
                </a:solidFill>
              </a:rPr>
              <a:t>бути </a:t>
            </a:r>
            <a:r>
              <a:rPr lang="ru-RU" sz="2800" b="1" dirty="0" err="1" smtClean="0">
                <a:solidFill>
                  <a:srgbClr val="006600"/>
                </a:solidFill>
              </a:rPr>
              <a:t>позитивним</a:t>
            </a:r>
            <a:r>
              <a:rPr lang="ru-RU" sz="2800" b="1" dirty="0" smtClean="0">
                <a:solidFill>
                  <a:srgbClr val="006600"/>
                </a:solidFill>
              </a:rPr>
              <a:t> до себе та до </a:t>
            </a:r>
            <a:r>
              <a:rPr lang="ru-RU" sz="2800" b="1" dirty="0" err="1" smtClean="0">
                <a:solidFill>
                  <a:srgbClr val="006600"/>
                </a:solidFill>
              </a:rPr>
              <a:t>інших</a:t>
            </a:r>
            <a:r>
              <a:rPr lang="ru-RU" sz="2800" b="1" dirty="0" smtClean="0">
                <a:solidFill>
                  <a:srgbClr val="006600"/>
                </a:solidFill>
              </a:rPr>
              <a:t>; </a:t>
            </a:r>
            <a:r>
              <a:rPr lang="en-US" sz="2800" b="1" dirty="0" smtClean="0">
                <a:solidFill>
                  <a:srgbClr val="006600"/>
                </a:solidFill>
              </a:rPr>
              <a:t/>
            </a:r>
            <a:br>
              <a:rPr lang="en-US" sz="2800" b="1" dirty="0" smtClean="0">
                <a:solidFill>
                  <a:srgbClr val="006600"/>
                </a:solidFill>
              </a:rPr>
            </a:br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 err="1" smtClean="0">
                <a:solidFill>
                  <a:srgbClr val="006600"/>
                </a:solidFill>
              </a:rPr>
              <a:t>говорити</a:t>
            </a:r>
            <a:r>
              <a:rPr lang="ru-RU" sz="2800" b="1" dirty="0" smtClean="0">
                <a:solidFill>
                  <a:srgbClr val="006600"/>
                </a:solidFill>
              </a:rPr>
              <a:t> по </a:t>
            </a:r>
            <a:r>
              <a:rPr lang="ru-RU" sz="2800" b="1" dirty="0" err="1" smtClean="0">
                <a:solidFill>
                  <a:srgbClr val="006600"/>
                </a:solidFill>
              </a:rPr>
              <a:t>черзі</a:t>
            </a:r>
            <a:r>
              <a:rPr lang="ru-RU" sz="2800" b="1" dirty="0" smtClean="0">
                <a:solidFill>
                  <a:srgbClr val="006600"/>
                </a:solidFill>
              </a:rPr>
              <a:t>; </a:t>
            </a:r>
            <a:br>
              <a:rPr lang="ru-RU" sz="2800" b="1" dirty="0" smtClean="0">
                <a:solidFill>
                  <a:srgbClr val="006600"/>
                </a:solidFill>
              </a:rPr>
            </a:br>
            <a:r>
              <a:rPr lang="uk-UA" sz="2800" b="1" dirty="0" smtClean="0">
                <a:solidFill>
                  <a:srgbClr val="006600"/>
                </a:solidFill>
              </a:rPr>
              <a:t>бути толерантним;</a:t>
            </a:r>
            <a:r>
              <a:rPr lang="ru-RU" sz="2800" b="1" dirty="0" smtClean="0">
                <a:solidFill>
                  <a:srgbClr val="006600"/>
                </a:solidFill>
              </a:rPr>
              <a:t> </a:t>
            </a:r>
            <a:br>
              <a:rPr lang="ru-RU" sz="2800" b="1" dirty="0" smtClean="0">
                <a:solidFill>
                  <a:srgbClr val="006600"/>
                </a:solidFill>
              </a:rPr>
            </a:br>
            <a:r>
              <a:rPr lang="ru-RU" sz="2800" b="1" dirty="0" smtClean="0">
                <a:solidFill>
                  <a:srgbClr val="006600"/>
                </a:solidFill>
              </a:rPr>
              <a:t>бути  </a:t>
            </a:r>
            <a:r>
              <a:rPr lang="ru-RU" sz="2800" b="1" dirty="0" err="1" smtClean="0">
                <a:solidFill>
                  <a:srgbClr val="006600"/>
                </a:solidFill>
              </a:rPr>
              <a:t>активним</a:t>
            </a:r>
            <a:r>
              <a:rPr lang="ru-RU" sz="2800" b="1" dirty="0" smtClean="0">
                <a:solidFill>
                  <a:srgbClr val="006600"/>
                </a:solidFill>
              </a:rPr>
              <a:t>;</a:t>
            </a:r>
            <a:br>
              <a:rPr lang="ru-RU" sz="2800" b="1" dirty="0" smtClean="0">
                <a:solidFill>
                  <a:srgbClr val="006600"/>
                </a:solidFill>
              </a:rPr>
            </a:br>
            <a:r>
              <a:rPr lang="ru-RU" sz="2800" b="1" dirty="0" smtClean="0">
                <a:solidFill>
                  <a:srgbClr val="006600"/>
                </a:solidFill>
              </a:rPr>
              <a:t>Правило </a:t>
            </a:r>
            <a:r>
              <a:rPr lang="ru-RU" sz="2800" b="1" dirty="0" err="1" smtClean="0">
                <a:solidFill>
                  <a:srgbClr val="006600"/>
                </a:solidFill>
              </a:rPr>
              <a:t>конфіденційності</a:t>
            </a:r>
            <a:r>
              <a:rPr lang="ru-RU" sz="2800" b="1" dirty="0" smtClean="0">
                <a:solidFill>
                  <a:srgbClr val="006600"/>
                </a:solidFill>
              </a:rPr>
              <a:t>;</a:t>
            </a:r>
            <a:br>
              <a:rPr lang="ru-RU" sz="2800" b="1" dirty="0" smtClean="0">
                <a:solidFill>
                  <a:srgbClr val="006600"/>
                </a:solidFill>
              </a:rPr>
            </a:br>
            <a:r>
              <a:rPr lang="ru-RU" sz="2800" b="1" dirty="0" smtClean="0">
                <a:solidFill>
                  <a:srgbClr val="006600"/>
                </a:solidFill>
              </a:rPr>
              <a:t>Правило «тут </a:t>
            </a:r>
            <a:r>
              <a:rPr lang="ru-RU" sz="2800" b="1" dirty="0" err="1" smtClean="0">
                <a:solidFill>
                  <a:srgbClr val="006600"/>
                </a:solidFill>
              </a:rPr>
              <a:t>і</a:t>
            </a:r>
            <a:r>
              <a:rPr lang="ru-RU" sz="2800" b="1" dirty="0" smtClean="0">
                <a:solidFill>
                  <a:srgbClr val="006600"/>
                </a:solidFill>
              </a:rPr>
              <a:t> </a:t>
            </a:r>
            <a:r>
              <a:rPr lang="ru-RU" sz="2800" b="1" dirty="0" err="1" smtClean="0">
                <a:solidFill>
                  <a:srgbClr val="006600"/>
                </a:solidFill>
              </a:rPr>
              <a:t>тепер</a:t>
            </a:r>
            <a:r>
              <a:rPr lang="ru-RU" sz="2800" b="1" dirty="0" smtClean="0">
                <a:solidFill>
                  <a:srgbClr val="006600"/>
                </a:solidFill>
              </a:rPr>
              <a:t>». </a:t>
            </a:r>
            <a:br>
              <a:rPr lang="ru-RU" sz="2800" b="1" dirty="0" smtClean="0">
                <a:solidFill>
                  <a:srgbClr val="006600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 smtClean="0">
                <a:solidFill>
                  <a:srgbClr val="006600"/>
                </a:solidFill>
                <a:latin typeface="Comic Sans MS" pitchFamily="66" charset="0"/>
              </a:rPr>
              <a:t> 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4098" name="Picture 2" descr="C:\Users\микола\Desktop\project_manageme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657600"/>
            <a:ext cx="3695700" cy="2647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микола\Desktop\квітка з серветки\DSC01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икола\Desktop\квітка з серветки\DSC01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икола\Desktop\квітка з серветки\DSC01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микола\Desktop\квітка з серветки\DSC01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икола\Desktop\квітка з серветки\DSC01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микола\Desktop\квітка з серветки\DSC01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микола\Desktop\квітка з серветки\DSC01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микола\Desktop\квітка з серветки\DSC01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икола\Desktop\квітка з серветки\DSC01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микола\Desktop\квітка з серветки\DSC01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126162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t">
            <a:normAutofit/>
          </a:bodyPr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 smtClean="0">
                <a:solidFill>
                  <a:srgbClr val="006600"/>
                </a:solidFill>
                <a:latin typeface="Comic Sans MS" pitchFamily="66" charset="0"/>
              </a:rPr>
              <a:t> 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1026" name="Picture 2" descr="C:\Users\микола\Desktop\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81000"/>
            <a:ext cx="7162800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микола\Desktop\квітка з серветки\DSC01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микола\Desktop\квітка з серветки\DSC01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микола\Desktop\квітка з серветки\DSC01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2714"/>
            <a:ext cx="9144000" cy="515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микола\Desktop\300px-Koliskova.Mykola.Ivashchenk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57200"/>
            <a:ext cx="7747232" cy="5629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микола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7971019" cy="530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t">
            <a:normAutofit/>
          </a:bodyPr>
          <a:lstStyle/>
          <a:p>
            <a:pPr algn="l"/>
            <a:r>
              <a:rPr lang="ru-RU" sz="2800" dirty="0" smtClean="0">
                <a:solidFill>
                  <a:srgbClr val="006600"/>
                </a:solidFill>
                <a:latin typeface="Comic Sans MS" pitchFamily="66" charset="0"/>
              </a:rPr>
              <a:t/>
            </a:r>
            <a:br>
              <a:rPr lang="ru-RU" sz="2800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143000" y="838200"/>
            <a:ext cx="7162800" cy="312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Ключові терміни: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8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ПОКАРАННЯ </a:t>
            </a: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це те, що робиться, щоб розквитатися за якусь провину. Супроводжується почуттям гніву або помсти. Покарання здійснюється, щоб завдати шкоди.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050" name="Picture 2" descr="C:\Users\микола\Desktop\yakshho-ditina-ne-sluxayets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581400"/>
            <a:ext cx="3352800" cy="2714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26162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t">
            <a:normAutofit/>
          </a:bodyPr>
          <a:lstStyle/>
          <a:p>
            <a:pPr algn="l"/>
            <a:r>
              <a:rPr lang="ru-RU" sz="2800" dirty="0" smtClean="0">
                <a:solidFill>
                  <a:srgbClr val="006600"/>
                </a:solidFill>
                <a:latin typeface="Comic Sans MS" pitchFamily="66" charset="0"/>
              </a:rPr>
              <a:t/>
            </a:r>
            <a:br>
              <a:rPr lang="ru-RU" sz="2800" dirty="0" smtClean="0">
                <a:solidFill>
                  <a:srgbClr val="006600"/>
                </a:solidFill>
                <a:latin typeface="Comic Sans MS" pitchFamily="66" charset="0"/>
              </a:rPr>
            </a:b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143000" y="838200"/>
            <a:ext cx="7162800" cy="2362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0">
              <a:spcBef>
                <a:spcPct val="0"/>
              </a:spcBef>
            </a:pPr>
            <a:r>
              <a:rPr lang="uk-UA" sz="2800" b="1" dirty="0" smtClean="0"/>
              <a:t>Ключові терміни:</a:t>
            </a:r>
          </a:p>
          <a:p>
            <a:pPr lvl="0">
              <a:spcBef>
                <a:spcPct val="0"/>
              </a:spcBef>
            </a:pPr>
            <a:r>
              <a:rPr lang="uk-UA" sz="2800" b="1" dirty="0" smtClean="0"/>
              <a:t>ДИСЦИПЛІНУВАННЯ – </a:t>
            </a:r>
            <a:r>
              <a:rPr lang="uk-UA" sz="2800" dirty="0" smtClean="0"/>
              <a:t>це те, що робиться з метою навчити краще реагувати і поводитися в певній ситуації. Це вияв любові й бажання допомогти, надання можливості зростати і покращуватися. </a:t>
            </a:r>
            <a:r>
              <a:rPr lang="uk-UA" sz="2800" dirty="0" err="1" smtClean="0"/>
              <a:t>Дисциплінування</a:t>
            </a:r>
            <a:r>
              <a:rPr lang="uk-UA" sz="2800" dirty="0" smtClean="0"/>
              <a:t> здійснюється для навчання.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3074" name="Picture 2" descr="C:\Users\микола\Desktop\deti-i-domashnie-de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276600"/>
            <a:ext cx="4762500" cy="3171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lum bright="2000" contrast="3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4800" y="1524000"/>
            <a:ext cx="8229600" cy="452596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4800" y="533400"/>
          <a:ext cx="8610600" cy="4977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/>
                <a:gridCol w="2870200"/>
                <a:gridCol w="2870200"/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ПОКАРАННЯ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ДИСЦИПЛІНУВАННЯ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  <a:tr h="8366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НАМІР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Помститися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Підготувати до більш відповідальної поведінки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  <a:tr h="5926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МЕТА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Поведінка в минулому</a:t>
                      </a:r>
                      <a:endParaRPr lang="ru-RU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Поведінка в майбутньому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  <a:tr h="5926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ЕМОЦІЇ БАТЬКІВ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Гнів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Піклування з любов’ю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  <a:tr h="10457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РЕЗУЛЬТАТ</a:t>
                      </a:r>
                      <a:r>
                        <a:rPr lang="en-US" sz="2000" b="1" dirty="0" smtClean="0"/>
                        <a:t>  </a:t>
                      </a:r>
                      <a:r>
                        <a:rPr lang="uk-UA" sz="2000" b="1" dirty="0" smtClean="0"/>
                        <a:t>У ДІТЕЙ</a:t>
                      </a:r>
                      <a:endParaRPr lang="ru-RU" sz="20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Непокора або депресія </a:t>
                      </a:r>
                      <a:endParaRPr lang="ru-RU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Повага і відповідальність</a:t>
                      </a:r>
                      <a:endParaRPr lang="en-US" sz="2000" dirty="0" smtClean="0"/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>
                <a:solidFill>
                  <a:srgbClr val="002060"/>
                </a:solidFill>
              </a:rPr>
              <a:t>“Вище-нижче”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микола\Desktop\скачанные файлы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371600"/>
            <a:ext cx="3354965" cy="2057400"/>
          </a:xfrm>
          <a:prstGeom prst="rect">
            <a:avLst/>
          </a:prstGeom>
          <a:noFill/>
        </p:spPr>
      </p:pic>
      <p:pic>
        <p:nvPicPr>
          <p:cNvPr id="1027" name="Picture 3" descr="C:\Users\микола\Desktop\vCdtLnqx6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6895" y="1524000"/>
            <a:ext cx="3267105" cy="2105025"/>
          </a:xfrm>
          <a:prstGeom prst="rect">
            <a:avLst/>
          </a:prstGeom>
          <a:noFill/>
        </p:spPr>
      </p:pic>
      <p:pic>
        <p:nvPicPr>
          <p:cNvPr id="1028" name="Picture 4" descr="C:\Users\микола\Desktop\a32e8463b920c7b04e22cef767fc59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3581400"/>
            <a:ext cx="4533900" cy="3015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6126162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t">
            <a:normAutofit/>
          </a:bodyPr>
          <a:lstStyle/>
          <a:p>
            <a:r>
              <a:rPr lang="uk-UA" sz="3600" dirty="0" smtClean="0">
                <a:solidFill>
                  <a:srgbClr val="FF0000"/>
                </a:solidFill>
                <a:latin typeface="Comic Sans MS" pitchFamily="66" charset="0"/>
              </a:rPr>
              <a:t>На пальцях однієї руки…</a:t>
            </a:r>
            <a:endParaRPr lang="ru-RU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122" name="Picture 2" descr="C:\Users\микола\Desktop\practice-ha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9301" y="1200428"/>
            <a:ext cx="4025397" cy="4457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rgbClr val="C00000"/>
                </a:solidFill>
              </a:rPr>
              <a:t>“Будиночки”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микола\Desktop\d0b4d0bed0bcd0b8d0bad0b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8686801" cy="5904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569</TotalTime>
  <Words>128</Words>
  <Application>Microsoft Office PowerPoint</Application>
  <PresentationFormat>Экран (4:3)</PresentationFormat>
  <Paragraphs>46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Office Theme</vt:lpstr>
      <vt:lpstr>Чим відрізняється дисциплінування від покарання?</vt:lpstr>
      <vt:lpstr>Правила роботи в групі:  говорити тільки від свого імені;  бути позитивним до себе та до інших;   говорити по черзі;  бути толерантним;  бути  активним; Правило конфіденційності; Правило «тут і тепер».    </vt:lpstr>
      <vt:lpstr>  </vt:lpstr>
      <vt:lpstr> </vt:lpstr>
      <vt:lpstr> </vt:lpstr>
      <vt:lpstr>Слайд 6</vt:lpstr>
      <vt:lpstr>“Вище-нижче”</vt:lpstr>
      <vt:lpstr>На пальцях однієї руки…</vt:lpstr>
      <vt:lpstr>“Будиночки”</vt:lpstr>
      <vt:lpstr>Я ображаюся, коли ти… Мені не подобається коли…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 293   городского округа город Уфа Республики Башкортостан</dc:title>
  <dc:creator>Ekaterina- PC</dc:creator>
  <cp:lastModifiedBy>микола</cp:lastModifiedBy>
  <cp:revision>46</cp:revision>
  <dcterms:created xsi:type="dcterms:W3CDTF">2015-12-06T11:09:59Z</dcterms:created>
  <dcterms:modified xsi:type="dcterms:W3CDTF">2016-03-03T20:25:51Z</dcterms:modified>
</cp:coreProperties>
</file>