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820C6-19C2-46BE-811E-D28CF34DCFB4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6BCBF-ECF7-4F17-A59B-C8AC19594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2FE40-4673-49E2-AF7E-3808443C62E9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2FE40-4673-49E2-AF7E-3808443C62E9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571472" y="1357298"/>
          <a:ext cx="8001055" cy="499779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36178"/>
                <a:gridCol w="2756666"/>
                <a:gridCol w="2823902"/>
                <a:gridCol w="975371"/>
                <a:gridCol w="1108938"/>
              </a:tblGrid>
              <a:tr h="283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 pitchFamily="18" charset="0"/>
                          <a:cs typeface="Times New Roman" pitchFamily="18" charset="0"/>
                        </a:rPr>
                        <a:t>№ з/п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 pitchFamily="18" charset="0"/>
                          <a:cs typeface="Times New Roman" pitchFamily="18" charset="0"/>
                        </a:rPr>
                        <a:t>Вид роботи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 pitchFamily="18" charset="0"/>
                          <a:cs typeface="Times New Roman" pitchFamily="18" charset="0"/>
                        </a:rPr>
                        <a:t>Рівень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 pitchFamily="18" charset="0"/>
                          <a:cs typeface="Times New Roman" pitchFamily="18" charset="0"/>
                        </a:rPr>
                        <a:t>Рік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 anchor="ctr"/>
                </a:tc>
              </a:tr>
              <a:tr h="5660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Інноваційні технології навчання: переваги та недоліки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Круглий стіл </a:t>
                      </a:r>
                      <a:r>
                        <a:rPr lang="uk-UA" sz="1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(виступ</a:t>
                      </a:r>
                      <a:r>
                        <a:rPr lang="uk-UA" sz="1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u="sng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i="1" u="sng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Міський </a:t>
                      </a:r>
                      <a:endParaRPr lang="ru-RU" sz="1400" b="1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червень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</a:tr>
              <a:tr h="5660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Інноваційні технології навчання в початкових класах: інтерактивна дошка.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Семінар методистів РМК з початкового навчання </a:t>
                      </a:r>
                      <a:r>
                        <a:rPr lang="uk-UA" sz="1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(моделювання уроків)</a:t>
                      </a:r>
                      <a:endParaRPr lang="ru-RU" sz="1400" b="1" u="sng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i="1" u="sng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Обласний 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грудень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</a:tr>
              <a:tr h="5660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Впровадження ІКТ в освітній процес   початкових класів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Семінар заступників директорів з навчально-виховної роботи школи </a:t>
                      </a: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І </a:t>
                      </a: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ступеня </a:t>
                      </a:r>
                      <a:r>
                        <a:rPr lang="uk-UA" sz="1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(моделювання уроків)</a:t>
                      </a:r>
                      <a:endParaRPr lang="ru-RU" sz="1400" b="1" u="sng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i="1" u="sng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cs typeface="Times New Roman" pitchFamily="18" charset="0"/>
                        </a:rPr>
                        <a:t>Міський </a:t>
                      </a:r>
                      <a:endParaRPr lang="ru-RU" sz="1400" b="1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грудень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2012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</a:tr>
              <a:tr h="629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Як зробити навчання цікавим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</a:t>
                      </a:r>
                      <a:r>
                        <a:rPr lang="uk-UA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кола вчителя 1-го класу </a:t>
                      </a:r>
                      <a:r>
                        <a:rPr lang="uk-UA" sz="1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(майстер-клас)</a:t>
                      </a:r>
                      <a:endParaRPr lang="ru-RU" sz="1400" b="1" i="1" u="sng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Обласний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березень</a:t>
                      </a:r>
                      <a:r>
                        <a:rPr lang="uk-UA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2014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</a:tr>
              <a:tr h="537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Зміни до навчальних програм      3 класу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Методичне об’єднання вчителів 3-іх класів </a:t>
                      </a:r>
                      <a:r>
                        <a:rPr lang="uk-UA" sz="1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(виступ-презентація)  </a:t>
                      </a:r>
                      <a:endParaRPr lang="ru-RU" sz="1400" b="1" i="1" u="sng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Міський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серпень </a:t>
                      </a:r>
                    </a:p>
                    <a:p>
                      <a:pPr algn="ctr"/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</a:tr>
              <a:tr h="629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Впровадження інноваційних технологій як засіб розвитку творчої особистості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0" i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Круглий стіл </a:t>
                      </a:r>
                      <a:r>
                        <a:rPr lang="uk-UA" sz="1400" b="1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(виступ-презентація) </a:t>
                      </a:r>
                      <a:endParaRPr lang="ru-RU" sz="1400" b="0" i="0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i="1" u="sng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Шкільний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лютий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002" marR="33002" marT="0" marB="0"/>
                </a:tc>
              </a:tr>
            </a:tbl>
          </a:graphicData>
        </a:graphic>
      </p:graphicFrame>
      <p:grpSp>
        <p:nvGrpSpPr>
          <p:cNvPr id="2" name="Группа 21"/>
          <p:cNvGrpSpPr/>
          <p:nvPr/>
        </p:nvGrpSpPr>
        <p:grpSpPr>
          <a:xfrm>
            <a:off x="0" y="0"/>
            <a:ext cx="9144000" cy="6858000"/>
            <a:chOff x="0" y="0"/>
            <a:chExt cx="6858000" cy="9906000"/>
          </a:xfrm>
        </p:grpSpPr>
        <p:pic>
          <p:nvPicPr>
            <p:cNvPr id="33" name="Picture 2" descr="C:\Documents and Settings\Пользователь\Мои документы\Мои рисунки\рамка.bmp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721" b="480"/>
            <a:stretch>
              <a:fillRect/>
            </a:stretch>
          </p:blipFill>
          <p:spPr bwMode="auto">
            <a:xfrm>
              <a:off x="0" y="0"/>
              <a:ext cx="6858000" cy="9787006"/>
            </a:xfrm>
            <a:prstGeom prst="rect">
              <a:avLst/>
            </a:prstGeom>
            <a:noFill/>
          </p:spPr>
        </p:pic>
        <p:pic>
          <p:nvPicPr>
            <p:cNvPr id="34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4"/>
            <a:srcRect l="4278" t="65590" r="54372" b="15874"/>
            <a:stretch>
              <a:fillRect/>
            </a:stretch>
          </p:blipFill>
          <p:spPr bwMode="auto">
            <a:xfrm>
              <a:off x="4786298" y="8977306"/>
              <a:ext cx="2071702" cy="928694"/>
            </a:xfrm>
            <a:prstGeom prst="rect">
              <a:avLst/>
            </a:prstGeom>
            <a:noFill/>
          </p:spPr>
        </p:pic>
      </p:grpSp>
      <p:sp>
        <p:nvSpPr>
          <p:cNvPr id="17" name="TextBox 16"/>
          <p:cNvSpPr txBox="1"/>
          <p:nvPr/>
        </p:nvSpPr>
        <p:spPr>
          <a:xfrm>
            <a:off x="928662" y="642918"/>
            <a:ext cx="7780754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uk-UA" sz="2800" dirty="0" smtClean="0">
                <a:solidFill>
                  <a:schemeClr val="tx2"/>
                </a:solidFill>
                <a:latin typeface="Monotype Corsiva" pitchFamily="66" charset="0"/>
              </a:rPr>
              <a:t>Методична  робота</a:t>
            </a:r>
            <a:endParaRPr lang="ru-RU" sz="2800" dirty="0">
              <a:solidFill>
                <a:schemeClr val="tx2"/>
              </a:solidFill>
              <a:latin typeface="Monotype Corsiva" pitchFamily="66" charset="0"/>
            </a:endParaRPr>
          </a:p>
        </p:txBody>
      </p:sp>
      <p:grpSp>
        <p:nvGrpSpPr>
          <p:cNvPr id="3" name="Группа 8"/>
          <p:cNvGrpSpPr/>
          <p:nvPr/>
        </p:nvGrpSpPr>
        <p:grpSpPr>
          <a:xfrm>
            <a:off x="-285784" y="857232"/>
            <a:ext cx="8953563" cy="642942"/>
            <a:chOff x="-214338" y="809596"/>
            <a:chExt cx="6715172" cy="928694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357166" y="1309662"/>
              <a:ext cx="6143668" cy="158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2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4"/>
            <a:srcRect l="51331" t="65590" b="15874"/>
            <a:stretch>
              <a:fillRect/>
            </a:stretch>
          </p:blipFill>
          <p:spPr bwMode="auto">
            <a:xfrm>
              <a:off x="-214338" y="809596"/>
              <a:ext cx="243838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1"/>
          <p:cNvGrpSpPr/>
          <p:nvPr/>
        </p:nvGrpSpPr>
        <p:grpSpPr>
          <a:xfrm>
            <a:off x="0" y="0"/>
            <a:ext cx="9144000" cy="6858000"/>
            <a:chOff x="0" y="0"/>
            <a:chExt cx="6858000" cy="9906000"/>
          </a:xfrm>
        </p:grpSpPr>
        <p:pic>
          <p:nvPicPr>
            <p:cNvPr id="33" name="Picture 2" descr="C:\Documents and Settings\Пользователь\Мои документы\Мои рисунки\рамка.bmp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721" b="480"/>
            <a:stretch>
              <a:fillRect/>
            </a:stretch>
          </p:blipFill>
          <p:spPr bwMode="auto">
            <a:xfrm>
              <a:off x="0" y="0"/>
              <a:ext cx="6858000" cy="9787006"/>
            </a:xfrm>
            <a:prstGeom prst="rect">
              <a:avLst/>
            </a:prstGeom>
            <a:noFill/>
          </p:spPr>
        </p:pic>
        <p:pic>
          <p:nvPicPr>
            <p:cNvPr id="34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4"/>
            <a:srcRect l="4278" t="65590" r="54372" b="15874"/>
            <a:stretch>
              <a:fillRect/>
            </a:stretch>
          </p:blipFill>
          <p:spPr bwMode="auto">
            <a:xfrm>
              <a:off x="4786298" y="8977306"/>
              <a:ext cx="2071702" cy="928694"/>
            </a:xfrm>
            <a:prstGeom prst="rect">
              <a:avLst/>
            </a:prstGeom>
            <a:noFill/>
          </p:spPr>
        </p:pic>
      </p:grpSp>
      <p:grpSp>
        <p:nvGrpSpPr>
          <p:cNvPr id="3" name="Группа 8"/>
          <p:cNvGrpSpPr/>
          <p:nvPr/>
        </p:nvGrpSpPr>
        <p:grpSpPr>
          <a:xfrm>
            <a:off x="-285784" y="857232"/>
            <a:ext cx="8953563" cy="642942"/>
            <a:chOff x="-214338" y="809596"/>
            <a:chExt cx="6715172" cy="928694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357166" y="1309662"/>
              <a:ext cx="6143668" cy="158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2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4"/>
            <a:srcRect l="51331" t="65590" b="15874"/>
            <a:stretch>
              <a:fillRect/>
            </a:stretch>
          </p:blipFill>
          <p:spPr bwMode="auto">
            <a:xfrm>
              <a:off x="-214338" y="809596"/>
              <a:ext cx="2438382" cy="928694"/>
            </a:xfrm>
            <a:prstGeom prst="rect">
              <a:avLst/>
            </a:prstGeom>
            <a:noFill/>
          </p:spPr>
        </p:pic>
      </p:grp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85786" y="1428736"/>
          <a:ext cx="7453322" cy="4851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57256"/>
                <a:gridCol w="1643074"/>
                <a:gridCol w="49529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№ з/п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Період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Методична робота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2011-2012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Керівник школи педагогічної майстерності «Вивчення та впровадження перспективного педагогічного досвіду»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2012-2015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Керівник шкільного семінару-практикуму «</a:t>
                      </a:r>
                      <a:r>
                        <a:rPr lang="uk-UA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Компетентнісно</a:t>
                      </a:r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орієнтоване навчання як засіб розвитку і самовдосконалення особистості» 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7868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2015-2016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Керівник міської Школи вчителя 3 класу      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2015-2016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Учасник обласної творчої групи вчителів початкових класів </a:t>
                      </a:r>
                      <a:r>
                        <a:rPr lang="uk-UA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“Диференційоване</a:t>
                      </a:r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навчання – шлях до реалізації </a:t>
                      </a:r>
                      <a:r>
                        <a:rPr lang="uk-UA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особистісно</a:t>
                      </a:r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орієнтованого </a:t>
                      </a:r>
                      <a:r>
                        <a:rPr lang="uk-UA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навчання”</a:t>
                      </a:r>
                      <a:r>
                        <a:rPr lang="uk-UA" b="1" dirty="0" smtClean="0">
                          <a:solidFill>
                            <a:srgbClr val="993300"/>
                          </a:solidFill>
                        </a:rPr>
                        <a:t> </a:t>
                      </a:r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керівник Я.Ф.Морська)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201</Words>
  <PresentationFormat>Экран (4:3)</PresentationFormat>
  <Paragraphs>58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Administrator</cp:lastModifiedBy>
  <cp:revision>12</cp:revision>
  <dcterms:modified xsi:type="dcterms:W3CDTF">2016-02-24T15:38:00Z</dcterms:modified>
</cp:coreProperties>
</file>