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7" r:id="rId3"/>
  </p:sldMasterIdLst>
  <p:notesMasterIdLst>
    <p:notesMasterId r:id="rId41"/>
  </p:notesMasterIdLst>
  <p:sldIdLst>
    <p:sldId id="339" r:id="rId4"/>
    <p:sldId id="340" r:id="rId5"/>
    <p:sldId id="381" r:id="rId6"/>
    <p:sldId id="327" r:id="rId7"/>
    <p:sldId id="328" r:id="rId8"/>
    <p:sldId id="413" r:id="rId9"/>
    <p:sldId id="398" r:id="rId10"/>
    <p:sldId id="383" r:id="rId11"/>
    <p:sldId id="406" r:id="rId12"/>
    <p:sldId id="405" r:id="rId13"/>
    <p:sldId id="407" r:id="rId14"/>
    <p:sldId id="388" r:id="rId15"/>
    <p:sldId id="389" r:id="rId16"/>
    <p:sldId id="408" r:id="rId17"/>
    <p:sldId id="409" r:id="rId18"/>
    <p:sldId id="410" r:id="rId19"/>
    <p:sldId id="412" r:id="rId20"/>
    <p:sldId id="411" r:id="rId21"/>
    <p:sldId id="414" r:id="rId22"/>
    <p:sldId id="370" r:id="rId23"/>
    <p:sldId id="402" r:id="rId24"/>
    <p:sldId id="346" r:id="rId25"/>
    <p:sldId id="418" r:id="rId26"/>
    <p:sldId id="369" r:id="rId27"/>
    <p:sldId id="394" r:id="rId28"/>
    <p:sldId id="395" r:id="rId29"/>
    <p:sldId id="416" r:id="rId30"/>
    <p:sldId id="396" r:id="rId31"/>
    <p:sldId id="397" r:id="rId32"/>
    <p:sldId id="366" r:id="rId33"/>
    <p:sldId id="361" r:id="rId34"/>
    <p:sldId id="323" r:id="rId35"/>
    <p:sldId id="403" r:id="rId36"/>
    <p:sldId id="334" r:id="rId37"/>
    <p:sldId id="400" r:id="rId38"/>
    <p:sldId id="401" r:id="rId39"/>
    <p:sldId id="372" r:id="rId4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83E4FB"/>
    <a:srgbClr val="CC0000"/>
    <a:srgbClr val="FFCC99"/>
    <a:srgbClr val="FF9966"/>
    <a:srgbClr val="FF9900"/>
    <a:srgbClr val="FFCC00"/>
    <a:srgbClr val="9900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Темний стиль 1 –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Помірний стиль 4 –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4434" autoAdjust="0"/>
  </p:normalViewPr>
  <p:slideViewPr>
    <p:cSldViewPr>
      <p:cViewPr>
        <p:scale>
          <a:sx n="70" d="100"/>
          <a:sy n="70" d="100"/>
        </p:scale>
        <p:origin x="-4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955E6B-E428-4875-8964-338028B011B9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8EADAE7E-FA5D-410A-B1A9-5006FC0D7974}">
      <dgm:prSet phldrT="[Текст]"/>
      <dgm:spPr/>
      <dgm:t>
        <a:bodyPr/>
        <a:lstStyle/>
        <a:p>
          <a:r>
            <a:rPr lang="uk-UA" dirty="0" smtClean="0"/>
            <a:t>Цікавість</a:t>
          </a:r>
          <a:endParaRPr lang="uk-UA" dirty="0"/>
        </a:p>
      </dgm:t>
    </dgm:pt>
    <dgm:pt modelId="{C14D638F-3000-45D3-9975-D320FBC0A480}" type="parTrans" cxnId="{1B3F6233-0907-493B-B5E9-2A1602FC7EA0}">
      <dgm:prSet/>
      <dgm:spPr/>
      <dgm:t>
        <a:bodyPr/>
        <a:lstStyle/>
        <a:p>
          <a:endParaRPr lang="uk-UA"/>
        </a:p>
      </dgm:t>
    </dgm:pt>
    <dgm:pt modelId="{BA404A64-A0DC-4F3B-99D3-86A9D9C424C8}" type="sibTrans" cxnId="{1B3F6233-0907-493B-B5E9-2A1602FC7EA0}">
      <dgm:prSet/>
      <dgm:spPr/>
      <dgm:t>
        <a:bodyPr/>
        <a:lstStyle/>
        <a:p>
          <a:endParaRPr lang="uk-UA"/>
        </a:p>
      </dgm:t>
    </dgm:pt>
    <dgm:pt modelId="{8E679C53-F73B-4971-9786-0418BFEB56BD}">
      <dgm:prSet phldrT="[Текст]"/>
      <dgm:spPr/>
      <dgm:t>
        <a:bodyPr/>
        <a:lstStyle/>
        <a:p>
          <a:pPr algn="just"/>
          <a:r>
            <a:rPr lang="uk-UA" dirty="0" smtClean="0">
              <a:latin typeface="Times New Roman" pitchFamily="18" charset="0"/>
              <a:cs typeface="Times New Roman" pitchFamily="18" charset="0"/>
            </a:rPr>
            <a:t>Інтерес первинний, ситуативний, викликаний  новизною  однак відсутнє бажання пізнання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A4A33089-8FA2-4AA7-BAA3-EB43BC9EED58}" type="parTrans" cxnId="{9119DC6B-5317-415F-A14F-0205EC773483}">
      <dgm:prSet/>
      <dgm:spPr/>
      <dgm:t>
        <a:bodyPr/>
        <a:lstStyle/>
        <a:p>
          <a:endParaRPr lang="uk-UA"/>
        </a:p>
      </dgm:t>
    </dgm:pt>
    <dgm:pt modelId="{1BA2B162-0B50-4E10-A5F1-CEFD8EDE90E1}" type="sibTrans" cxnId="{9119DC6B-5317-415F-A14F-0205EC773483}">
      <dgm:prSet/>
      <dgm:spPr/>
      <dgm:t>
        <a:bodyPr/>
        <a:lstStyle/>
        <a:p>
          <a:endParaRPr lang="uk-UA"/>
        </a:p>
      </dgm:t>
    </dgm:pt>
    <dgm:pt modelId="{0D0E0895-10DC-4B5F-A6ED-4E4C455F7139}">
      <dgm:prSet phldrT="[Текст]"/>
      <dgm:spPr/>
      <dgm:t>
        <a:bodyPr/>
        <a:lstStyle/>
        <a:p>
          <a:r>
            <a:rPr lang="uk-UA" dirty="0" smtClean="0"/>
            <a:t>Допитливість</a:t>
          </a:r>
          <a:endParaRPr lang="uk-UA" dirty="0"/>
        </a:p>
      </dgm:t>
    </dgm:pt>
    <dgm:pt modelId="{9E5BC9F4-7939-48D8-9AF9-B1FB4467A14B}" type="parTrans" cxnId="{0CF790F4-A3D4-4D9B-84E1-E60B3357ABE2}">
      <dgm:prSet/>
      <dgm:spPr/>
      <dgm:t>
        <a:bodyPr/>
        <a:lstStyle/>
        <a:p>
          <a:endParaRPr lang="uk-UA"/>
        </a:p>
      </dgm:t>
    </dgm:pt>
    <dgm:pt modelId="{41C609D2-FD51-47B6-8FC7-EEE25E331F25}" type="sibTrans" cxnId="{0CF790F4-A3D4-4D9B-84E1-E60B3357ABE2}">
      <dgm:prSet/>
      <dgm:spPr/>
      <dgm:t>
        <a:bodyPr/>
        <a:lstStyle/>
        <a:p>
          <a:endParaRPr lang="uk-UA"/>
        </a:p>
      </dgm:t>
    </dgm:pt>
    <dgm:pt modelId="{B95B575C-0B5B-440E-B2AC-DBB904F78465}">
      <dgm:prSet phldrT="[Текст]" custT="1"/>
      <dgm:spPr/>
      <dgm:t>
        <a:bodyPr/>
        <a:lstStyle/>
        <a:p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Емоції, здивування, прагнення до пізнання, розширення знань 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884A7F56-C92A-440C-82AF-B35212DB3801}" type="parTrans" cxnId="{00790EF9-A585-46C3-A504-1AFFD70266B9}">
      <dgm:prSet/>
      <dgm:spPr/>
      <dgm:t>
        <a:bodyPr/>
        <a:lstStyle/>
        <a:p>
          <a:endParaRPr lang="uk-UA"/>
        </a:p>
      </dgm:t>
    </dgm:pt>
    <dgm:pt modelId="{3D33286F-9AEF-42B5-8E9D-A13D19D6A857}" type="sibTrans" cxnId="{00790EF9-A585-46C3-A504-1AFFD70266B9}">
      <dgm:prSet/>
      <dgm:spPr/>
      <dgm:t>
        <a:bodyPr/>
        <a:lstStyle/>
        <a:p>
          <a:endParaRPr lang="uk-UA"/>
        </a:p>
      </dgm:t>
    </dgm:pt>
    <dgm:pt modelId="{B8CBA01B-998A-4EFE-8306-39A7158C97B3}">
      <dgm:prSet phldrT="[Текст]"/>
      <dgm:spPr/>
      <dgm:t>
        <a:bodyPr/>
        <a:lstStyle/>
        <a:p>
          <a:r>
            <a:rPr lang="uk-UA" dirty="0" smtClean="0"/>
            <a:t>Пізнавальний інтерес</a:t>
          </a:r>
          <a:endParaRPr lang="uk-UA" dirty="0"/>
        </a:p>
      </dgm:t>
    </dgm:pt>
    <dgm:pt modelId="{41AC911E-2C3B-4A29-92E4-AC6E7C89F97B}" type="parTrans" cxnId="{E10169FD-830B-4245-93C0-311A6FAF0877}">
      <dgm:prSet/>
      <dgm:spPr/>
      <dgm:t>
        <a:bodyPr/>
        <a:lstStyle/>
        <a:p>
          <a:endParaRPr lang="uk-UA"/>
        </a:p>
      </dgm:t>
    </dgm:pt>
    <dgm:pt modelId="{149A8D91-C3BD-432B-8111-DDEE21FB8AEE}" type="sibTrans" cxnId="{E10169FD-830B-4245-93C0-311A6FAF0877}">
      <dgm:prSet/>
      <dgm:spPr/>
      <dgm:t>
        <a:bodyPr/>
        <a:lstStyle/>
        <a:p>
          <a:endParaRPr lang="uk-UA"/>
        </a:p>
      </dgm:t>
    </dgm:pt>
    <dgm:pt modelId="{F565C011-1A4B-4B71-B34F-F6302E80CD5D}">
      <dgm:prSet phldrT="[Текст]" custT="1"/>
      <dgm:spPr/>
      <dgm:t>
        <a:bodyPr/>
        <a:lstStyle/>
        <a:p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Прагнення до  самостійності, до діяльності, пошук причин </a:t>
          </a:r>
          <a:endParaRPr lang="uk-UA" sz="1800" dirty="0">
            <a:latin typeface="Times New Roman" pitchFamily="18" charset="0"/>
            <a:cs typeface="Times New Roman" pitchFamily="18" charset="0"/>
          </a:endParaRPr>
        </a:p>
      </dgm:t>
    </dgm:pt>
    <dgm:pt modelId="{E245CDF2-91D2-40CA-B80F-8DEEA1378059}" type="parTrans" cxnId="{BEBFA024-7F6C-4A79-9AB5-4BF62DBC80A6}">
      <dgm:prSet/>
      <dgm:spPr/>
      <dgm:t>
        <a:bodyPr/>
        <a:lstStyle/>
        <a:p>
          <a:endParaRPr lang="uk-UA"/>
        </a:p>
      </dgm:t>
    </dgm:pt>
    <dgm:pt modelId="{A347020E-CDCA-40AE-B142-6BF78D45829C}" type="sibTrans" cxnId="{BEBFA024-7F6C-4A79-9AB5-4BF62DBC80A6}">
      <dgm:prSet/>
      <dgm:spPr/>
      <dgm:t>
        <a:bodyPr/>
        <a:lstStyle/>
        <a:p>
          <a:endParaRPr lang="uk-UA"/>
        </a:p>
      </dgm:t>
    </dgm:pt>
    <dgm:pt modelId="{A596C74A-9CE4-477B-8FAD-819FDD51B769}">
      <dgm:prSet phldrT="[Текст]"/>
      <dgm:spPr/>
      <dgm:t>
        <a:bodyPr/>
        <a:lstStyle/>
        <a:p>
          <a:r>
            <a:rPr lang="uk-UA" dirty="0" smtClean="0"/>
            <a:t>Теоретичний інтерес</a:t>
          </a:r>
          <a:endParaRPr lang="uk-UA" dirty="0"/>
        </a:p>
      </dgm:t>
    </dgm:pt>
    <dgm:pt modelId="{E5D05DD5-36B6-48C1-9DFB-BA037A2E65C7}" type="parTrans" cxnId="{0F298267-B854-423F-8BA3-32DB2F002890}">
      <dgm:prSet/>
      <dgm:spPr/>
      <dgm:t>
        <a:bodyPr/>
        <a:lstStyle/>
        <a:p>
          <a:endParaRPr lang="uk-UA"/>
        </a:p>
      </dgm:t>
    </dgm:pt>
    <dgm:pt modelId="{2B56A491-5509-409B-82E2-CA98198D4C9A}" type="sibTrans" cxnId="{0F298267-B854-423F-8BA3-32DB2F002890}">
      <dgm:prSet/>
      <dgm:spPr/>
      <dgm:t>
        <a:bodyPr/>
        <a:lstStyle/>
        <a:p>
          <a:endParaRPr lang="uk-UA"/>
        </a:p>
      </dgm:t>
    </dgm:pt>
    <dgm:pt modelId="{92846763-7EF8-4E97-9988-F713A2AB87FC}">
      <dgm:prSet/>
      <dgm:spPr/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Пізнання закономірностей використання теорії у практичній  діяльності 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16C8B787-FDA7-4250-A8A1-90D867BF8951}" type="parTrans" cxnId="{9585B883-D960-42D7-A68F-AC596C996319}">
      <dgm:prSet/>
      <dgm:spPr/>
      <dgm:t>
        <a:bodyPr/>
        <a:lstStyle/>
        <a:p>
          <a:endParaRPr lang="uk-UA"/>
        </a:p>
      </dgm:t>
    </dgm:pt>
    <dgm:pt modelId="{4DB5422D-FB0A-4E8E-93B7-024304058F31}" type="sibTrans" cxnId="{9585B883-D960-42D7-A68F-AC596C996319}">
      <dgm:prSet/>
      <dgm:spPr/>
      <dgm:t>
        <a:bodyPr/>
        <a:lstStyle/>
        <a:p>
          <a:endParaRPr lang="uk-UA"/>
        </a:p>
      </dgm:t>
    </dgm:pt>
    <dgm:pt modelId="{73E67F20-9A51-4537-8845-7B35E3D602CF}">
      <dgm:prSet/>
      <dgm:spPr/>
      <dgm:t>
        <a:bodyPr/>
        <a:lstStyle/>
        <a:p>
          <a:endParaRPr lang="uk-UA" dirty="0"/>
        </a:p>
      </dgm:t>
    </dgm:pt>
    <dgm:pt modelId="{21C2BC77-76E9-46F6-82B3-95DD403CA982}" type="parTrans" cxnId="{303BF513-8715-4455-B2D3-7CD3EE19B212}">
      <dgm:prSet/>
      <dgm:spPr/>
      <dgm:t>
        <a:bodyPr/>
        <a:lstStyle/>
        <a:p>
          <a:endParaRPr lang="uk-UA"/>
        </a:p>
      </dgm:t>
    </dgm:pt>
    <dgm:pt modelId="{37D051E1-E9C1-429F-8373-518E6624B7E5}" type="sibTrans" cxnId="{303BF513-8715-4455-B2D3-7CD3EE19B212}">
      <dgm:prSet/>
      <dgm:spPr/>
      <dgm:t>
        <a:bodyPr/>
        <a:lstStyle/>
        <a:p>
          <a:endParaRPr lang="uk-UA"/>
        </a:p>
      </dgm:t>
    </dgm:pt>
    <dgm:pt modelId="{E3FC54A6-072E-40AB-8634-EDCB6AB62378}" type="pres">
      <dgm:prSet presAssocID="{A0955E6B-E428-4875-8964-338028B011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F5AD78D-BBE7-43DD-91BA-EFAD363B4256}" type="pres">
      <dgm:prSet presAssocID="{8EADAE7E-FA5D-410A-B1A9-5006FC0D7974}" presName="composite" presStyleCnt="0"/>
      <dgm:spPr/>
    </dgm:pt>
    <dgm:pt modelId="{75A818C8-0FB9-40EC-92A6-691E4CB26B2D}" type="pres">
      <dgm:prSet presAssocID="{8EADAE7E-FA5D-410A-B1A9-5006FC0D7974}" presName="parTx" presStyleLbl="alignNode1" presStyleIdx="0" presStyleCnt="4" custLinFactNeighborX="3673" custLinFactNeighborY="-898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F208F0E-C3EF-4F63-89EB-11ADC6D1A0A6}" type="pres">
      <dgm:prSet presAssocID="{8EADAE7E-FA5D-410A-B1A9-5006FC0D7974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8BA968-B068-4B40-BB5A-6D043C6BB270}" type="pres">
      <dgm:prSet presAssocID="{BA404A64-A0DC-4F3B-99D3-86A9D9C424C8}" presName="space" presStyleCnt="0"/>
      <dgm:spPr/>
    </dgm:pt>
    <dgm:pt modelId="{1DCBC005-47DB-44D7-AD50-5267F56D997B}" type="pres">
      <dgm:prSet presAssocID="{0D0E0895-10DC-4B5F-A6ED-4E4C455F7139}" presName="composite" presStyleCnt="0"/>
      <dgm:spPr/>
    </dgm:pt>
    <dgm:pt modelId="{59ED3A35-AC5F-47E3-9684-86E757C322A9}" type="pres">
      <dgm:prSet presAssocID="{0D0E0895-10DC-4B5F-A6ED-4E4C455F7139}" presName="parTx" presStyleLbl="alignNode1" presStyleIdx="1" presStyleCnt="4" custLinFactNeighborX="1025" custLinFactNeighborY="-898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360C350-9267-4200-9EB3-707B451440DF}" type="pres">
      <dgm:prSet presAssocID="{0D0E0895-10DC-4B5F-A6ED-4E4C455F7139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BE1D954-A241-4A06-9E47-EA15504A2A8D}" type="pres">
      <dgm:prSet presAssocID="{41C609D2-FD51-47B6-8FC7-EEE25E331F25}" presName="space" presStyleCnt="0"/>
      <dgm:spPr/>
    </dgm:pt>
    <dgm:pt modelId="{C689D11B-51AD-4184-BD99-11F81B934567}" type="pres">
      <dgm:prSet presAssocID="{B8CBA01B-998A-4EFE-8306-39A7158C97B3}" presName="composite" presStyleCnt="0"/>
      <dgm:spPr/>
    </dgm:pt>
    <dgm:pt modelId="{0A859EFC-03EB-4B17-9AAB-539A5A4614FE}" type="pres">
      <dgm:prSet presAssocID="{B8CBA01B-998A-4EFE-8306-39A7158C97B3}" presName="parTx" presStyleLbl="alignNode1" presStyleIdx="2" presStyleCnt="4" custLinFactNeighborX="2217" custLinFactNeighborY="-898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554442-4A60-40E9-A0C7-6DDDBECB8CB4}" type="pres">
      <dgm:prSet presAssocID="{B8CBA01B-998A-4EFE-8306-39A7158C97B3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4CC95DC-185F-4041-811F-5B7CAB9104B5}" type="pres">
      <dgm:prSet presAssocID="{149A8D91-C3BD-432B-8111-DDEE21FB8AEE}" presName="space" presStyleCnt="0"/>
      <dgm:spPr/>
    </dgm:pt>
    <dgm:pt modelId="{83C502CE-AF9C-4CD2-BA43-29AF8C342EE5}" type="pres">
      <dgm:prSet presAssocID="{A596C74A-9CE4-477B-8FAD-819FDD51B769}" presName="composite" presStyleCnt="0"/>
      <dgm:spPr/>
    </dgm:pt>
    <dgm:pt modelId="{466A7B7D-D74F-4E90-9270-79735EF69604}" type="pres">
      <dgm:prSet presAssocID="{A596C74A-9CE4-477B-8FAD-819FDD51B769}" presName="parTx" presStyleLbl="alignNode1" presStyleIdx="3" presStyleCnt="4" custLinFactNeighborX="-431" custLinFactNeighborY="-898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34A896-BF9C-4DF2-8809-8FBEDA3756C5}" type="pres">
      <dgm:prSet presAssocID="{A596C74A-9CE4-477B-8FAD-819FDD51B769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16C3A9D-E693-4C86-BE91-227EA5C85EE5}" type="presOf" srcId="{8E679C53-F73B-4971-9786-0418BFEB56BD}" destId="{BF208F0E-C3EF-4F63-89EB-11ADC6D1A0A6}" srcOrd="0" destOrd="0" presId="urn:microsoft.com/office/officeart/2005/8/layout/hList1"/>
    <dgm:cxn modelId="{9585B883-D960-42D7-A68F-AC596C996319}" srcId="{A596C74A-9CE4-477B-8FAD-819FDD51B769}" destId="{92846763-7EF8-4E97-9988-F713A2AB87FC}" srcOrd="0" destOrd="0" parTransId="{16C8B787-FDA7-4250-A8A1-90D867BF8951}" sibTransId="{4DB5422D-FB0A-4E8E-93B7-024304058F31}"/>
    <dgm:cxn modelId="{A7547FBB-E5BE-42E0-A15A-734CEA3130B5}" type="presOf" srcId="{B8CBA01B-998A-4EFE-8306-39A7158C97B3}" destId="{0A859EFC-03EB-4B17-9AAB-539A5A4614FE}" srcOrd="0" destOrd="0" presId="urn:microsoft.com/office/officeart/2005/8/layout/hList1"/>
    <dgm:cxn modelId="{E10169FD-830B-4245-93C0-311A6FAF0877}" srcId="{A0955E6B-E428-4875-8964-338028B011B9}" destId="{B8CBA01B-998A-4EFE-8306-39A7158C97B3}" srcOrd="2" destOrd="0" parTransId="{41AC911E-2C3B-4A29-92E4-AC6E7C89F97B}" sibTransId="{149A8D91-C3BD-432B-8111-DDEE21FB8AEE}"/>
    <dgm:cxn modelId="{4C0CA7D9-75DD-45C1-A559-41644ECDE77C}" type="presOf" srcId="{A0955E6B-E428-4875-8964-338028B011B9}" destId="{E3FC54A6-072E-40AB-8634-EDCB6AB62378}" srcOrd="0" destOrd="0" presId="urn:microsoft.com/office/officeart/2005/8/layout/hList1"/>
    <dgm:cxn modelId="{797DD632-CA33-4FB2-9460-629F74BD3210}" type="presOf" srcId="{73E67F20-9A51-4537-8845-7B35E3D602CF}" destId="{AF34A896-BF9C-4DF2-8809-8FBEDA3756C5}" srcOrd="0" destOrd="1" presId="urn:microsoft.com/office/officeart/2005/8/layout/hList1"/>
    <dgm:cxn modelId="{0F298267-B854-423F-8BA3-32DB2F002890}" srcId="{A0955E6B-E428-4875-8964-338028B011B9}" destId="{A596C74A-9CE4-477B-8FAD-819FDD51B769}" srcOrd="3" destOrd="0" parTransId="{E5D05DD5-36B6-48C1-9DFB-BA037A2E65C7}" sibTransId="{2B56A491-5509-409B-82E2-CA98198D4C9A}"/>
    <dgm:cxn modelId="{00790EF9-A585-46C3-A504-1AFFD70266B9}" srcId="{0D0E0895-10DC-4B5F-A6ED-4E4C455F7139}" destId="{B95B575C-0B5B-440E-B2AC-DBB904F78465}" srcOrd="0" destOrd="0" parTransId="{884A7F56-C92A-440C-82AF-B35212DB3801}" sibTransId="{3D33286F-9AEF-42B5-8E9D-A13D19D6A857}"/>
    <dgm:cxn modelId="{230EC524-9D0A-445B-9036-1A20E6658128}" type="presOf" srcId="{8EADAE7E-FA5D-410A-B1A9-5006FC0D7974}" destId="{75A818C8-0FB9-40EC-92A6-691E4CB26B2D}" srcOrd="0" destOrd="0" presId="urn:microsoft.com/office/officeart/2005/8/layout/hList1"/>
    <dgm:cxn modelId="{1B3F6233-0907-493B-B5E9-2A1602FC7EA0}" srcId="{A0955E6B-E428-4875-8964-338028B011B9}" destId="{8EADAE7E-FA5D-410A-B1A9-5006FC0D7974}" srcOrd="0" destOrd="0" parTransId="{C14D638F-3000-45D3-9975-D320FBC0A480}" sibTransId="{BA404A64-A0DC-4F3B-99D3-86A9D9C424C8}"/>
    <dgm:cxn modelId="{B99D4E53-B378-49C3-AF0A-1099D92293EA}" type="presOf" srcId="{F565C011-1A4B-4B71-B34F-F6302E80CD5D}" destId="{39554442-4A60-40E9-A0C7-6DDDBECB8CB4}" srcOrd="0" destOrd="0" presId="urn:microsoft.com/office/officeart/2005/8/layout/hList1"/>
    <dgm:cxn modelId="{CB386F35-C4FE-459F-9357-DEFF6BA5B99A}" type="presOf" srcId="{92846763-7EF8-4E97-9988-F713A2AB87FC}" destId="{AF34A896-BF9C-4DF2-8809-8FBEDA3756C5}" srcOrd="0" destOrd="0" presId="urn:microsoft.com/office/officeart/2005/8/layout/hList1"/>
    <dgm:cxn modelId="{6944ACA1-35CC-4C52-AD2E-1D8F41E88382}" type="presOf" srcId="{A596C74A-9CE4-477B-8FAD-819FDD51B769}" destId="{466A7B7D-D74F-4E90-9270-79735EF69604}" srcOrd="0" destOrd="0" presId="urn:microsoft.com/office/officeart/2005/8/layout/hList1"/>
    <dgm:cxn modelId="{9119DC6B-5317-415F-A14F-0205EC773483}" srcId="{8EADAE7E-FA5D-410A-B1A9-5006FC0D7974}" destId="{8E679C53-F73B-4971-9786-0418BFEB56BD}" srcOrd="0" destOrd="0" parTransId="{A4A33089-8FA2-4AA7-BAA3-EB43BC9EED58}" sibTransId="{1BA2B162-0B50-4E10-A5F1-CEFD8EDE90E1}"/>
    <dgm:cxn modelId="{303BF513-8715-4455-B2D3-7CD3EE19B212}" srcId="{A596C74A-9CE4-477B-8FAD-819FDD51B769}" destId="{73E67F20-9A51-4537-8845-7B35E3D602CF}" srcOrd="1" destOrd="0" parTransId="{21C2BC77-76E9-46F6-82B3-95DD403CA982}" sibTransId="{37D051E1-E9C1-429F-8373-518E6624B7E5}"/>
    <dgm:cxn modelId="{0CF790F4-A3D4-4D9B-84E1-E60B3357ABE2}" srcId="{A0955E6B-E428-4875-8964-338028B011B9}" destId="{0D0E0895-10DC-4B5F-A6ED-4E4C455F7139}" srcOrd="1" destOrd="0" parTransId="{9E5BC9F4-7939-48D8-9AF9-B1FB4467A14B}" sibTransId="{41C609D2-FD51-47B6-8FC7-EEE25E331F25}"/>
    <dgm:cxn modelId="{BEBFA024-7F6C-4A79-9AB5-4BF62DBC80A6}" srcId="{B8CBA01B-998A-4EFE-8306-39A7158C97B3}" destId="{F565C011-1A4B-4B71-B34F-F6302E80CD5D}" srcOrd="0" destOrd="0" parTransId="{E245CDF2-91D2-40CA-B80F-8DEEA1378059}" sibTransId="{A347020E-CDCA-40AE-B142-6BF78D45829C}"/>
    <dgm:cxn modelId="{E4F2F02C-9A5C-4711-B588-0CDCBE769C5D}" type="presOf" srcId="{0D0E0895-10DC-4B5F-A6ED-4E4C455F7139}" destId="{59ED3A35-AC5F-47E3-9684-86E757C322A9}" srcOrd="0" destOrd="0" presId="urn:microsoft.com/office/officeart/2005/8/layout/hList1"/>
    <dgm:cxn modelId="{D4C0CBD6-F27A-4305-BB00-800F0A7FBC05}" type="presOf" srcId="{B95B575C-0B5B-440E-B2AC-DBB904F78465}" destId="{D360C350-9267-4200-9EB3-707B451440DF}" srcOrd="0" destOrd="0" presId="urn:microsoft.com/office/officeart/2005/8/layout/hList1"/>
    <dgm:cxn modelId="{A7E19C6D-D66A-4E34-A710-153220936CE0}" type="presParOf" srcId="{E3FC54A6-072E-40AB-8634-EDCB6AB62378}" destId="{2F5AD78D-BBE7-43DD-91BA-EFAD363B4256}" srcOrd="0" destOrd="0" presId="urn:microsoft.com/office/officeart/2005/8/layout/hList1"/>
    <dgm:cxn modelId="{61149CC2-4802-4DDF-B436-CA76B2EA79E1}" type="presParOf" srcId="{2F5AD78D-BBE7-43DD-91BA-EFAD363B4256}" destId="{75A818C8-0FB9-40EC-92A6-691E4CB26B2D}" srcOrd="0" destOrd="0" presId="urn:microsoft.com/office/officeart/2005/8/layout/hList1"/>
    <dgm:cxn modelId="{1D842C7C-A734-4E7D-88F9-1EBB245B93A1}" type="presParOf" srcId="{2F5AD78D-BBE7-43DD-91BA-EFAD363B4256}" destId="{BF208F0E-C3EF-4F63-89EB-11ADC6D1A0A6}" srcOrd="1" destOrd="0" presId="urn:microsoft.com/office/officeart/2005/8/layout/hList1"/>
    <dgm:cxn modelId="{63F8ADEC-EC8C-4CB5-ACBF-0E23D7B1F16C}" type="presParOf" srcId="{E3FC54A6-072E-40AB-8634-EDCB6AB62378}" destId="{5D8BA968-B068-4B40-BB5A-6D043C6BB270}" srcOrd="1" destOrd="0" presId="urn:microsoft.com/office/officeart/2005/8/layout/hList1"/>
    <dgm:cxn modelId="{491C7292-A3AE-4AAB-AEA0-6E298C5BE4BC}" type="presParOf" srcId="{E3FC54A6-072E-40AB-8634-EDCB6AB62378}" destId="{1DCBC005-47DB-44D7-AD50-5267F56D997B}" srcOrd="2" destOrd="0" presId="urn:microsoft.com/office/officeart/2005/8/layout/hList1"/>
    <dgm:cxn modelId="{D1DD271C-A52F-4B57-8A74-3847B218DC03}" type="presParOf" srcId="{1DCBC005-47DB-44D7-AD50-5267F56D997B}" destId="{59ED3A35-AC5F-47E3-9684-86E757C322A9}" srcOrd="0" destOrd="0" presId="urn:microsoft.com/office/officeart/2005/8/layout/hList1"/>
    <dgm:cxn modelId="{3B4AA0B5-1FEB-4762-8CEF-8030D034FC6B}" type="presParOf" srcId="{1DCBC005-47DB-44D7-AD50-5267F56D997B}" destId="{D360C350-9267-4200-9EB3-707B451440DF}" srcOrd="1" destOrd="0" presId="urn:microsoft.com/office/officeart/2005/8/layout/hList1"/>
    <dgm:cxn modelId="{3AD9D1C2-3370-490C-869C-532CC4A0E429}" type="presParOf" srcId="{E3FC54A6-072E-40AB-8634-EDCB6AB62378}" destId="{2BE1D954-A241-4A06-9E47-EA15504A2A8D}" srcOrd="3" destOrd="0" presId="urn:microsoft.com/office/officeart/2005/8/layout/hList1"/>
    <dgm:cxn modelId="{C830296E-2D37-4436-9B70-0EDAB787E41A}" type="presParOf" srcId="{E3FC54A6-072E-40AB-8634-EDCB6AB62378}" destId="{C689D11B-51AD-4184-BD99-11F81B934567}" srcOrd="4" destOrd="0" presId="urn:microsoft.com/office/officeart/2005/8/layout/hList1"/>
    <dgm:cxn modelId="{0947B38F-E7C3-4718-AE11-A19D7FC85F8D}" type="presParOf" srcId="{C689D11B-51AD-4184-BD99-11F81B934567}" destId="{0A859EFC-03EB-4B17-9AAB-539A5A4614FE}" srcOrd="0" destOrd="0" presId="urn:microsoft.com/office/officeart/2005/8/layout/hList1"/>
    <dgm:cxn modelId="{DCC3D858-2025-44AD-A09D-1BCEBA7603FE}" type="presParOf" srcId="{C689D11B-51AD-4184-BD99-11F81B934567}" destId="{39554442-4A60-40E9-A0C7-6DDDBECB8CB4}" srcOrd="1" destOrd="0" presId="urn:microsoft.com/office/officeart/2005/8/layout/hList1"/>
    <dgm:cxn modelId="{9C662072-8C6D-446C-BD9A-6A125B205278}" type="presParOf" srcId="{E3FC54A6-072E-40AB-8634-EDCB6AB62378}" destId="{A4CC95DC-185F-4041-811F-5B7CAB9104B5}" srcOrd="5" destOrd="0" presId="urn:microsoft.com/office/officeart/2005/8/layout/hList1"/>
    <dgm:cxn modelId="{15515A5E-3635-4901-A24A-07CF684768E1}" type="presParOf" srcId="{E3FC54A6-072E-40AB-8634-EDCB6AB62378}" destId="{83C502CE-AF9C-4CD2-BA43-29AF8C342EE5}" srcOrd="6" destOrd="0" presId="urn:microsoft.com/office/officeart/2005/8/layout/hList1"/>
    <dgm:cxn modelId="{A300ACF2-121C-4F5C-8BC9-5FD43F9B454F}" type="presParOf" srcId="{83C502CE-AF9C-4CD2-BA43-29AF8C342EE5}" destId="{466A7B7D-D74F-4E90-9270-79735EF69604}" srcOrd="0" destOrd="0" presId="urn:microsoft.com/office/officeart/2005/8/layout/hList1"/>
    <dgm:cxn modelId="{E882FFA7-384F-4D90-B46A-A02EB07AE330}" type="presParOf" srcId="{83C502CE-AF9C-4CD2-BA43-29AF8C342EE5}" destId="{AF34A896-BF9C-4DF2-8809-8FBEDA3756C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8F9FF1-0451-470D-B81B-F11C2F7949D5}" type="doc">
      <dgm:prSet loTypeId="urn:microsoft.com/office/officeart/2005/8/layout/vList2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FC3B3931-0559-4FAB-8AF3-C4CE0A6B6600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Осмисленому засвоєнню понять</a:t>
          </a:r>
          <a:endParaRPr lang="uk-UA" sz="2000" dirty="0">
            <a:latin typeface="Times New Roman" pitchFamily="18" charset="0"/>
            <a:cs typeface="Times New Roman" pitchFamily="18" charset="0"/>
          </a:endParaRPr>
        </a:p>
      </dgm:t>
    </dgm:pt>
    <dgm:pt modelId="{73683D0F-DB3E-47B1-88B2-DD62B709C638}" type="parTrans" cxnId="{FD0CA172-F70D-4BB3-B06D-970B2939E28A}">
      <dgm:prSet/>
      <dgm:spPr/>
      <dgm:t>
        <a:bodyPr/>
        <a:lstStyle/>
        <a:p>
          <a:endParaRPr lang="uk-UA"/>
        </a:p>
      </dgm:t>
    </dgm:pt>
    <dgm:pt modelId="{4770E117-2570-451C-A098-271D35DF1163}" type="sibTrans" cxnId="{FD0CA172-F70D-4BB3-B06D-970B2939E28A}">
      <dgm:prSet/>
      <dgm:spPr/>
      <dgm:t>
        <a:bodyPr/>
        <a:lstStyle/>
        <a:p>
          <a:endParaRPr lang="uk-UA"/>
        </a:p>
      </dgm:t>
    </dgm:pt>
    <dgm:pt modelId="{2BDC06E0-2172-4C7B-B820-9F1B331A041F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Формуванню глибоких знань</a:t>
          </a:r>
          <a:endParaRPr lang="uk-UA" sz="2000" dirty="0">
            <a:latin typeface="Times New Roman" pitchFamily="18" charset="0"/>
            <a:cs typeface="Times New Roman" pitchFamily="18" charset="0"/>
          </a:endParaRPr>
        </a:p>
      </dgm:t>
    </dgm:pt>
    <dgm:pt modelId="{26F0B36D-20F1-4287-BA28-CCE00A929B57}" type="parTrans" cxnId="{7D7445D7-3426-41AC-87CE-DE8D3366FF4B}">
      <dgm:prSet/>
      <dgm:spPr/>
      <dgm:t>
        <a:bodyPr/>
        <a:lstStyle/>
        <a:p>
          <a:endParaRPr lang="uk-UA"/>
        </a:p>
      </dgm:t>
    </dgm:pt>
    <dgm:pt modelId="{584CF068-B31D-4477-9514-A2CBD470AB38}" type="sibTrans" cxnId="{7D7445D7-3426-41AC-87CE-DE8D3366FF4B}">
      <dgm:prSet/>
      <dgm:spPr/>
      <dgm:t>
        <a:bodyPr/>
        <a:lstStyle/>
        <a:p>
          <a:endParaRPr lang="uk-UA"/>
        </a:p>
      </dgm:t>
    </dgm:pt>
    <dgm:pt modelId="{851C467C-E03B-4244-9807-2DBF110D4950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Розвитку логічного мислення</a:t>
          </a:r>
          <a:endParaRPr lang="uk-UA" sz="2000" dirty="0">
            <a:latin typeface="Times New Roman" pitchFamily="18" charset="0"/>
            <a:cs typeface="Times New Roman" pitchFamily="18" charset="0"/>
          </a:endParaRPr>
        </a:p>
      </dgm:t>
    </dgm:pt>
    <dgm:pt modelId="{3DC7BF4E-191C-4258-9C33-247C980EFACB}" type="parTrans" cxnId="{6FA733B6-1174-4869-A937-24CC32FDEE48}">
      <dgm:prSet/>
      <dgm:spPr/>
      <dgm:t>
        <a:bodyPr/>
        <a:lstStyle/>
        <a:p>
          <a:endParaRPr lang="uk-UA"/>
        </a:p>
      </dgm:t>
    </dgm:pt>
    <dgm:pt modelId="{2A41BDEF-AC38-44FA-A99A-F78653D7A23D}" type="sibTrans" cxnId="{6FA733B6-1174-4869-A937-24CC32FDEE48}">
      <dgm:prSet/>
      <dgm:spPr/>
      <dgm:t>
        <a:bodyPr/>
        <a:lstStyle/>
        <a:p>
          <a:endParaRPr lang="uk-UA"/>
        </a:p>
      </dgm:t>
    </dgm:pt>
    <dgm:pt modelId="{D0510EEE-E0C0-4780-8843-00750B0713A3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Розвитку пам'яті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7D1991EA-1FE2-41DB-9B57-39865B8D8A5D}" type="parTrans" cxnId="{0A319EB4-F266-4B8F-9D0C-46F0A34AB342}">
      <dgm:prSet/>
      <dgm:spPr/>
      <dgm:t>
        <a:bodyPr/>
        <a:lstStyle/>
        <a:p>
          <a:endParaRPr lang="uk-UA"/>
        </a:p>
      </dgm:t>
    </dgm:pt>
    <dgm:pt modelId="{0FD4C9B2-47DC-434E-820E-03D6DC331EDB}" type="sibTrans" cxnId="{0A319EB4-F266-4B8F-9D0C-46F0A34AB342}">
      <dgm:prSet/>
      <dgm:spPr/>
      <dgm:t>
        <a:bodyPr/>
        <a:lstStyle/>
        <a:p>
          <a:endParaRPr lang="uk-UA"/>
        </a:p>
      </dgm:t>
    </dgm:pt>
    <dgm:pt modelId="{011870A7-ADBC-4841-B18C-8964F96CA6B6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Розвитку в учнів самостійної роботи 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8CE05D3B-3255-443A-AF97-475A4EF13CB1}" type="parTrans" cxnId="{6B93F6CB-62AE-41A3-B359-EBAEC1222694}">
      <dgm:prSet/>
      <dgm:spPr/>
      <dgm:t>
        <a:bodyPr/>
        <a:lstStyle/>
        <a:p>
          <a:endParaRPr lang="uk-UA"/>
        </a:p>
      </dgm:t>
    </dgm:pt>
    <dgm:pt modelId="{86DEA873-6DB4-4FBC-BDC7-2DA7C7A78507}" type="sibTrans" cxnId="{6B93F6CB-62AE-41A3-B359-EBAEC1222694}">
      <dgm:prSet/>
      <dgm:spPr/>
      <dgm:t>
        <a:bodyPr/>
        <a:lstStyle/>
        <a:p>
          <a:endParaRPr lang="uk-UA"/>
        </a:p>
      </dgm:t>
    </dgm:pt>
    <dgm:pt modelId="{F8593D21-E30E-4384-9974-BC60497F24AE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Розвитку в учнів самоконтролю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B1F9E344-8F21-435F-A92C-E5C33D8EFF31}" type="parTrans" cxnId="{28473944-1D9A-4299-A685-5C9594FCCEBD}">
      <dgm:prSet/>
      <dgm:spPr/>
      <dgm:t>
        <a:bodyPr/>
        <a:lstStyle/>
        <a:p>
          <a:endParaRPr lang="uk-UA"/>
        </a:p>
      </dgm:t>
    </dgm:pt>
    <dgm:pt modelId="{D83C72EE-8B43-4358-982A-262288424D6A}" type="sibTrans" cxnId="{28473944-1D9A-4299-A685-5C9594FCCEBD}">
      <dgm:prSet/>
      <dgm:spPr/>
      <dgm:t>
        <a:bodyPr/>
        <a:lstStyle/>
        <a:p>
          <a:endParaRPr lang="uk-UA"/>
        </a:p>
      </dgm:t>
    </dgm:pt>
    <dgm:pt modelId="{F530F0E6-3BBC-4594-9927-92B9895FA9B2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Розвитку здатності до аналізу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C2E9E2E1-8EA7-4AB4-901B-B778FC9820B9}" type="parTrans" cxnId="{41F3FE32-E602-4466-BCDA-E535C515D484}">
      <dgm:prSet/>
      <dgm:spPr/>
      <dgm:t>
        <a:bodyPr/>
        <a:lstStyle/>
        <a:p>
          <a:endParaRPr lang="uk-UA"/>
        </a:p>
      </dgm:t>
    </dgm:pt>
    <dgm:pt modelId="{92764A53-57AD-47F7-99AF-BFA354380DC1}" type="sibTrans" cxnId="{41F3FE32-E602-4466-BCDA-E535C515D484}">
      <dgm:prSet/>
      <dgm:spPr/>
      <dgm:t>
        <a:bodyPr/>
        <a:lstStyle/>
        <a:p>
          <a:endParaRPr lang="uk-UA"/>
        </a:p>
      </dgm:t>
    </dgm:pt>
    <dgm:pt modelId="{D3AEA0AB-20A9-4C7D-B61C-91F620251787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uk-UA" sz="2000" b="1" dirty="0" smtClean="0">
              <a:latin typeface="Times New Roman" pitchFamily="18" charset="0"/>
              <a:cs typeface="Times New Roman" pitchFamily="18" charset="0"/>
            </a:rPr>
            <a:t>Керуванню пізнавальної діяльності учнів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326E9321-C68B-4CE4-8D9E-5A59076AD69B}" type="parTrans" cxnId="{C5E4A21D-6563-44C5-B0F2-770F2CCACBFF}">
      <dgm:prSet/>
      <dgm:spPr/>
      <dgm:t>
        <a:bodyPr/>
        <a:lstStyle/>
        <a:p>
          <a:endParaRPr lang="uk-UA"/>
        </a:p>
      </dgm:t>
    </dgm:pt>
    <dgm:pt modelId="{9CE4DA49-8D2D-4280-A927-1A468E996843}" type="sibTrans" cxnId="{C5E4A21D-6563-44C5-B0F2-770F2CCACBFF}">
      <dgm:prSet/>
      <dgm:spPr/>
      <dgm:t>
        <a:bodyPr/>
        <a:lstStyle/>
        <a:p>
          <a:endParaRPr lang="uk-UA"/>
        </a:p>
      </dgm:t>
    </dgm:pt>
    <dgm:pt modelId="{B416485C-5B8E-41C1-8E40-26C2242742A7}" type="pres">
      <dgm:prSet presAssocID="{FE8F9FF1-0451-470D-B81B-F11C2F7949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3CE8473-B616-4493-A9E2-A099DBB10411}" type="pres">
      <dgm:prSet presAssocID="{FC3B3931-0559-4FAB-8AF3-C4CE0A6B6600}" presName="parentText" presStyleLbl="node1" presStyleIdx="0" presStyleCnt="8" custLinFactNeighborX="-767" custLinFactNeighborY="4048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C4F0EE-8403-4E2F-B659-FF8563392BA9}" type="pres">
      <dgm:prSet presAssocID="{4770E117-2570-451C-A098-271D35DF1163}" presName="spacer" presStyleCnt="0"/>
      <dgm:spPr/>
    </dgm:pt>
    <dgm:pt modelId="{B011F9C8-93A9-4D69-AE52-3735EAC3E001}" type="pres">
      <dgm:prSet presAssocID="{2BDC06E0-2172-4C7B-B820-9F1B331A041F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1F9CD6-528D-45CF-B0E4-235BFF40202C}" type="pres">
      <dgm:prSet presAssocID="{584CF068-B31D-4477-9514-A2CBD470AB38}" presName="spacer" presStyleCnt="0"/>
      <dgm:spPr/>
    </dgm:pt>
    <dgm:pt modelId="{250821AB-B129-4663-927D-E1FD651CB9B3}" type="pres">
      <dgm:prSet presAssocID="{851C467C-E03B-4244-9807-2DBF110D4950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2720B4-43FB-488C-96B3-6F95B2E302DF}" type="pres">
      <dgm:prSet presAssocID="{2A41BDEF-AC38-44FA-A99A-F78653D7A23D}" presName="spacer" presStyleCnt="0"/>
      <dgm:spPr/>
    </dgm:pt>
    <dgm:pt modelId="{8949B320-F2B1-4AA5-B1F3-0D1E3E0D81F8}" type="pres">
      <dgm:prSet presAssocID="{D0510EEE-E0C0-4780-8843-00750B0713A3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D71C8B-9CF9-44D1-9943-FBC6BB9683EE}" type="pres">
      <dgm:prSet presAssocID="{0FD4C9B2-47DC-434E-820E-03D6DC331EDB}" presName="spacer" presStyleCnt="0"/>
      <dgm:spPr/>
    </dgm:pt>
    <dgm:pt modelId="{325D33E5-1500-4119-87AC-E51623023482}" type="pres">
      <dgm:prSet presAssocID="{F530F0E6-3BBC-4594-9927-92B9895FA9B2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1E401C-AEC8-4451-B124-0FF4B965EE55}" type="pres">
      <dgm:prSet presAssocID="{92764A53-57AD-47F7-99AF-BFA354380DC1}" presName="spacer" presStyleCnt="0"/>
      <dgm:spPr/>
    </dgm:pt>
    <dgm:pt modelId="{9E762791-3B52-4CA8-ADB7-2FABD9946E67}" type="pres">
      <dgm:prSet presAssocID="{011870A7-ADBC-4841-B18C-8964F96CA6B6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789B61-D6BC-47DE-8D81-F7DBEF654631}" type="pres">
      <dgm:prSet presAssocID="{86DEA873-6DB4-4FBC-BDC7-2DA7C7A78507}" presName="spacer" presStyleCnt="0"/>
      <dgm:spPr/>
    </dgm:pt>
    <dgm:pt modelId="{6D7299A5-43B6-44B8-A5D8-73C31B63A1D4}" type="pres">
      <dgm:prSet presAssocID="{F8593D21-E30E-4384-9974-BC60497F24AE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43EF50-17C4-48A5-AB37-5D58584114BF}" type="pres">
      <dgm:prSet presAssocID="{D83C72EE-8B43-4358-982A-262288424D6A}" presName="spacer" presStyleCnt="0"/>
      <dgm:spPr/>
    </dgm:pt>
    <dgm:pt modelId="{36329337-6CF1-4172-A80C-9F099A4B5F17}" type="pres">
      <dgm:prSet presAssocID="{D3AEA0AB-20A9-4C7D-B61C-91F620251787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B93F6CB-62AE-41A3-B359-EBAEC1222694}" srcId="{FE8F9FF1-0451-470D-B81B-F11C2F7949D5}" destId="{011870A7-ADBC-4841-B18C-8964F96CA6B6}" srcOrd="5" destOrd="0" parTransId="{8CE05D3B-3255-443A-AF97-475A4EF13CB1}" sibTransId="{86DEA873-6DB4-4FBC-BDC7-2DA7C7A78507}"/>
    <dgm:cxn modelId="{28473944-1D9A-4299-A685-5C9594FCCEBD}" srcId="{FE8F9FF1-0451-470D-B81B-F11C2F7949D5}" destId="{F8593D21-E30E-4384-9974-BC60497F24AE}" srcOrd="6" destOrd="0" parTransId="{B1F9E344-8F21-435F-A92C-E5C33D8EFF31}" sibTransId="{D83C72EE-8B43-4358-982A-262288424D6A}"/>
    <dgm:cxn modelId="{C97AAA30-C1A1-49C2-913F-AB565D44DF7E}" type="presOf" srcId="{011870A7-ADBC-4841-B18C-8964F96CA6B6}" destId="{9E762791-3B52-4CA8-ADB7-2FABD9946E67}" srcOrd="0" destOrd="0" presId="urn:microsoft.com/office/officeart/2005/8/layout/vList2"/>
    <dgm:cxn modelId="{196C9AD4-5287-4FAC-A534-66B8C057CF2A}" type="presOf" srcId="{F530F0E6-3BBC-4594-9927-92B9895FA9B2}" destId="{325D33E5-1500-4119-87AC-E51623023482}" srcOrd="0" destOrd="0" presId="urn:microsoft.com/office/officeart/2005/8/layout/vList2"/>
    <dgm:cxn modelId="{FD0CA172-F70D-4BB3-B06D-970B2939E28A}" srcId="{FE8F9FF1-0451-470D-B81B-F11C2F7949D5}" destId="{FC3B3931-0559-4FAB-8AF3-C4CE0A6B6600}" srcOrd="0" destOrd="0" parTransId="{73683D0F-DB3E-47B1-88B2-DD62B709C638}" sibTransId="{4770E117-2570-451C-A098-271D35DF1163}"/>
    <dgm:cxn modelId="{5B38845A-4442-4618-B87E-0DF4EAEE4420}" type="presOf" srcId="{851C467C-E03B-4244-9807-2DBF110D4950}" destId="{250821AB-B129-4663-927D-E1FD651CB9B3}" srcOrd="0" destOrd="0" presId="urn:microsoft.com/office/officeart/2005/8/layout/vList2"/>
    <dgm:cxn modelId="{EE7A522D-325D-4274-A06C-61D203F83321}" type="presOf" srcId="{FC3B3931-0559-4FAB-8AF3-C4CE0A6B6600}" destId="{33CE8473-B616-4493-A9E2-A099DBB10411}" srcOrd="0" destOrd="0" presId="urn:microsoft.com/office/officeart/2005/8/layout/vList2"/>
    <dgm:cxn modelId="{7D7445D7-3426-41AC-87CE-DE8D3366FF4B}" srcId="{FE8F9FF1-0451-470D-B81B-F11C2F7949D5}" destId="{2BDC06E0-2172-4C7B-B820-9F1B331A041F}" srcOrd="1" destOrd="0" parTransId="{26F0B36D-20F1-4287-BA28-CCE00A929B57}" sibTransId="{584CF068-B31D-4477-9514-A2CBD470AB38}"/>
    <dgm:cxn modelId="{F1D61998-4B59-4C48-9FDC-08EB18763B9A}" type="presOf" srcId="{D3AEA0AB-20A9-4C7D-B61C-91F620251787}" destId="{36329337-6CF1-4172-A80C-9F099A4B5F17}" srcOrd="0" destOrd="0" presId="urn:microsoft.com/office/officeart/2005/8/layout/vList2"/>
    <dgm:cxn modelId="{4ACFC7B8-3FAC-4E2D-A7B3-5B5C1569A0A3}" type="presOf" srcId="{F8593D21-E30E-4384-9974-BC60497F24AE}" destId="{6D7299A5-43B6-44B8-A5D8-73C31B63A1D4}" srcOrd="0" destOrd="0" presId="urn:microsoft.com/office/officeart/2005/8/layout/vList2"/>
    <dgm:cxn modelId="{0A319EB4-F266-4B8F-9D0C-46F0A34AB342}" srcId="{FE8F9FF1-0451-470D-B81B-F11C2F7949D5}" destId="{D0510EEE-E0C0-4780-8843-00750B0713A3}" srcOrd="3" destOrd="0" parTransId="{7D1991EA-1FE2-41DB-9B57-39865B8D8A5D}" sibTransId="{0FD4C9B2-47DC-434E-820E-03D6DC331EDB}"/>
    <dgm:cxn modelId="{925F3997-6187-47A5-BD66-332D0E8967D3}" type="presOf" srcId="{FE8F9FF1-0451-470D-B81B-F11C2F7949D5}" destId="{B416485C-5B8E-41C1-8E40-26C2242742A7}" srcOrd="0" destOrd="0" presId="urn:microsoft.com/office/officeart/2005/8/layout/vList2"/>
    <dgm:cxn modelId="{C5E4A21D-6563-44C5-B0F2-770F2CCACBFF}" srcId="{FE8F9FF1-0451-470D-B81B-F11C2F7949D5}" destId="{D3AEA0AB-20A9-4C7D-B61C-91F620251787}" srcOrd="7" destOrd="0" parTransId="{326E9321-C68B-4CE4-8D9E-5A59076AD69B}" sibTransId="{9CE4DA49-8D2D-4280-A927-1A468E996843}"/>
    <dgm:cxn modelId="{6FA733B6-1174-4869-A937-24CC32FDEE48}" srcId="{FE8F9FF1-0451-470D-B81B-F11C2F7949D5}" destId="{851C467C-E03B-4244-9807-2DBF110D4950}" srcOrd="2" destOrd="0" parTransId="{3DC7BF4E-191C-4258-9C33-247C980EFACB}" sibTransId="{2A41BDEF-AC38-44FA-A99A-F78653D7A23D}"/>
    <dgm:cxn modelId="{41F3FE32-E602-4466-BCDA-E535C515D484}" srcId="{FE8F9FF1-0451-470D-B81B-F11C2F7949D5}" destId="{F530F0E6-3BBC-4594-9927-92B9895FA9B2}" srcOrd="4" destOrd="0" parTransId="{C2E9E2E1-8EA7-4AB4-901B-B778FC9820B9}" sibTransId="{92764A53-57AD-47F7-99AF-BFA354380DC1}"/>
    <dgm:cxn modelId="{4AFDF69A-B260-40ED-9283-B8F9FA2122DF}" type="presOf" srcId="{2BDC06E0-2172-4C7B-B820-9F1B331A041F}" destId="{B011F9C8-93A9-4D69-AE52-3735EAC3E001}" srcOrd="0" destOrd="0" presId="urn:microsoft.com/office/officeart/2005/8/layout/vList2"/>
    <dgm:cxn modelId="{E1D283BB-F8CE-49EF-B9DA-A2C72BBB31B5}" type="presOf" srcId="{D0510EEE-E0C0-4780-8843-00750B0713A3}" destId="{8949B320-F2B1-4AA5-B1F3-0D1E3E0D81F8}" srcOrd="0" destOrd="0" presId="urn:microsoft.com/office/officeart/2005/8/layout/vList2"/>
    <dgm:cxn modelId="{801BFD1A-6B75-4883-AA9B-FC01BA32E37A}" type="presParOf" srcId="{B416485C-5B8E-41C1-8E40-26C2242742A7}" destId="{33CE8473-B616-4493-A9E2-A099DBB10411}" srcOrd="0" destOrd="0" presId="urn:microsoft.com/office/officeart/2005/8/layout/vList2"/>
    <dgm:cxn modelId="{01761D81-C325-430C-9EA9-2BB536BE81EE}" type="presParOf" srcId="{B416485C-5B8E-41C1-8E40-26C2242742A7}" destId="{CBC4F0EE-8403-4E2F-B659-FF8563392BA9}" srcOrd="1" destOrd="0" presId="urn:microsoft.com/office/officeart/2005/8/layout/vList2"/>
    <dgm:cxn modelId="{FA62E83E-2D11-40FB-90E6-5A8F85874BBB}" type="presParOf" srcId="{B416485C-5B8E-41C1-8E40-26C2242742A7}" destId="{B011F9C8-93A9-4D69-AE52-3735EAC3E001}" srcOrd="2" destOrd="0" presId="urn:microsoft.com/office/officeart/2005/8/layout/vList2"/>
    <dgm:cxn modelId="{5BAFAF58-CFF5-412B-9C2B-F959BAF70C33}" type="presParOf" srcId="{B416485C-5B8E-41C1-8E40-26C2242742A7}" destId="{721F9CD6-528D-45CF-B0E4-235BFF40202C}" srcOrd="3" destOrd="0" presId="urn:microsoft.com/office/officeart/2005/8/layout/vList2"/>
    <dgm:cxn modelId="{D7D1B8FA-2C8C-49DE-BFBA-5EA28AD2C3CF}" type="presParOf" srcId="{B416485C-5B8E-41C1-8E40-26C2242742A7}" destId="{250821AB-B129-4663-927D-E1FD651CB9B3}" srcOrd="4" destOrd="0" presId="urn:microsoft.com/office/officeart/2005/8/layout/vList2"/>
    <dgm:cxn modelId="{458B7465-C749-4FDE-A1CC-DE8CCA0E17E0}" type="presParOf" srcId="{B416485C-5B8E-41C1-8E40-26C2242742A7}" destId="{382720B4-43FB-488C-96B3-6F95B2E302DF}" srcOrd="5" destOrd="0" presId="urn:microsoft.com/office/officeart/2005/8/layout/vList2"/>
    <dgm:cxn modelId="{5159D713-6754-4E86-9930-3EC9D22891E6}" type="presParOf" srcId="{B416485C-5B8E-41C1-8E40-26C2242742A7}" destId="{8949B320-F2B1-4AA5-B1F3-0D1E3E0D81F8}" srcOrd="6" destOrd="0" presId="urn:microsoft.com/office/officeart/2005/8/layout/vList2"/>
    <dgm:cxn modelId="{1F13A096-59BA-47BE-BD82-22348F51ABFF}" type="presParOf" srcId="{B416485C-5B8E-41C1-8E40-26C2242742A7}" destId="{25D71C8B-9CF9-44D1-9943-FBC6BB9683EE}" srcOrd="7" destOrd="0" presId="urn:microsoft.com/office/officeart/2005/8/layout/vList2"/>
    <dgm:cxn modelId="{5E6FF1A9-72D2-4741-9E6F-FABC89E8F317}" type="presParOf" srcId="{B416485C-5B8E-41C1-8E40-26C2242742A7}" destId="{325D33E5-1500-4119-87AC-E51623023482}" srcOrd="8" destOrd="0" presId="urn:microsoft.com/office/officeart/2005/8/layout/vList2"/>
    <dgm:cxn modelId="{0A0E06FE-3AA1-440C-9583-8278345ECC10}" type="presParOf" srcId="{B416485C-5B8E-41C1-8E40-26C2242742A7}" destId="{C51E401C-AEC8-4451-B124-0FF4B965EE55}" srcOrd="9" destOrd="0" presId="urn:microsoft.com/office/officeart/2005/8/layout/vList2"/>
    <dgm:cxn modelId="{87DA0162-21BD-4356-9ED1-5D16A21AC11F}" type="presParOf" srcId="{B416485C-5B8E-41C1-8E40-26C2242742A7}" destId="{9E762791-3B52-4CA8-ADB7-2FABD9946E67}" srcOrd="10" destOrd="0" presId="urn:microsoft.com/office/officeart/2005/8/layout/vList2"/>
    <dgm:cxn modelId="{A2996C29-F4C7-4BF7-B294-B25781C5697C}" type="presParOf" srcId="{B416485C-5B8E-41C1-8E40-26C2242742A7}" destId="{BA789B61-D6BC-47DE-8D81-F7DBEF654631}" srcOrd="11" destOrd="0" presId="urn:microsoft.com/office/officeart/2005/8/layout/vList2"/>
    <dgm:cxn modelId="{BC5CB451-B0BC-40B7-B105-9FA5C90AF795}" type="presParOf" srcId="{B416485C-5B8E-41C1-8E40-26C2242742A7}" destId="{6D7299A5-43B6-44B8-A5D8-73C31B63A1D4}" srcOrd="12" destOrd="0" presId="urn:microsoft.com/office/officeart/2005/8/layout/vList2"/>
    <dgm:cxn modelId="{3CACC22E-D789-42C0-B1DC-E4C6AC5F1561}" type="presParOf" srcId="{B416485C-5B8E-41C1-8E40-26C2242742A7}" destId="{BA43EF50-17C4-48A5-AB37-5D58584114BF}" srcOrd="13" destOrd="0" presId="urn:microsoft.com/office/officeart/2005/8/layout/vList2"/>
    <dgm:cxn modelId="{6958F99E-B2DF-473B-88A0-311C12B322C0}" type="presParOf" srcId="{B416485C-5B8E-41C1-8E40-26C2242742A7}" destId="{36329337-6CF1-4172-A80C-9F099A4B5F17}" srcOrd="14" destOrd="0" presId="urn:microsoft.com/office/officeart/2005/8/layout/vList2"/>
  </dgm:cxnLst>
  <dgm:bg>
    <a:solidFill>
      <a:schemeClr val="accent6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818C8-0FB9-40EC-92A6-691E4CB26B2D}">
      <dsp:nvSpPr>
        <dsp:cNvPr id="0" name=""/>
        <dsp:cNvSpPr/>
      </dsp:nvSpPr>
      <dsp:spPr>
        <a:xfrm>
          <a:off x="71430" y="515810"/>
          <a:ext cx="1860500" cy="5582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Цікавість</a:t>
          </a:r>
          <a:endParaRPr lang="uk-UA" sz="1600" kern="1200" dirty="0"/>
        </a:p>
      </dsp:txBody>
      <dsp:txXfrm>
        <a:off x="71430" y="515810"/>
        <a:ext cx="1860500" cy="558218"/>
      </dsp:txXfrm>
    </dsp:sp>
    <dsp:sp modelId="{BF208F0E-C3EF-4F63-89EB-11ADC6D1A0A6}">
      <dsp:nvSpPr>
        <dsp:cNvPr id="0" name=""/>
        <dsp:cNvSpPr/>
      </dsp:nvSpPr>
      <dsp:spPr>
        <a:xfrm>
          <a:off x="3094" y="1575850"/>
          <a:ext cx="1860500" cy="19324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Інтерес первинний, ситуативний, викликаний  новизною  однак відсутнє бажання пізнання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94" y="1575850"/>
        <a:ext cx="1860500" cy="1932480"/>
      </dsp:txXfrm>
    </dsp:sp>
    <dsp:sp modelId="{59ED3A35-AC5F-47E3-9684-86E757C322A9}">
      <dsp:nvSpPr>
        <dsp:cNvPr id="0" name=""/>
        <dsp:cNvSpPr/>
      </dsp:nvSpPr>
      <dsp:spPr>
        <a:xfrm>
          <a:off x="2143134" y="515810"/>
          <a:ext cx="1860500" cy="5582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Допитливість</a:t>
          </a:r>
          <a:endParaRPr lang="uk-UA" sz="1600" kern="1200" dirty="0"/>
        </a:p>
      </dsp:txBody>
      <dsp:txXfrm>
        <a:off x="2143134" y="515810"/>
        <a:ext cx="1860500" cy="558218"/>
      </dsp:txXfrm>
    </dsp:sp>
    <dsp:sp modelId="{D360C350-9267-4200-9EB3-707B451440DF}">
      <dsp:nvSpPr>
        <dsp:cNvPr id="0" name=""/>
        <dsp:cNvSpPr/>
      </dsp:nvSpPr>
      <dsp:spPr>
        <a:xfrm>
          <a:off x="2124064" y="1575850"/>
          <a:ext cx="1860500" cy="19324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Емоції, здивування, прагнення до пізнання, розширення знань 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24064" y="1575850"/>
        <a:ext cx="1860500" cy="1932480"/>
      </dsp:txXfrm>
    </dsp:sp>
    <dsp:sp modelId="{0A859EFC-03EB-4B17-9AAB-539A5A4614FE}">
      <dsp:nvSpPr>
        <dsp:cNvPr id="0" name=""/>
        <dsp:cNvSpPr/>
      </dsp:nvSpPr>
      <dsp:spPr>
        <a:xfrm>
          <a:off x="4286282" y="515810"/>
          <a:ext cx="1860500" cy="5582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Пізнавальний інтерес</a:t>
          </a:r>
          <a:endParaRPr lang="uk-UA" sz="1600" kern="1200" dirty="0"/>
        </a:p>
      </dsp:txBody>
      <dsp:txXfrm>
        <a:off x="4286282" y="515810"/>
        <a:ext cx="1860500" cy="558218"/>
      </dsp:txXfrm>
    </dsp:sp>
    <dsp:sp modelId="{39554442-4A60-40E9-A0C7-6DDDBECB8CB4}">
      <dsp:nvSpPr>
        <dsp:cNvPr id="0" name=""/>
        <dsp:cNvSpPr/>
      </dsp:nvSpPr>
      <dsp:spPr>
        <a:xfrm>
          <a:off x="4245035" y="1575850"/>
          <a:ext cx="1860500" cy="19324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Прагнення до  самостійності, до діяльності, пошук причин </a:t>
          </a:r>
          <a:endParaRPr lang="uk-UA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45035" y="1575850"/>
        <a:ext cx="1860500" cy="1932480"/>
      </dsp:txXfrm>
    </dsp:sp>
    <dsp:sp modelId="{466A7B7D-D74F-4E90-9270-79735EF69604}">
      <dsp:nvSpPr>
        <dsp:cNvPr id="0" name=""/>
        <dsp:cNvSpPr/>
      </dsp:nvSpPr>
      <dsp:spPr>
        <a:xfrm>
          <a:off x="6357986" y="515810"/>
          <a:ext cx="1860500" cy="5582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Теоретичний інтерес</a:t>
          </a:r>
          <a:endParaRPr lang="uk-UA" sz="1600" kern="1200" dirty="0"/>
        </a:p>
      </dsp:txBody>
      <dsp:txXfrm>
        <a:off x="6357986" y="515810"/>
        <a:ext cx="1860500" cy="558218"/>
      </dsp:txXfrm>
    </dsp:sp>
    <dsp:sp modelId="{AF34A896-BF9C-4DF2-8809-8FBEDA3756C5}">
      <dsp:nvSpPr>
        <dsp:cNvPr id="0" name=""/>
        <dsp:cNvSpPr/>
      </dsp:nvSpPr>
      <dsp:spPr>
        <a:xfrm>
          <a:off x="6366005" y="1575850"/>
          <a:ext cx="1860500" cy="19324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Пізнання закономірностей використання теорії у практичній  діяльності 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600" kern="1200" dirty="0"/>
        </a:p>
      </dsp:txBody>
      <dsp:txXfrm>
        <a:off x="6366005" y="1575850"/>
        <a:ext cx="1860500" cy="1932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E8473-B616-4493-A9E2-A099DBB10411}">
      <dsp:nvSpPr>
        <dsp:cNvPr id="0" name=""/>
        <dsp:cNvSpPr/>
      </dsp:nvSpPr>
      <dsp:spPr>
        <a:xfrm>
          <a:off x="0" y="90248"/>
          <a:ext cx="6264695" cy="54288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rgbClr val="FFC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Осмисленому засвоєнню понять</a:t>
          </a:r>
          <a:endParaRPr lang="uk-UA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501" y="116749"/>
        <a:ext cx="6211693" cy="489878"/>
      </dsp:txXfrm>
    </dsp:sp>
    <dsp:sp modelId="{B011F9C8-93A9-4D69-AE52-3735EAC3E001}">
      <dsp:nvSpPr>
        <dsp:cNvPr id="0" name=""/>
        <dsp:cNvSpPr/>
      </dsp:nvSpPr>
      <dsp:spPr>
        <a:xfrm>
          <a:off x="0" y="682839"/>
          <a:ext cx="6264695" cy="54288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Формуванню глибоких знань</a:t>
          </a:r>
          <a:endParaRPr lang="uk-UA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501" y="709340"/>
        <a:ext cx="6211693" cy="489878"/>
      </dsp:txXfrm>
    </dsp:sp>
    <dsp:sp modelId="{250821AB-B129-4663-927D-E1FD651CB9B3}">
      <dsp:nvSpPr>
        <dsp:cNvPr id="0" name=""/>
        <dsp:cNvSpPr/>
      </dsp:nvSpPr>
      <dsp:spPr>
        <a:xfrm>
          <a:off x="0" y="1309239"/>
          <a:ext cx="6264695" cy="54288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Розвитку логічного мислення</a:t>
          </a:r>
          <a:endParaRPr lang="uk-UA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501" y="1335740"/>
        <a:ext cx="6211693" cy="489878"/>
      </dsp:txXfrm>
    </dsp:sp>
    <dsp:sp modelId="{8949B320-F2B1-4AA5-B1F3-0D1E3E0D81F8}">
      <dsp:nvSpPr>
        <dsp:cNvPr id="0" name=""/>
        <dsp:cNvSpPr/>
      </dsp:nvSpPr>
      <dsp:spPr>
        <a:xfrm>
          <a:off x="0" y="1935639"/>
          <a:ext cx="6264695" cy="54288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Розвитку пам'яті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501" y="1962140"/>
        <a:ext cx="6211693" cy="489878"/>
      </dsp:txXfrm>
    </dsp:sp>
    <dsp:sp modelId="{325D33E5-1500-4119-87AC-E51623023482}">
      <dsp:nvSpPr>
        <dsp:cNvPr id="0" name=""/>
        <dsp:cNvSpPr/>
      </dsp:nvSpPr>
      <dsp:spPr>
        <a:xfrm>
          <a:off x="0" y="2562039"/>
          <a:ext cx="6264695" cy="54288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Розвитку здатності до аналізу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501" y="2588540"/>
        <a:ext cx="6211693" cy="489878"/>
      </dsp:txXfrm>
    </dsp:sp>
    <dsp:sp modelId="{9E762791-3B52-4CA8-ADB7-2FABD9946E67}">
      <dsp:nvSpPr>
        <dsp:cNvPr id="0" name=""/>
        <dsp:cNvSpPr/>
      </dsp:nvSpPr>
      <dsp:spPr>
        <a:xfrm>
          <a:off x="0" y="3188439"/>
          <a:ext cx="6264695" cy="54288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Розвитку в учнів самостійної роботи 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501" y="3214940"/>
        <a:ext cx="6211693" cy="489878"/>
      </dsp:txXfrm>
    </dsp:sp>
    <dsp:sp modelId="{6D7299A5-43B6-44B8-A5D8-73C31B63A1D4}">
      <dsp:nvSpPr>
        <dsp:cNvPr id="0" name=""/>
        <dsp:cNvSpPr/>
      </dsp:nvSpPr>
      <dsp:spPr>
        <a:xfrm>
          <a:off x="0" y="3814840"/>
          <a:ext cx="6264695" cy="54288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Розвитку в учнів самоконтролю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501" y="3841341"/>
        <a:ext cx="6211693" cy="489878"/>
      </dsp:txXfrm>
    </dsp:sp>
    <dsp:sp modelId="{36329337-6CF1-4172-A80C-9F099A4B5F17}">
      <dsp:nvSpPr>
        <dsp:cNvPr id="0" name=""/>
        <dsp:cNvSpPr/>
      </dsp:nvSpPr>
      <dsp:spPr>
        <a:xfrm>
          <a:off x="0" y="4441240"/>
          <a:ext cx="6264695" cy="54288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Керуванню пізнавальної діяльності учнів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501" y="4467741"/>
        <a:ext cx="6211693" cy="489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E18F4EA-D78C-483A-B160-4194436C0C7B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23F6F938-5152-4CB9-AB1B-EA507DDD3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46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F01C2C-4220-44D4-AFA3-A9DDACD716A1}" type="slidenum">
              <a:rPr lang="ru-RU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B31AF1-829E-4B9F-909B-E9A490BA8052}" type="slidenum">
              <a:rPr lang="ru-RU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3494E9-5491-4D6F-9034-6B19139B838A}" type="slidenum">
              <a:rPr lang="ru-RU">
                <a:latin typeface="Times New Roman" pitchFamily="18" charset="0"/>
              </a:rPr>
              <a:pPr/>
              <a:t>37</a:t>
            </a:fld>
            <a:endParaRPr 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07D5-5A88-4595-85B2-6B99047541FD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3D20B-2E5F-4EB4-A744-E81180729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64115-F8B5-4641-8E19-5D71CB7D9290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8057B-46EC-47B4-AF18-70DC5D86E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B0B1D-A151-4A86-8612-040915F876F2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40E3-8261-475D-A9D1-372A141C0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C7822-C2C4-41F4-8AB8-FAB9A24A16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2ED9D-6EEB-4AFA-AD6F-EF1C1E7EB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0D13A-E747-4014-A764-75EA50E5FA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46D3D-F3A7-4FC7-B096-5FC53D4E7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597EE-36C0-4932-A4C8-31A58C0C0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9F088-7806-4E11-9855-9060A3368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9B09D-9DAD-4889-BE61-27C48BDE5C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EDAD0-B31A-427E-ADD6-A3EE65398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9565-D633-4601-8E16-A4639A56A087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BCF2F-B13A-4672-AA21-3D96F3943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89BCF-03EF-4269-A462-7A12B5A01B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FE2C7-CACD-438B-B7C2-98190028C7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4A172-6251-43D5-BF1F-FA82A7D61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8526-9ED6-41EF-A7CE-E0F2EBE062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54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49AFB-67A0-4C35-A436-218588A8AD0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66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1D82F-977B-415A-AFB4-70149A4380F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10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3F26F-456A-4138-9483-43BDD009558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96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CC845-F9E2-4C82-8D0A-0283102E3F6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96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12CB7-8D02-4ED7-B2C8-85D0693AE3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68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5E896-48A9-48E3-8719-CA7AD66E996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3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3BF79-8421-4FAD-8160-C01294AD1E18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A7D8-36A1-42A8-BCAD-7FE52A143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1E8FE-3FB1-439C-8D4D-183E6EEE7D8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8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F3F66-2C18-40A6-A6C0-A18E3C2F49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02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6A3A8-C0A4-44BF-8C0F-3FC94DA0381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E144E-1888-4C5B-877B-3799EFB8948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D0C67-166C-437D-A23C-B18DEC7B775D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5F643-5574-4A35-835C-066F029C0A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947C1-D9BA-4D3C-833D-9B7F677351C9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E1B7A-CA29-4C5E-84D6-497459E83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AFBD4-AB81-4076-A19D-9D765EA9C5BD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6653D-F6F9-4D34-AC51-29175E5BE2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80553-88A7-4454-A75E-28487A47E8FD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E53EE-8202-4C65-BCC8-73DDD6C24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B784D-4E07-4007-8E00-D49605072888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E022F-C642-49B0-B350-17F28C0473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CECC3-D5D1-49EA-8949-79C6292EFA95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687BA-406B-40B9-A8CE-5A5DF8570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0A51EBB-B0AE-44A5-A4CD-0BE129158F4C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D13B13-4FD7-43CC-B6C9-135C7E3D89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87BF1C4-1F2E-4BF8-B877-44BD4302C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eaLnBrk="1" hangingPunct="1"/>
            <a:endParaRPr lang="ru-RU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eaLnBrk="1" hangingPunct="1"/>
            <a:endParaRPr lang="ru-RU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A873DB9D-04B0-4098-8A5F-2C6F06212167}" type="slidenum">
              <a:rPr lang="ru-RU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pPr eaLnBrk="1" hangingPunct="1"/>
              <a:t>‹#›</a:t>
            </a:fld>
            <a:endParaRPr lang="ru-RU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67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package" Target="../embeddings/______Microsoft_PowerPoint1.sldx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package" Target="../embeddings/______Microsoft_PowerPoint2.sldx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3.sldx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package" Target="../embeddings/______Microsoft_PowerPoint4.sldx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27.jpeg"/><Relationship Id="rId26" Type="http://schemas.openxmlformats.org/officeDocument/2006/relationships/oleObject" Target="../embeddings/oleObject2.bin"/><Relationship Id="rId3" Type="http://schemas.openxmlformats.org/officeDocument/2006/relationships/audio" Target="../media/audio1.wav"/><Relationship Id="rId21" Type="http://schemas.openxmlformats.org/officeDocument/2006/relationships/image" Target="../media/image30.jpe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26.jpeg"/><Relationship Id="rId25" Type="http://schemas.openxmlformats.org/officeDocument/2006/relationships/image" Target="../media/image24.wmf"/><Relationship Id="rId2" Type="http://schemas.openxmlformats.org/officeDocument/2006/relationships/slideLayout" Target="../slideLayouts/slideLayout29.xml"/><Relationship Id="rId16" Type="http://schemas.openxmlformats.org/officeDocument/2006/relationships/audio" Target="../media/audio14.wav"/><Relationship Id="rId20" Type="http://schemas.openxmlformats.org/officeDocument/2006/relationships/image" Target="../media/image29.jpeg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3.v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oleObject" Target="../embeddings/oleObject1.bin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23" Type="http://schemas.openxmlformats.org/officeDocument/2006/relationships/slide" Target="slide15.xml"/><Relationship Id="rId28" Type="http://schemas.openxmlformats.org/officeDocument/2006/relationships/oleObject" Target="../embeddings/oleObject3.bin"/><Relationship Id="rId10" Type="http://schemas.openxmlformats.org/officeDocument/2006/relationships/audio" Target="../media/audio8.wav"/><Relationship Id="rId19" Type="http://schemas.openxmlformats.org/officeDocument/2006/relationships/image" Target="../media/image28.jpeg"/><Relationship Id="rId31" Type="http://schemas.openxmlformats.org/officeDocument/2006/relationships/oleObject" Target="../embeddings/oleObject6.bin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image" Target="../media/image31.jpeg"/><Relationship Id="rId27" Type="http://schemas.openxmlformats.org/officeDocument/2006/relationships/image" Target="../media/image25.wmf"/><Relationship Id="rId30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/>
          <p:cNvSpPr txBox="1">
            <a:spLocks noChangeArrowheads="1"/>
          </p:cNvSpPr>
          <p:nvPr/>
        </p:nvSpPr>
        <p:spPr bwMode="auto">
          <a:xfrm>
            <a:off x="1214438" y="4324350"/>
            <a:ext cx="59293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uk-UA" sz="28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Тернопільська ЗОШ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I-III </a:t>
            </a:r>
            <a:r>
              <a:rPr lang="uk-UA" sz="28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ст. № 28 </a:t>
            </a:r>
          </a:p>
          <a:p>
            <a:pPr algn="ctr" eaLnBrk="1" hangingPunct="1"/>
            <a:r>
              <a:rPr lang="uk-UA" sz="28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2016 рік</a:t>
            </a:r>
            <a:endParaRPr lang="ru-RU" sz="2800" b="1" dirty="0">
              <a:solidFill>
                <a:schemeClr val="accent1">
                  <a:lumMod val="2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123" name="Рисунок 11" descr="C:\Documents and Settings\Иятта\Рабочий стол\ЭТО СРОЧНО\Новая папка\755ad610193c.png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/>
          <a:stretch>
            <a:fillRect/>
          </a:stretch>
        </p:blipFill>
        <p:spPr bwMode="auto">
          <a:xfrm>
            <a:off x="5580063" y="3711575"/>
            <a:ext cx="3381375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1331913" y="1412875"/>
            <a:ext cx="6626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uk-UA" sz="3600" b="1" i="1" dirty="0">
                <a:solidFill>
                  <a:srgbClr val="660066"/>
                </a:solidFill>
                <a:latin typeface="Times New Roman" pitchFamily="18" charset="0"/>
              </a:rPr>
              <a:t>Презентація досвіду роботи учителя географії</a:t>
            </a:r>
          </a:p>
          <a:p>
            <a:pPr algn="ctr" eaLnBrk="1" hangingPunct="1"/>
            <a:r>
              <a:rPr lang="uk-UA" sz="3600" b="1" i="1" dirty="0" err="1">
                <a:solidFill>
                  <a:srgbClr val="660066"/>
                </a:solidFill>
                <a:latin typeface="Times New Roman" pitchFamily="18" charset="0"/>
              </a:rPr>
              <a:t>Мариняк</a:t>
            </a:r>
            <a:r>
              <a:rPr lang="uk-UA" sz="3600" b="1" i="1" dirty="0">
                <a:solidFill>
                  <a:srgbClr val="660066"/>
                </a:solidFill>
                <a:latin typeface="Times New Roman" pitchFamily="18" charset="0"/>
              </a:rPr>
              <a:t> Наталії Олексіївни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600" dirty="0" smtClean="0">
                <a:solidFill>
                  <a:schemeClr val="accent6"/>
                </a:solidFill>
                <a:latin typeface="Monotype Corsiva" pitchFamily="66" charset="0"/>
              </a:rPr>
              <a:t>Динаміка розвитку інтересу (за Р.І.</a:t>
            </a:r>
            <a:r>
              <a:rPr lang="uk-UA" sz="3600" dirty="0" err="1" smtClean="0">
                <a:solidFill>
                  <a:schemeClr val="accent6"/>
                </a:solidFill>
                <a:latin typeface="Monotype Corsiva" pitchFamily="66" charset="0"/>
              </a:rPr>
              <a:t>Щукіною</a:t>
            </a:r>
            <a:r>
              <a:rPr lang="uk-UA" sz="3600" dirty="0" smtClean="0">
                <a:solidFill>
                  <a:schemeClr val="accent6"/>
                </a:solidFill>
                <a:latin typeface="Monotype Corsiva" pitchFamily="66" charset="0"/>
              </a:rPr>
              <a:t>)</a:t>
            </a:r>
            <a:r>
              <a:rPr lang="uk-UA" sz="3600" dirty="0" smtClean="0">
                <a:latin typeface="Monotype Corsiva" pitchFamily="66" charset="0"/>
              </a:rPr>
              <a:t/>
            </a:r>
            <a:br>
              <a:rPr lang="uk-UA" sz="3600" dirty="0" smtClean="0">
                <a:latin typeface="Monotype Corsiva" pitchFamily="66" charset="0"/>
              </a:rPr>
            </a:br>
            <a:endParaRPr lang="uk-UA" sz="3600" dirty="0">
              <a:latin typeface="Monotype Corsiva" pitchFamily="66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64305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олна 8"/>
          <p:cNvSpPr>
            <a:spLocks noChangeArrowheads="1"/>
          </p:cNvSpPr>
          <p:nvPr/>
        </p:nvSpPr>
        <p:spPr bwMode="auto">
          <a:xfrm>
            <a:off x="0" y="620713"/>
            <a:ext cx="4643438" cy="3384550"/>
          </a:xfrm>
          <a:prstGeom prst="wave">
            <a:avLst>
              <a:gd name="adj1" fmla="val 10449"/>
              <a:gd name="adj2" fmla="val -7031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uk-UA" sz="2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Створюю таку </a:t>
            </a: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систему</a:t>
            </a:r>
            <a:endParaRPr lang="en-US" sz="20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роботи, за допомогою </a:t>
            </a:r>
            <a:endParaRPr lang="en-US" sz="20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en-US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учні не просто</a:t>
            </a:r>
          </a:p>
          <a:p>
            <a:pPr algn="ctr" eaLnBrk="1" hangingPunct="1">
              <a:defRPr/>
            </a:pP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поповнюють знання і </a:t>
            </a:r>
            <a:endParaRPr lang="en-US" sz="20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уміння</a:t>
            </a:r>
            <a:r>
              <a:rPr lang="en-US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навчального</a:t>
            </a:r>
          </a:p>
          <a:p>
            <a:pPr algn="ctr" eaLnBrk="1" hangingPunct="1">
              <a:defRPr/>
            </a:pP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предмету, а й розвивають</a:t>
            </a:r>
            <a:r>
              <a:rPr lang="en-US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олна 6"/>
          <p:cNvSpPr>
            <a:spLocks noChangeArrowheads="1"/>
          </p:cNvSpPr>
          <p:nvPr/>
        </p:nvSpPr>
        <p:spPr bwMode="auto">
          <a:xfrm>
            <a:off x="4643438" y="3786190"/>
            <a:ext cx="4286250" cy="2786062"/>
          </a:xfrm>
          <a:prstGeom prst="wave">
            <a:avLst>
              <a:gd name="adj1" fmla="val 10084"/>
              <a:gd name="adj2" fmla="val -6426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такі якості, як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пізнавальна активність,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самостійність,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уміння творчо </a:t>
            </a:r>
            <a:endParaRPr lang="en-US" sz="20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виконувати завдання</a:t>
            </a:r>
            <a:endParaRPr lang="ru-RU" sz="20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H:\А проба\IMG_1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613162" flipV="1">
            <a:off x="5193480" y="756334"/>
            <a:ext cx="3719513" cy="2789724"/>
          </a:xfrm>
          <a:prstGeom prst="rect">
            <a:avLst/>
          </a:prstGeom>
          <a:noFill/>
        </p:spPr>
      </p:pic>
      <p:pic>
        <p:nvPicPr>
          <p:cNvPr id="4098" name="Picture 2" descr="D:\А проба\IMG_1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7673">
            <a:off x="1205633" y="3496025"/>
            <a:ext cx="3649242" cy="26547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43932" cy="714380"/>
          </a:xfrm>
        </p:spPr>
        <p:txBody>
          <a:bodyPr/>
          <a:lstStyle/>
          <a:p>
            <a:r>
              <a:rPr lang="uk-UA" sz="2400" dirty="0" smtClean="0"/>
              <a:t>Конструктор теми Літосфера , 6 клас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57200" y="785812"/>
          <a:ext cx="8401080" cy="521495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400180"/>
                <a:gridCol w="1400180"/>
                <a:gridCol w="1400180"/>
                <a:gridCol w="1400180"/>
                <a:gridCol w="1400180"/>
                <a:gridCol w="1400180"/>
              </a:tblGrid>
              <a:tr h="4671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Тема уроку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Основні етапи уроку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18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Актуалізація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Мотивація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Вивчення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Повторення, закріплення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Домашнє завдання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</a:tr>
              <a:tr h="1588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Внутрішня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будова Землі.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Літосфера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«Інтелектуальна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розминка».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«Вірю — не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вірю»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«Проблемне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питання»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Бесіда за </a:t>
                      </a:r>
                      <a:r>
                        <a:rPr lang="uk-UA" sz="1400" dirty="0" err="1">
                          <a:latin typeface="Times New Roman" pitchFamily="18" charset="0"/>
                          <a:cs typeface="Times New Roman" pitchFamily="18" charset="0"/>
                        </a:rPr>
                        <a:t>запи-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 pitchFamily="18" charset="0"/>
                          <a:cs typeface="Times New Roman" pitchFamily="18" charset="0"/>
                        </a:rPr>
                        <a:t>таннями</a:t>
                      </a: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«Творча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лабораторія»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Мікрофон.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Географічний крос.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Прес-конференція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Текст параграфа;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визначення—в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словники;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п'ять репро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дуктивних запитань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</a:tr>
              <a:tr h="1320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Внутрішні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процеси, що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зумовлюють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зміну земної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кори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Взаємоопиту-вання</a:t>
                      </a: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«Інтелектуальна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розминка»,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«Світлофор»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«Відстрочена відгадка»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«Шпаргалка»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«Міні-практикум»,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«Експрес-тести»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Текст параграфа;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Times New Roman" pitchFamily="18" charset="0"/>
                          <a:cs typeface="Times New Roman" pitchFamily="18" charset="0"/>
                        </a:rPr>
                        <a:t>визначення—в</a:t>
                      </a:r>
                      <a:endParaRPr lang="uk-UA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словники;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два творчі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запитання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</a:tr>
              <a:tr h="1320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Вулканізм 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супутні йому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явища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«Географічна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розминка»,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«Світлофор»,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театралізація,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конкурс запитань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«Дивуй!»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«Мандрівка»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«Чомучка», «Прес-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latin typeface="Times New Roman" pitchFamily="18" charset="0"/>
                          <a:cs typeface="Times New Roman" pitchFamily="18" charset="0"/>
                        </a:rPr>
                        <a:t>конференція»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Текст параграфа;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позначити вулкани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cs typeface="Times New Roman" pitchFamily="18" charset="0"/>
                        </a:rPr>
                        <a:t>на контурній карті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642917"/>
          <a:ext cx="8229600" cy="601573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975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Зовнішні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процеси, що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зумовлюють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зміни земної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кори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«Географічна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розминка»,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«Світлофор»,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uk-UA" sz="1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Опитування-</a:t>
                      </a:r>
                      <a:endParaRPr lang="uk-UA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естафета»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«Приваблива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мета»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«Творча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лабораторія»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«Конкурс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запитань»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«Прес-конференція»,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«Географічний </a:t>
                      </a:r>
                      <a:r>
                        <a:rPr lang="uk-UA" sz="1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дик-</a:t>
                      </a:r>
                      <a:endParaRPr lang="uk-UA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тант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Текст параграфа;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підготувати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«шпаргалку»</a:t>
                      </a:r>
                    </a:p>
                  </a:txBody>
                  <a:tcPr marL="25400" marR="25400" marT="0" marB="0"/>
                </a:tc>
              </a:tr>
              <a:tr h="79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Мінерали та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гірські породи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«Інтелектуальна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розминка»,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«Шпаргалка»,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Крокодил»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«Фантастична добавка»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«Творча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лабораторія»,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«Проблемне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питання»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 Експрес - тести»,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«Взаємоперевірка»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Текст параграфа;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кросворд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</a:tr>
              <a:tr h="987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Основні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рельєфу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Землі.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Рівнини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«Взаємопи-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тування», «Так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— ні»,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«Географічна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мозаїка»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«Проблемне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питання»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«Мандрівка»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«Міні-практикум»,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«Географічна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розминка»,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«Світлофор»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Текст параграфа;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позначити на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контурній карті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рівнини України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</a:tr>
              <a:tr h="9201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Основні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рельєфу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Землі. Гори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«Географічний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крос», «Вірю —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 вірю»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«Приваблива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мета»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«Театра-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лізація»,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«Синквей»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«Міні-практикум»,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«Експрес-тести»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Тест параграфа;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кросворд із назв гір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 рівнин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</a:tr>
              <a:tr h="1185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Рельєф дна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Світового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океану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«Інтелектуальна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розминка» —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«Світлофор»,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«Географічна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розминка» —«Світлофор»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«При-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ваблива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мета»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«Кути»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«Прес-конференція»,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«Лови помилку кар-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тографа!» —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«Світлофор»</a:t>
                      </a:r>
                      <a:endParaRPr lang="uk-UA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Текст параграфа;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виписати в зошити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визначення базових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понять з теми</a:t>
                      </a:r>
                      <a:endParaRPr lang="uk-UA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	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імою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картою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		  		                                                      				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Географічний                                    							практикум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5" descr="C:\Users\Администратор\Desktop\048-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2214563"/>
            <a:ext cx="3929062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3" y="428625"/>
            <a:ext cx="82867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Times New Roman" pitchFamily="18" charset="0"/>
              </a:rPr>
              <a:t>« </a:t>
            </a:r>
            <a:r>
              <a:rPr lang="uk-UA" sz="2800" b="1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Карта </a:t>
            </a:r>
            <a:r>
              <a:rPr lang="uk-UA" sz="2800" b="1" dirty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важливіша за текст, бо говорить часто яскравіше, наочніше, лаконічніше, ніж найкращий  </a:t>
            </a:r>
            <a:r>
              <a:rPr lang="uk-UA" sz="2800" b="1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текст ».</a:t>
            </a:r>
            <a:endParaRPr lang="en-US" sz="2800" b="1" dirty="0">
              <a:solidFill>
                <a:srgbClr val="660066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sz="2800" b="1" dirty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(</a:t>
            </a:r>
            <a:r>
              <a:rPr lang="uk-UA" sz="2800" b="1" i="1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П.</a:t>
            </a:r>
            <a:r>
              <a:rPr lang="uk-UA" sz="2800" b="1" i="1" dirty="0" err="1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Семенов-Тянь-Шанський</a:t>
            </a:r>
            <a:r>
              <a:rPr lang="uk-UA" sz="2800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Times New Roman" pitchFamily="18" charset="0"/>
              </a:rPr>
              <a:t>)                             </a:t>
            </a:r>
          </a:p>
          <a:p>
            <a:pPr algn="ctr" eaLnBrk="1" hangingPunct="1">
              <a:defRPr/>
            </a:pPr>
            <a:r>
              <a:rPr lang="uk-UA" sz="2800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</a:t>
            </a:r>
          </a:p>
          <a:p>
            <a:pPr algn="ctr" eaLnBrk="1" hangingPunct="1">
              <a:defRPr/>
            </a:pPr>
            <a:r>
              <a:rPr lang="uk-UA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</a:t>
            </a:r>
          </a:p>
          <a:p>
            <a:pPr algn="ctr" eaLnBrk="1" hangingPunct="1">
              <a:defRPr/>
            </a:pPr>
            <a:r>
              <a:rPr lang="uk-UA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</a:t>
            </a:r>
            <a:endParaRPr lang="ru-RU" sz="28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521" y="2214554"/>
            <a:ext cx="3690165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913" y="692150"/>
            <a:ext cx="6696075" cy="550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Види роботи з картою:</a:t>
            </a:r>
          </a:p>
          <a:p>
            <a:pPr>
              <a:buFont typeface="Arial" pitchFamily="34" charset="0"/>
              <a:buChar char="•"/>
              <a:defRPr/>
            </a:pP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Робота з “ німою </a:t>
            </a:r>
            <a:r>
              <a:rPr lang="uk-UA" sz="4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картою”</a:t>
            </a:r>
            <a:endParaRPr lang="uk-UA" sz="40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4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“Творча</a:t>
            </a:r>
            <a:r>
              <a:rPr lang="uk-UA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4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лабораторія”</a:t>
            </a:r>
            <a:endParaRPr lang="uk-UA" sz="40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4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“Лови</a:t>
            </a:r>
            <a:r>
              <a:rPr lang="uk-UA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4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помилку”</a:t>
            </a:r>
            <a:endParaRPr lang="uk-UA" sz="40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Впізнай об</a:t>
            </a:r>
            <a:r>
              <a:rPr lang="en-US" sz="4000" b="1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’</a:t>
            </a:r>
            <a:r>
              <a:rPr lang="uk-UA" sz="4000" b="1" dirty="0" err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єкт</a:t>
            </a:r>
            <a:endParaRPr lang="uk-UA" sz="4000" b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>
              <a:defRPr/>
            </a:pPr>
            <a:endParaRPr lang="uk-UA" sz="40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349500"/>
            <a:ext cx="7697812" cy="3911600"/>
          </a:xfrm>
        </p:spPr>
        <p:txBody>
          <a:bodyPr/>
          <a:lstStyle/>
          <a:p>
            <a:pPr algn="ctr">
              <a:buFontTx/>
              <a:buNone/>
            </a:pPr>
            <a:r>
              <a:rPr lang="uk-UA" sz="2400" b="1" i="1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Переваги при застосуванні:</a:t>
            </a:r>
          </a:p>
          <a:p>
            <a:pPr>
              <a:buFontTx/>
              <a:buAutoNum type="arabicPeriod"/>
            </a:pPr>
            <a:r>
              <a:rPr lang="uk-UA" sz="2400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За допомогою СТЛ легко встановити зв’язок між набутими знаннями і новим матеріалом.</a:t>
            </a:r>
          </a:p>
          <a:p>
            <a:pPr>
              <a:buFontTx/>
              <a:buAutoNum type="arabicPeriod"/>
            </a:pPr>
            <a:r>
              <a:rPr lang="uk-UA" sz="2400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Використовуючи опорні схеми легко навчити учнів виділяти подібні та відмінні ознаки в явищах і процесах, порівнюючи їх.</a:t>
            </a:r>
          </a:p>
          <a:p>
            <a:pPr>
              <a:buFontTx/>
              <a:buAutoNum type="arabicPeriod"/>
            </a:pPr>
            <a:r>
              <a:rPr lang="uk-UA" sz="2400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Використання СТЛ і ОС дає можливість навчити учнів виділяти головне, усвідомлювати закономірності, формувати первинні географічні знання.</a:t>
            </a:r>
          </a:p>
        </p:txBody>
      </p:sp>
      <p:sp>
        <p:nvSpPr>
          <p:cNvPr id="48131" name="Прямоугольник 5"/>
          <p:cNvSpPr>
            <a:spLocks noChangeArrowheads="1"/>
          </p:cNvSpPr>
          <p:nvPr/>
        </p:nvSpPr>
        <p:spPr bwMode="auto">
          <a:xfrm>
            <a:off x="500034" y="571480"/>
            <a:ext cx="79200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Структурно-логічні та опорні схеми </a:t>
            </a:r>
            <a:r>
              <a:rPr lang="uk-UA" sz="2800" b="1" dirty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– це набір чітко алгоритмізованих дидактичних знаків, схем, таблиць, які виконують опорну функцію в організації навчання і управлінні мисленням учнів.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1619672" y="1052736"/>
          <a:ext cx="626469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0" y="333375"/>
            <a:ext cx="9144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 b="1" dirty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Використання опорних схем сприяє</a:t>
            </a:r>
            <a:endParaRPr lang="ru-RU" sz="4000" b="1" dirty="0">
              <a:solidFill>
                <a:srgbClr val="660066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500562" y="2786058"/>
            <a:ext cx="4643438" cy="1357322"/>
          </a:xfrm>
          <a:extLst/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uk-UA" sz="2200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Опорна схема </a:t>
            </a:r>
            <a:r>
              <a:rPr lang="uk-UA" sz="2200" dirty="0" smtClean="0">
                <a:latin typeface="Monotype Corsiva" pitchFamily="66" charset="0"/>
                <a:cs typeface="Times New Roman" pitchFamily="18" charset="0"/>
              </a:rPr>
              <a:t>– </a:t>
            </a:r>
            <a:r>
              <a:rPr lang="uk-UA" sz="2200" dirty="0" smtClean="0">
                <a:solidFill>
                  <a:schemeClr val="accent5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це вид стислого запису, що слугує засобом графічного узагальнення вивченого матеріалу й сприяє легшому його засвоєнню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2054" name="AutoShape 4" descr="data:image/jpeg;base64,/9j/4AAQSkZJRgABAQAAAQABAAD/2wCEAAkGBhQSERQQEhQWFRUUGRYYEhYXFxsVGhUVFhQVFRYVGRUYHCYeFx0jGhgVHzEhJCcsLCwsFyAxNTAqNSg3LCkBCQoKDgwOGg8PGikcHyQpLCksLCwsLCksKSwsLSwsLCkpLCksKSkpLCkpLCkpLCkpKSwsLCkpLCksKSwsKSwpKf/AABEIAJ8BPQMBIgACEQEDEQH/xAAbAAACAwEBAQAAAAAAAAAAAAAABQEEBgMCB//EAFUQAAIBAgMCBwgOCQICCQUAAAECAwARBBIhBRMGFiIxQZPSFVFTVGFz0dMUIzIzNFJVcYGRlKKztAckQmNkcqGksTWjYtQXQ3SCg5LD4fAlREV1wf/EABkBAQADAQEAAAAAAAAAAAAAAAABAgMEBf/EACIRAQACAQMFAQEBAAAAAAAAAAABEQISITEDEyJRYTJBgf/aAAwDAQACEQMRAD8A+40UUUBRRRQFFFFAUUUUBRRRQZ7hGc80UDaxtHM7J0MyPh1XMP2gBI/JOl7G2gpd3Dw/i8HUx9mmO3fhcPmMR+Lg651rjw5OrPkpdw8P4vB1MfZo7h4fxeDqY+zV2irMrUu4eH8Xg6mPs0dw8P4vB1MfZq7RQtS7h4fxeDqY+zVXF4bBRFRJFhlLXygwpchbXsAnRcfWKb1UnhffRSLlyokwa7FTdzEVsApFvayCb6X5jzUIlyw+ycLIqukGHZWAKsIYyGBFwQcuoIr2dhYfxeDqY+zWZHB+dlkiFgUjhjDM8wRiuFWMhDlsU3gVyVAOaMAjUMvbDbCnE0ihimjMsueQgGR8YRlGVYywWSDMFtbItr9ELV9aHuDh/FoOpj7NeW2Jhx/9tD0D3hDzm3Qn9eganSkE+xJ8yERIVjKuqiZtM08LNGl0Gaywvq2UfrJHQb94uD06ymTMpBcMo3rjKox3sgryYhmBj5NmJ105hQr6c9w8P4vB1MfZo7hYfxaDqY+zSjFbKllnxORmQGwVy0gzBsMilEBBQLnBJZeZl1U6W6jYhC2ku0e6KHLJK8kYJmzCMIgMhIkQcy23S2XQWI/0yOwsP4tB1MfZqe4OH8Wg6mPs0gwexpRMh5SsUSSVryBFff5mVAt4ixjG7IuDZr6jQziuDUzJGo3YyoVf22T2xs+GbMSYzlvupCbD/rLdLMSa+nvcTD+LwdTH2aO4eH8Xg6mPs1dNFSral3Dw/i8HUx9mjuHh/F4Opj7NXaKFqXcPD+LwdTH2aO4eH8Xg6mPs1dooWXS4GOHJLFGkbCWAXjUR3DzxxsGCAZgVZhr3621ZDaPuF87hvzcFa+s8+XV0eBRRRVGwooooCiiigKKKKAooooCiiuGNxqRIZJDZQQNAWJLMFUBVBLEkgAAX1oO9FIjwqHi+IP8A3Yx/QyXH00cav4bEfVF62pqVdWPs9opFxq/hsR9UXraONX8NiPqi9bSpNWPsx2jspJgMxZWW+V0OVlvbMAe8bC4NxoDzgEL+Kq+HxH/nXsVHGr+GxH1Reto41fw2I+qL1tN0TOE80niqvh8R/wCdexXPEcHo41LyYmZFX3TNIigfOSthXvjV/DYj6ovW1n+HuPfGbPxGFhw028lUBM26UXzq2p3unNTdHh8XbYL5R/uYfRRbBfKP9zD6KoR7H2cAAdkLewv+r4ft167kbN+SF+z4ft03PD4u2wXyj/cw+ii2C+Uf7mH0VS7kbN+SF+z4ft0dyNm/JC/Z8P26bnh8XbYL5R/uYfRRbBfKP9zD6KpdyNm/JC/Z8P26O5Gzfkhfs+H7dNzw+LtsF8o/3MPopDwr2lDCcGMPtAkS4qKKf26F7QMshc83J1C8ro+mmPcjZvyQv2fD9upXZGzL67JUDpPsaFreXKjFj8wBPkpueHxctgvlH+5h9FFsF8o/3MPoq3huA+y5EWRMFhGRgCrCGMgg8xHJrr/0fbO8QwvUR9mlytpx9F9sF8o/3MPootgvlH+5h9FcMVsPZasVTZsMuUkMY8NFlDDnXM+UMQbg5b2IsbHSuPcjZvyQv2fD9um6PD4u2wXyj/cw+ii2C+Uf7mH0VS7kbN+SF+z4ft0dyNm/JC/Z8P26bo8Pi7bBfKP9zD6KLYL5R/uYfRVLuRs35IX7Ph+3R3I2b8kL9nw/bpueHxdtgvlH+5h9FSFwR07o/wBzF6Ko9yNm/JC/Z8P26S8MODeGlwrJg9liOfNEUcRYeMgLMjPyxJpdAw8vNTc8PjfwcGI1ZWaSWTKQyq78nMpurEKBmseg3F7G1wCHFIhwq/hsR9UXraONX8NiPqi9bSpTE4xxR7RSLjV/DYj6ovW0cav4bEfVF62lSnVj7PaKRcav4bEfVF62jjV/DYj6ovW0qTVj7PaKRcav4bEfVF62usfCvD29tbcH4sw3d/5WPIfovlY2uL2OlKTGUT/TiiiioSKo7b23DhIHxOIfJEmXO1ma2ZlQaKCTymA0HTV6sT+mf/RsV/4H5qCgP+mfZPjX+zP6qqmK/SJgcbNhoMNPvJN6zZd3KnJXDYi5u6AdPfr6ABSPhYLLDIfcRzBpD0KpiljDHyZnW55gDc2AJExyrl+ZV6Kod3sN4zB10fao7vYbxmDro+1WzhqV+iqHd7DeMwddH2qO72G8Zg66PtUKlfot3voqh3ew3jMHXR9qju9hvGYOvjH9c2lCpLsBwwjZA8oEYZUYEF5AM6SPlZt2uVgsb9FjpYk6VZbhVhgpZnKgXJLRyJbK6xn3SDXMwFqqCLZ+VV3sJCgBb4skqAjxhQxluAFkkAF7DObWJr2/c++be4cHKEzDEKpKggi7CQEtdRyjyvLULVCzLwow6kjOxsXHJila5jzby2VDcLla5GmnlqIOFOHeRYke7lsuUpIpBuQQbpyTcGwa17VQjw+Bu7SYiB2ZpWuMQI7CbMGUBZre5crcWuLdIFdY02epRhNFdCWX9cY2JfOSQZrNdtdb0Kj60NFUO72G8Zg66PtUd3sN4zB10faqValfoqh3ew3jMHXR9qju9hvGYOuj7VCpX6g1R7vYbxmDro+1QdvYbxmDro+1QqTvgp7wfPYv85PTmlPBiFlw/KBGaSdwCLHLJiJZEJB1F1ZTY6i+tjTasJd8cMXsL4PF/KP/AO1fpTgcfFBGsM0scUiDK6PIiMCD3mIuDzgjQggi4rv3ew3jMHXR9qtocMxNr9FUO72G8Zg66PtUd3sN4zB10faqUVK/SjbnCAYbnUH2qWRbsVuYjHyLBGtfOOUe9zdNWO7+G8Zw/XR9qq2LxmClvnnhN0eM2xIW8blS62WQc+VdefTnqExHt1n4SYdHMbSDMrrG4AZssjBiFJC6aI+p+KenSvB4UYe9s7X5VxupTlK70kNyOSbQymx1IS4vpfhO+Ac3aaA3bMR7JFi2VkN13liCruCCLNna4Nzfxk2fZlMmHYOCGDYgPfM7uTypDZs0khzDlcs60TULS8KsMWyb3lAXYZXuoyhiW5PIAB1LWtY3tY25y8MMMhs7shsTyopVvlZlNsyC5zI4sNSVNqqSw4EvG3siAKmbMhnDZ8yhdSZdBobixD5mzXuSfTQbOOpmiN1ZD+uNqjszOp9u1uzuf+9QqPp5g8UJEEi6hr25+hiv7QB6Okemu9K8LtTCRqETEQgC51xCubsxYnM7ljcknU9Nde7+G8Zw/XR9qpVpfoqh3ew3jMHXR9qju9hvGYOuj7VCpX6wn6U/c4b55v8AENazu9hvGYOuj7VZXh5GcWIBhf1jdmXebm0uTMIsubJfLfK1r/FNRPC+ETqfXqKUHhbhfCg+UK5B8oIWxHlFRxtwvhfuP2axdlwcVif0z/6Niv8AwPzUFPuNuF8L9x+zWT/SntmLE7KxEEBaSRtzlRY3JOXERMbDL0KCfooXD6GKmk44W4Xwv3H7NHG3C+F+4/ZoXBvai1KONuF8L9x+zRxtwvhfuP2aFwb2otSjjbhfC/cfs11wvCXDyOsaSAs1woKstyFLEC4GuVWP0GhcGVqLVNFEotWQ/S2P/o+N82PxEpuvC/CkXEoIPMQrkEdBBC2IrNfpK25FiNl4qCFmkkdAERY3JY51NgMveBoi4bnDDkL8w/xXS1JYOFmGCqDJzAfsP3v5a98bcL4X7j9mhcG9qLUo424Xwv3H7NHG3C+F+4/ZoXBvai1KONuF8L9x+zRxtwvhfuP2aFwb2otSjjbhfC/cfs0xwWOSZBJGwZTcAjvqxVhrzEMCPoom3eiiigi1Fqmigi1FqmigxXBn/Wtr/wAmA/BlraWrF8Gf9b2v/JgPwZa2tBFqLVNVMftaKG29kVC18oJ5TWtfKo5TWuL2GlBatRalHG3C+F+4/Zo424Xwv3H7NEXBvasbgP8AX8V/2PD/AI0lO+NuF8L9x+zWWwe2ohtnEYglhE+FhRX3cmUuskhZQcvOAQfpoXD6Bai1KONuF8L9x+zRxtwvhfuP2aFwb2qaT8bcL4X7j9mruA2tFNfdSK+W2YA6re9synVb2NrjWibZjYbfquH8zD+ElXc1UdiH9Vw/mYfwkq7et3nynNVLGbW3biPdyuSrOCm7tlQqG93IpuC6dH7Wl9bXL1QxuDkaVZEaMBY5UsysxvIY2vcONAY10t0nWhC1hMaJI1kF1DqGAawIU2IJsSBoR09Irpvxz5hY82vPbnrPzcF2eIxtIhJi3ebdk/8AUHDgC733djvCnxxe/RXDGcDjJHu94guZiSIzpvYBBYcrm0uR082nPUJqPbULJfv+ny6Hmqc1U9m4MxCQEry5JJAFXKAHN7WJNze+vl5qt3qVU5q4sf1jCeeb8ni663rkfhGE8835PF1E8L4fqGrqDU1BrF3MZwfb9Vw/mYfwlq87kAkAt3gLXPkFyBf5yB5aocH/AILh/Mw/hLV5ybHLbN+zfUX6LgEEi/lrd588qOD24JDHaOVRJHvVZwgG75OptISPdL0ftC9tbXjOObMLnm15781ZmHgcVRYwYQBEschSNkMhSSNwzESXsd2AemztYirK8GbSRONz7X7Ht7WSQIXmchWZyRfe2FybZBz9EbpmIPjLbp8nP096je9N/Lz9Hf8A6j66QycGCUVQ68l4mvk1IiD8snNrM2flSdOUaV54qncrFnXSFYr7vpWBoQAM2kbZizJ0np10FR7P9+LXzC3fv3uepWS/f9OgNxY82tZefgYWi3W8QayG4Q6Z8M2HAHK5uVmPftbTnp3srZ5iEgOTlyFwEUoBdEUi1z0qT9NCYheLVd4Ke8Hz2L/OT1RNXuCnvB89i/zk9Vza9DmTiiiis3UyEWLkxCiYyyIH1VIyFCLzAXy3Y6C5J5+YAV69jP4xiOsHZrhsL4PF/KKW4fFYo58+9ADuFIiUtuRLIBIF3YBky7oBLHkln5Z0XWocc5ZXO5z7GfxjEdYOzUex38YxHWDs0pmxOKySkh1kERMaxxrImfcoQQxBzNvi65bkZQNP2zwwuJxjSWkVlBZFFobqo3GIVpA5TT20RNrcAOBYAkU2ReXszw+wlSWWdJZxJNkEr7zVxGCqXuLaAnmHTVr2O/jGI6wdmkL4jGqhBzNIsgXkpdGjGEzFw/sa+s//AAc9lvbWmmyJZCW3ob3vDkFo92S5jJlBNgGIbnA9ze1hSoNWXs92DjXLyQOxfIsbo5tmyu0i5WIABIMZ1tzEXudTTxR/XMR/Jh//AFq7bD+FzeYg/GxdcMV8MxH8uH/xLVY/TXKb6e72Xtznyc/SeYV53w+MOe3P066fPofqpXwh2O2JQIrqls2pUsQStlIIZStjrodaq4zgsHEmXdRl5klVlisUCJGoAIb3QaMMG6CTp01dz1B+JPL/AF+muON2gsUbyuTlQEtblHTn0FJ9ncGd1lu6nK5cnJZvfjNdWzcl3Jyu2udQBYWqvtPg43sMwoI3dByAIwN7aB4AZMzgM/Lz5iRqoomoacvra+vPz9Hf+by15Mw+MNebWsvtPgn7XKwAkYxMqrYghmDgKgaURhAXvZgSMvPXbafBQyqAHRdJtBHyBvd1yVTNyUG7uVublibihUe2jVzrz6f10BuLHm1/pWG/SkxAwxBPPN/iH/3rX4HCbszG62llaQBRltmRFsdTc8i99OfmrH/pT9zhvnn/AMQ0nhOH6fRo+B+HUBVEoAAAAxE4AAFgAN5oAKnilB+9+0T+spvLKFBZiAACWJNgABckk8wpTxuw3x26qXsVk7KhHFKD979on9ZRxSg/e/aJ/WVPG3DfHbqpexRxtw3x26qXsU3PFHFKD979on9ZWYxuyEXbGGwwaYRPhp3dPZE9i6yRhW98voCfrrUcbcN8duql7FZfHbZjbbGGxIzmJMNOjvupbB2kjKqTk5yAfqpueLT8UoP3v2if1lHFKD979on9ZU8bcN8duql7FHG3DfHbqpexTc8UcUoP3v2if1ldcNwagjdZFDlkJK5ppZACVZCcruRfKzC9uk1z424b47dVL2KYYHHpMm8jbMtyL2I1UlSCCAQQQaJilig0UVCWO2bs3FRQxxHDgmNEQkTLYlECki45tKsbjE+Lf7y+itTRVtUsu1iy24xPi3+8voo3GJ8W/wB5fRWpopqk7WLDbQ2rLDLh4Hwxz4lmSK0qEZkQucx6NAe/TDcYnxb/AHl9FVeGf+o7H8/P+WetnTVJ2sWW3GJ8W/3l9FG4xPi3+8vorU0U1SdrFljBifFv95fRTbg7g3jgyyAKxkncgHNYSYiWVRe2pysPppnRUTMytjhGPAoooqF2XGw8RF7XEsTxgnIXleNgpJIUgRODlBy3vrYE61Pc7F+Cw/2h/wDl609FW1Sz7ePpl+5+L8Hh/tEn/L0q2BtLEYv2RkghX2PiJcO+bEPyniy5mFsP7k5ha+tbw1iv0Yf/AJT/APZ43/MdNUnax9L/AHOxfgsP9of/AJejudi/B4f7Q/8Ay9aeimqTtY+inYmy3jZ5Zcudwi5UJYKiFyBmKqWuXY+5HPbW1z3x+w4pmDOGzAWujvGSOgMY2XNbW172ubc5q/RVV4iIiibilB+9+0T+so4pQfvftE/rKc0UsqCbilB+9+0T+srMYPZCHbGIwpabdJhoZFT2RPYO0kgZvfL6gD6q+gVjMB/r+K/7Hh/xpKWVB1xSg/e/aJ/WUcUoP3v2if1lOaKWVBNxSg/e/aJ/WV1h4MYdb3jD38KzTW+belsv0WvTSihUFnCj4FivMTfhNSxTpTPhR8CxXmJvwmpYvNWmDDr/AMTek77UdZZDIyiKORYwqROzyNLHG0YJDNY5pQNF1I6L2pvSzF7DDB8rsDJJFI5LM3vTo1kAYZDaNFuOYAaGrueHs8IIr5buTpzRuedZGtovON1KCOgoQbHSuacJoSudTIwui8mKRtZFjZBovSJI/pa3Pe3tdiJvA/MER0jtcMN6byOz3uzE5iDpbO51LXqMNwehjXIgZVzxPYOfdQhFQ/VGl+/l1vUbp2dcNtqOSQwqWzjObFGXSNlVjcgaXZQD09F7G169K+4cYeRo3dJHzlmVySplKEmx0HvS2uNMumlxTQmpRIvVzgt71J5/EfitVKrvBX3qTz+I/FaqZ8Nuhyc0UVBrN1FfGzB+N4fro+1UcbMH43h+uj7VIuD7n2Jh9T7zD0/ulq/vD3z9Zq+hzz1vi9xswfjeH66PtUcbMH43h+uj7VL/AGR/x9NvddPe5+fyV5TF3sM1ibcnMLi4vawJ1+a/01Og7/wl4W8IMM+P2U6YiFljmmMjCVCEBw7AFiGsoJ01rWcbMH43h+uj7VL1xF7EPe/NZr3te9tdeY/UahsUBzuBY2N2tY97n5/JTQjv/DHjZg/G8P10fao42YPxvD9dH2qXDFC9s4v3s3kvzX72te94e+frNNB3/i9xswfjeH66PtUwwuLSVBJG6uhvZkYMpsSDZhodQR9FITIe+frNXOCnvB89i/zk9VnGmmHU1HFFFFVak/G7DdEhPlEchB+YhLH6KONuG+O3VS9ikmwj+rxfyiurbSjBcFxdPd8+nNpzco8pRYXN2Atci99LnnrTfBqeFuG+O3VS9ispwA2xHB3Q3u8Te4/FSx3hl5cTlMjjkcxsaZna8QKjPqwQrYMbiR92moFtW5Pz1xPCPDgkb3mUseQ5GRVZi4YLYrZWNwbEA2vU6YR3p9H/ABtw3x26qXsUcbcN8duql7FJzteIMUL2YFgQVYWKxiVgSRYWRlbU8xFdsPiVdcyG4uR0ggqSGBBAKkEEEEXpoO9Po+2fteKe+7a5W2YFWUgG9jlYA2Njr5D3quVnth/C5vMQfjYutDVJipb4zcWKy67bxL3ZDCq5pFUMjsbRyvHqwkAN8t+bprUVj9me9nzmI/MzVOMWp1cpxjZZ7p4v42H6qT1tK4cFiVxsmOEkOeSJIiu6ewCMzBgd9e5zf0qNr7aaGREVYyGCklpTGRmnig0URtcXlU3uOY1XxvCcpzRg8sKAXIIG8aI51WNirZluEsbrc3GUir1DHXme908X8bD9VJ62juni/jYfqpPW0gh4Ss9skacp4kIae2siXWwEZI1DaGx0vpewmPhSSmbdDMSAqiTeWO9aIq+RCwa6scqqxIBP7LWVBrzPu6eL+Nh+qk9bSPhTw7xeCERy4eTeZ/2ZEtkyfvDe+b+lM9l47fQxzaDeIjkBs2XOgfLmsL2BHQKx/wClP3OG+eb/ABDUTjFJx6mV1L6bwo+BYrzE34TVntszFMLO6tkZYpWVha6sI2KkXBHPborQ8KPgWK8xN+E1LFNRgt1v4RlMSUBQtYljHd0LAlU3bSOOS8WfekqupVkAGhAjEw4gh1G+uZb5llRVEQldgEGbMLw5UI05ZB7708kJsSBmPQLgXPQLnQfPSOPhSSY80DqHVHvmDAK75BfKLDX4xXyX6bsItyw0GK3sBbe7sDD772xDdhDMJuaTmzmImwOYjTQG/DB4fG7uzmTPfC2JZCABI3sjMBPyuRa9it9MoFqurwpBcxrE5IJ1zIFyhHkzZmIvdUe2W4091Y3HReEgaUxJGzaEhr2FvY6Yhb3HJzBwADrcNpYUTv6UsDFjAEEm+Nliz+2Qht5kkDkNmPJz5Cb3vpYMBYe8Vh8Ujs8Rme0wKqzxlGh9j68neIQN/fS40I5JAAENw0Aj3u4e1m0vYkrhkxJUKVBPJe1+bkk3y61pLHpFj/8AProTMw44ectmupUqcpvzE5VJKn9pbm1yBcqdBTLgr71J5/EfitVKrvBX3qTz+I/Faq58NOjzJzUGpqDWbqYvg/8ABcP5mH8JaYUv4P8AwXD+Zh/CWmFbw8+eWen4KlsQcRnTWVJchjJUlEWMEjPq+UMM/ee1u/xw3A4qUJkXkIicmMromEfC5h7YQGs2YGxta3lq9jsdKuJVFNoycOCNyz33kkqye2jRbKkZv0Z9aUvwixTIxVGVhdxfCym8e5LAFeht9lTKCTyjz2JqNl4t3h4LZZUUKiqI2DSKmoJljYCNnlaRHsl82oF+g1M/A9nMuaWMrJclTCdHAnCMBvMosJjcBRfKNRUbS2ziUknVASqb7dHcO2cqmHaNRbnGZ5Rm6cug0Jrz3bxWZBlOUlQzbh9FOIhQvza8hpdNPcZubnjY3XBwdYYgYkMhK2KpuyBcYVoOcP0kg3N7BbC1yS7izZRmtmsM2W9s1tbX1te9r0uw+OnJe8V7fs+95TnIyZzcSciz5gLa26RZnVlJBq9wU94PnsX+cnqiavcFPeD57F/nJ6pm26PMnFFFFZupi9hfB4v5RUtspSX5TgOwewIskgKsJF5N8wZFPKLDQ6WJBjYfweL+UUqg2hiGSRlLyWeVMyogsVxZiXd5VbMBEHLEhiCosNSK2cM8yuy8GYi6SXYNHlKn2s8pZjOXuyEgs7MWsQDe2lcjwQgKSIQWEoGYkRkhsrgyqd3o7Z2JbXnFgAAAtwm1sSzrn3y8ko67hcnshcNI72OQk8sLYB7EggaEX6HHYzXkTKN2lrRISsgfD5goyaXVp9CG9zoVIy0TU+zObg5G0zzZ5BJIHDMu7VrNCkJswjzDKFVhro2vTarey9mLAhjQkgsza5RYta4ARVAF7m1tL2FhYBN7MxLZQm8JbfKSYlUxkYtAgZ92RH7QGOqNzAkMbCmmwcW7wqJc+9VU32ZMntjIGI0UKbX6BzWvz6lZujXYfwubzEH42LrQ1nth/C5vMQfjYutDWeXLr6f5gVj9me9nzmI/MzVsKx+zPez5zEfmZqnDlTrcJx00KDPMY1GihpCoFzqFzN8xNvJQ0kL2BMTZxnAOVs6gAZxf3QAsM3erxtXZxmQIHKWdXuL35BuBcMpGttQQdKrR8HwoXLIwK5TmspO8QPkk17xdjl6dLk8rNdzu8GOwzjeI8DLmRQyshGew3a5gbZrEWHPY6Vywc+FjQxrLEQjENmkVyHYsLMSb5vdLrrYW6LVyi4MqqFBI1tVGgJEZgiw7R66ElIl5Vrg36CQZxfB3eQmEysAzysSFF8s28LR684Bkvre+UXBFwRsZw4ZEzFFC5iC1ha5ChR9SqB9FYn9KfucN883+Ia3ESWUAm5AAJta9ha9uisP+lP3OG+eb/ENJ4Th+n03hR8CxXmJvwmpYvNTPhR8CxXmJvwmpYvNVcG3X/iapJsaAFGEMQMYAjIjUFAGLAKbckZiTp0kmrtc8QpKMBqSpAF8tyQdMw1X5+irudRk4OwF0cRouQk5VjjCuSDbOClzlLMRYixJNWH2ZEzFzFGWOa7FFJOZcjXJFzdeSe+NOakez9jYlIgrvc8i675+URGVL7zVhyyr26cmo7/gYDFGWR8rctZUVjM6rcDDormJTaPNupnGXm34HfNQtX077h4e1txDa1ve05ioQjm5soC/MAOarGHwqpmyi2dszeVsqrfyclVH0VX2NBIkKpKbupcXzZ7rvGKcrKL2QqOboq9UqyirvBX3qTz+I/FaqVXeCvvUnn8R+K1Uz4bdDk5qDU1BrN1MXwf8AguH8zD+EtXJ8QqDM7Ko5rsQoufKap8H/AILh/Mw/hLXra2ylxCqrW5LZhmRZBfI8Zujgg8l2+mx8h2cE8undOLMU3seYZgVzrcFAGe4vfQEE94EULtOIkASxksLqM63K8rUC+o5La/8ACe9S6fgsrvI7SNaVZFZbaZZIoorAXyiwiU3y63N9OaINgFZiQVWPLF7hETNJHPNODkVRkAd0Oh5WUg896FQYw7WhcApNGwY2Uq6kEgAkAg66EfWK8Lt3DkZhPCRyhfeJa6qWYXv0AEnvAHvVWXg4n6vmIcwIsYLRoxZU3ZU8oHI3ta6jy2toR5xvBvepu2laxedyQo134mGU66qpmcgdOl+m7c2XRtmDX26LQMT7YugRQzk66AKyk94EHpr3DtCN2yo6P7q+V1JBXJcWBv8AtrfvXX4wqliOD6sxcOys8UsUhFzn3qRoZMpOVWAjXmGvTejZ+wBFIHEjNbeaEX98EAIzkltDCp5+k+Sw2NTV7gp7wfPYv85PVE1e4Ke8Hz2L/OT1XNr0eZOKKKKzdTF7C+Dxfyipxe0khaOPI5MhNhHGWsAUDOwXmALpc8+vkNRsL4PF/KKsz4NHKl1BK6rz6ag205xdVNjcHKNNBW38cE8lQ4WxHeDLITFZXAyOc5nbDrHlSQnMXUkXsLWN69ycJowruY5gEFzmQJdhAMSUAdgc26u1iAOSRe9gbS7FhF+Rz6HlP4QzXBzaHeEtcWIJ564x8HYryllDCUAZbZQqCJIcgsdQVQa8+rC9jam5s8YzhEsWYyrImVUJVggtmeVR7YZN3zxke6tcqASzBaZ4efOiuAQGVWANrgMAwBsSL69BNcJ9kxO4kZLsFyg5n9zZ1to1r2d9eflHWrEMIRVRRZVAVRqbACwFzrzCpRNO+w/hc3mIPxsXWhrPbD+FzeYg/GxdaGssuXZ0/wAwKUPwUw5JORhmLMbSyqLsxZiFVwBcknTv03oqrQm4pYf4r9dN6yjilh/iv103rKc0UtFQTcUsP8V+um9ZRxSw/wAV+um9ZTmillQTcUsP8V+um9ZXHE8BMHJbeQ57Xy55JGte17XfS9h9VP6KFQWcJhfB4kDX2ma3VNWdXb+H8PF1i+mtrUWq0TSmeGpi+7+H8PF1i+mju/h/DxdYvpraWotU61OxHti+7+H8PF1i+mju/h/DxdYvpraWotTWdiPbF938P4eLrF9NHd/D+Hi6xfTW0tRams7Ee2L7v4fw8XWL6adcEZA0DspBVppypGoIMrag9Ip1apqJytfDp6ZsVBqag1VoxfB/4Lh/Mw/hLTCstsbhjg0w8KNOAyxRqwySGxEagi4S3OKuceMF4wOrl9XW1uCYmz2ikXHjBeMDq5fV0ceMF4wOrl9XU2jTPo9opFx4wXjA6uX1dHHjBeMDq5fV0s0z6PaKRceMF4wOrl9XRx4wXjA6uX1dLNM+jw1e4Ke8Hz2L/OT1lTw3wXjA6uX1daXgXiVkwokQ3V5cUymxFwcXOQbHUVTNv0YmJPaKKKzdL5/snbECQxo80asosys6gggm4IJuDS3FrExkZMYis+8I/WXUDNJA6DR+SAElXkjml0r6jai1W1Me1vdvl+N3b5QMbGqrnFt8b5DNC8aZg9zZUdSxubSEA21oxIiJmZcXGDKuIAviHAQymMxsAHsCmWS1gPdaWr6hai1NR2vr5ascQkRhjUCKwYrv2OZRipJQlzJzbp1TvnINcosbOwsRFALPjI5LogN5b8tc2ZuW5ve666c3NX0m1FqajtfWZ4M4xJMTM0bq4EMAJUhgDvcUbXHTYj6609FFRM20xiooUUUVCwooooCiiigKKKK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5000628" y="4214818"/>
          <a:ext cx="3074987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0" name="Слайд" r:id="rId3" imgW="4570610" imgH="3427576" progId="PowerPoint.Slide.12">
                  <p:embed/>
                </p:oleObj>
              </mc:Choice>
              <mc:Fallback>
                <p:oleObj name="Слайд" r:id="rId3" imgW="4570610" imgH="3427576" progId="PowerPoint.Slide.12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4214818"/>
                        <a:ext cx="3074987" cy="2305050"/>
                      </a:xfrm>
                      <a:prstGeom prst="rect">
                        <a:avLst/>
                      </a:prstGeom>
                      <a:solidFill>
                        <a:srgbClr val="FF996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05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aphicFrame>
        <p:nvGraphicFramePr>
          <p:cNvPr id="2052" name="Object 10"/>
          <p:cNvGraphicFramePr>
            <a:graphicFrameLocks noChangeAspect="1"/>
          </p:cNvGraphicFramePr>
          <p:nvPr/>
        </p:nvGraphicFramePr>
        <p:xfrm>
          <a:off x="1000100" y="3143248"/>
          <a:ext cx="3179762" cy="238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1" name="Слайд" r:id="rId5" imgW="4570610" imgH="3427576" progId="PowerPoint.Slide.12">
                  <p:embed/>
                </p:oleObj>
              </mc:Choice>
              <mc:Fallback>
                <p:oleObj name="Слайд" r:id="rId5" imgW="4570610" imgH="3427576" progId="PowerPoint.Slide.12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3143248"/>
                        <a:ext cx="3179762" cy="2384425"/>
                      </a:xfrm>
                      <a:prstGeom prst="rect">
                        <a:avLst/>
                      </a:prstGeom>
                      <a:solidFill>
                        <a:srgbClr val="FF9966"/>
                      </a:solidFill>
                      <a:ln w="9525">
                        <a:solidFill>
                          <a:srgbClr val="FFC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5" descr="D:\А проба\схема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14290"/>
            <a:ext cx="4268188" cy="2714644"/>
          </a:xfrm>
          <a:prstGeom prst="rect">
            <a:avLst/>
          </a:prstGeom>
          <a:noFill/>
        </p:spPr>
      </p:pic>
      <p:pic>
        <p:nvPicPr>
          <p:cNvPr id="2" name="Picture 6" descr="D:\А проба\схема. вулканgif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72132" y="428604"/>
            <a:ext cx="3000364" cy="22502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абличка 23"/>
          <p:cNvSpPr/>
          <p:nvPr/>
        </p:nvSpPr>
        <p:spPr>
          <a:xfrm>
            <a:off x="3563888" y="4944268"/>
            <a:ext cx="3198606" cy="1913732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Контроль знань та вмінь учнів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981450" y="3319463"/>
            <a:ext cx="4572000" cy="107156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Етапи уроку</a:t>
            </a:r>
          </a:p>
        </p:txBody>
      </p:sp>
      <p:sp>
        <p:nvSpPr>
          <p:cNvPr id="14" name="Табличка 13"/>
          <p:cNvSpPr/>
          <p:nvPr/>
        </p:nvSpPr>
        <p:spPr>
          <a:xfrm>
            <a:off x="271547" y="2924944"/>
            <a:ext cx="3198606" cy="1913732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5" name="Табличка 14"/>
          <p:cNvSpPr/>
          <p:nvPr/>
        </p:nvSpPr>
        <p:spPr>
          <a:xfrm>
            <a:off x="250825" y="5049838"/>
            <a:ext cx="2952750" cy="1644650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6286500" y="2708275"/>
            <a:ext cx="733425" cy="6111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051050" y="4391025"/>
            <a:ext cx="4235450" cy="6223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976688" y="1795463"/>
            <a:ext cx="2309812" cy="1524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508625" y="4391025"/>
            <a:ext cx="777875" cy="55086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3470275" y="3319463"/>
            <a:ext cx="2816225" cy="4445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6" name="TextBox 4115"/>
          <p:cNvSpPr txBox="1">
            <a:spLocks noChangeArrowheads="1"/>
          </p:cNvSpPr>
          <p:nvPr/>
        </p:nvSpPr>
        <p:spPr bwMode="auto">
          <a:xfrm>
            <a:off x="368300" y="5060950"/>
            <a:ext cx="2835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Закріплення знань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та вмінь учнів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2" name="TextBox 4121"/>
          <p:cNvSpPr txBox="1">
            <a:spLocks noChangeArrowheads="1"/>
          </p:cNvSpPr>
          <p:nvPr/>
        </p:nvSpPr>
        <p:spPr bwMode="auto">
          <a:xfrm>
            <a:off x="179388" y="2924175"/>
            <a:ext cx="35290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>
                <a:latin typeface="Times New Roman" pitchFamily="18" charset="0"/>
                <a:cs typeface="Times New Roman" pitchFamily="18" charset="0"/>
              </a:rPr>
              <a:t>Вивчення нового матеріалу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endParaRPr lang="ru-RU" sz="1400"/>
          </a:p>
        </p:txBody>
      </p:sp>
      <p:sp>
        <p:nvSpPr>
          <p:cNvPr id="4123" name="TextBox 4122"/>
          <p:cNvSpPr txBox="1">
            <a:spLocks noChangeArrowheads="1"/>
          </p:cNvSpPr>
          <p:nvPr/>
        </p:nvSpPr>
        <p:spPr bwMode="auto">
          <a:xfrm>
            <a:off x="3924300" y="5732463"/>
            <a:ext cx="25209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b="1" dirty="0"/>
              <a:t> </a:t>
            </a:r>
            <a:endParaRPr lang="ru-RU" sz="1400" dirty="0"/>
          </a:p>
          <a:p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Тести, проблемні питання, створення власних розробок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учнями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6" name="TextBox 4125"/>
          <p:cNvSpPr txBox="1">
            <a:spLocks noChangeArrowheads="1"/>
          </p:cNvSpPr>
          <p:nvPr/>
        </p:nvSpPr>
        <p:spPr bwMode="auto">
          <a:xfrm>
            <a:off x="539750" y="5516563"/>
            <a:ext cx="2370138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b="1" i="1" dirty="0"/>
              <a:t> </a:t>
            </a:r>
            <a:endParaRPr lang="ru-RU" sz="1400" i="1" dirty="0"/>
          </a:p>
          <a:p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Тести, схеми, таблиці, карти, що містять в собі проблемні питання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i="1" dirty="0"/>
          </a:p>
        </p:txBody>
      </p:sp>
      <p:sp>
        <p:nvSpPr>
          <p:cNvPr id="4127" name="Прямоугольник 4126"/>
          <p:cNvSpPr>
            <a:spLocks noChangeArrowheads="1"/>
          </p:cNvSpPr>
          <p:nvPr/>
        </p:nvSpPr>
        <p:spPr bwMode="auto">
          <a:xfrm>
            <a:off x="395288" y="3644900"/>
            <a:ext cx="2781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Демонстрація  схем, малюнків, процесів, явищ, фільмів, </a:t>
            </a:r>
            <a:r>
              <a:rPr lang="uk-UA" sz="1600" b="1" dirty="0">
                <a:latin typeface="Times New Roman" pitchFamily="18" charset="0"/>
                <a:cs typeface="Times New Roman" pitchFamily="18" charset="0"/>
              </a:rPr>
              <a:t>наочних</a:t>
            </a: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 посібників, карт, слайдів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b="1" i="1" dirty="0"/>
          </a:p>
        </p:txBody>
      </p:sp>
      <p:pic>
        <p:nvPicPr>
          <p:cNvPr id="27" name="Рисунок 26" descr="D:\Наталя\933270_box_350 - копия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509120"/>
            <a:ext cx="2136300" cy="201622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2" name="Табличка 21"/>
          <p:cNvSpPr/>
          <p:nvPr/>
        </p:nvSpPr>
        <p:spPr>
          <a:xfrm>
            <a:off x="805886" y="1067522"/>
            <a:ext cx="3198606" cy="1913732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Мотивація навчальної діяльності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1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Незакінчений фрагмент фільму про явища або процеси; демонстрація учнівських робіт з заданої тематики, слайдів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Табличка 25"/>
          <p:cNvSpPr/>
          <p:nvPr/>
        </p:nvSpPr>
        <p:spPr>
          <a:xfrm>
            <a:off x="5652120" y="1052736"/>
            <a:ext cx="3198606" cy="1913732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Актуалізація опорних знань та вмінь учнів</a:t>
            </a:r>
          </a:p>
          <a:p>
            <a:pPr>
              <a:defRPr/>
            </a:pPr>
            <a:endParaRPr lang="uk-UA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uk-UA" sz="1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Випереджувальні вправи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1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uk-UA" sz="4000" b="1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Можливості використання ІКТ на уроках географії</a:t>
            </a:r>
            <a:endParaRPr lang="ru-RU" sz="4000" b="1" dirty="0" smtClean="0">
              <a:solidFill>
                <a:srgbClr val="660066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16" grpId="0"/>
      <p:bldP spid="4122" grpId="0"/>
      <p:bldP spid="4123" grpId="0"/>
      <p:bldP spid="4126" grpId="0"/>
      <p:bldP spid="41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3357563" y="3000375"/>
            <a:ext cx="44942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uk-UA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Тема, </a:t>
            </a:r>
            <a:endParaRPr lang="en-US" sz="24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uk-UA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над якою працюю:</a:t>
            </a:r>
            <a:endParaRPr lang="ru-RU" sz="24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843808" y="428604"/>
            <a:ext cx="5731144" cy="2714644"/>
          </a:xfrm>
          <a:prstGeom prst="rect">
            <a:avLst/>
          </a:prstGeom>
          <a:noFill/>
        </p:spPr>
        <p:txBody>
          <a:bodyPr wrap="none">
            <a:prstTxWarp prst="textDeflate">
              <a:avLst>
                <a:gd name="adj" fmla="val 10445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Моє життєве і професійне кредо</a:t>
            </a:r>
            <a:endParaRPr lang="ru-RU" sz="2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sz="2400" b="1" dirty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 Скажи мені – і я забуду, </a:t>
            </a:r>
          </a:p>
          <a:p>
            <a:pPr algn="ctr" eaLnBrk="1" hangingPunct="1">
              <a:defRPr/>
            </a:pPr>
            <a:r>
              <a:rPr lang="uk-UA" sz="2400" b="1" dirty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Покажи мені – і я можливо </a:t>
            </a:r>
            <a:r>
              <a:rPr lang="uk-UA" sz="2400" b="1" dirty="0" err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запамʼятаю</a:t>
            </a:r>
            <a:r>
              <a:rPr lang="uk-UA" sz="2400" b="1" dirty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uk-UA" sz="2400" b="1" dirty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Дай мені зробити самому – і я зрозумію на все життя</a:t>
            </a:r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</a:p>
          <a:p>
            <a:pPr algn="ctr" eaLnBrk="1" hangingPunct="1">
              <a:defRPr/>
            </a:pPr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1692275" y="4214813"/>
            <a:ext cx="6696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uk-UA" sz="36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 Формування пізнавального інтересу учнів  в процесі вивчення  географії </a:t>
            </a:r>
            <a:r>
              <a:rPr lang="uk-UA" sz="3600" b="1" i="1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uk-UA" sz="3600" b="1" i="1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9" name="Picture 6" descr="D:\фото ТЗОШ 28\геогр\85572769.jpg"/>
          <p:cNvPicPr>
            <a:picLocks noChangeAspect="1" noChangeArrowheads="1"/>
          </p:cNvPicPr>
          <p:nvPr/>
        </p:nvPicPr>
        <p:blipFill>
          <a:blip r:embed="rId3"/>
          <a:srcRect b="15788"/>
          <a:stretch>
            <a:fillRect/>
          </a:stretch>
        </p:blipFill>
        <p:spPr bwMode="auto">
          <a:xfrm rot="-1056201">
            <a:off x="857250" y="1571625"/>
            <a:ext cx="1928813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uk-UA" sz="40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Times New Roman" pitchFamily="18" charset="0"/>
              </a:rPr>
              <a:t>Інформаційно-комп</a:t>
            </a:r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Times New Roman" pitchFamily="18" charset="0"/>
              </a:rPr>
              <a:t>’</a:t>
            </a:r>
            <a:r>
              <a:rPr lang="uk-UA" sz="40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Times New Roman" pitchFamily="18" charset="0"/>
              </a:rPr>
              <a:t>ютерні</a:t>
            </a:r>
            <a:r>
              <a:rPr lang="uk-UA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40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Times New Roman" pitchFamily="18" charset="0"/>
              </a:rPr>
              <a:t>техногії</a:t>
            </a:r>
            <a:endParaRPr lang="ru-RU" sz="4000" dirty="0">
              <a:solidFill>
                <a:srgbClr val="660066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1403350" y="4365625"/>
            <a:ext cx="72009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Інформаційно-комп'ютерні технології </a:t>
            </a:r>
            <a:r>
              <a:rPr lang="uk-UA" sz="2400" b="1" dirty="0">
                <a:latin typeface="Monotype Corsiva" pitchFamily="66" charset="0"/>
                <a:cs typeface="Times New Roman" pitchFamily="18" charset="0"/>
              </a:rPr>
              <a:t>-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технології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, що забезпечують процеси пошуку, збору, передачі, збереження, накопичення і обробки інформації та процедури доступу до неї за допомогою комп'ютерних та комунікаційних засобів.</a:t>
            </a:r>
          </a:p>
          <a:p>
            <a:endParaRPr lang="en-US" sz="2400" dirty="0">
              <a:latin typeface="Monotype Corsiva" pitchFamily="66" charset="0"/>
            </a:endParaRPr>
          </a:p>
        </p:txBody>
      </p:sp>
      <p:pic>
        <p:nvPicPr>
          <p:cNvPr id="3073" name="Picture 1" descr="H:\А проба\IMG_1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45463">
            <a:off x="622831" y="1221240"/>
            <a:ext cx="3524162" cy="2643206"/>
          </a:xfrm>
          <a:prstGeom prst="rect">
            <a:avLst/>
          </a:prstGeom>
          <a:noFill/>
        </p:spPr>
      </p:pic>
      <p:pic>
        <p:nvPicPr>
          <p:cNvPr id="3074" name="Picture 2" descr="H:\А проба\IMG_1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53017">
            <a:off x="4750564" y="1358485"/>
            <a:ext cx="3595008" cy="26963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2124075" y="333375"/>
            <a:ext cx="5013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sz="4000" b="1" dirty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Проектна діяльність</a:t>
            </a:r>
            <a:endParaRPr lang="ru-RU" sz="4000" b="1" dirty="0">
              <a:solidFill>
                <a:srgbClr val="660066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8437" name="Прямоугольник 5"/>
          <p:cNvSpPr>
            <a:spLocks noChangeArrowheads="1"/>
          </p:cNvSpPr>
          <p:nvPr/>
        </p:nvSpPr>
        <p:spPr bwMode="auto">
          <a:xfrm>
            <a:off x="1763713" y="4500571"/>
            <a:ext cx="6696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uk-UA" sz="2400" b="1" dirty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Проектна технологія</a:t>
            </a:r>
            <a:r>
              <a:rPr lang="uk-UA" sz="2400" dirty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dirty="0">
                <a:latin typeface="Monotype Corsiva" pitchFamily="66" charset="0"/>
                <a:cs typeface="Times New Roman" pitchFamily="18" charset="0"/>
              </a:rPr>
              <a:t>– </a:t>
            </a:r>
            <a:r>
              <a:rPr lang="uk-UA" sz="2400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одна з</a:t>
            </a:r>
            <a:r>
              <a:rPr lang="en-US" sz="2400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інноваційних технологій навчання,</a:t>
            </a:r>
            <a:r>
              <a:rPr lang="en-US" sz="2400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що забезпечує формування творчого, життєво компетентного учня.</a:t>
            </a:r>
            <a:endParaRPr lang="ru-RU" sz="2400" dirty="0">
              <a:solidFill>
                <a:schemeClr val="accent1">
                  <a:lumMod val="2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8370" name="Picture 2" descr="D:\А проба\IMG_1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357298"/>
            <a:ext cx="3714657" cy="2786082"/>
          </a:xfrm>
          <a:prstGeom prst="rect">
            <a:avLst/>
          </a:prstGeom>
          <a:noFill/>
        </p:spPr>
      </p:pic>
      <p:pic>
        <p:nvPicPr>
          <p:cNvPr id="58371" name="Picture 3" descr="D:\А проба\IMG_1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57298"/>
            <a:ext cx="3857652" cy="2893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8313" y="1989138"/>
            <a:ext cx="8229600" cy="2663825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600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У навчанні особливе значення надається власній діяльності дитини, її пошуку, розвитку творчої уяви, усвідомленню і застосуванню нею нових знань.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600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У ході створення презентацій учні розвивають своє мислення і творчу уяву, використовуючи прийоми порівняння, виділення головного в навчальному матеріалі</a:t>
            </a: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6300788" y="4508500"/>
          <a:ext cx="2555875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Слайд" r:id="rId3" imgW="4570610" imgH="3427576" progId="PowerPoint.Slide.12">
                  <p:embed/>
                </p:oleObj>
              </mc:Choice>
              <mc:Fallback>
                <p:oleObj name="Слайд" r:id="rId3" imgW="4570610" imgH="3427576" progId="PowerPoint.Slide.12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4508500"/>
                        <a:ext cx="2555875" cy="191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79388" y="4652963"/>
          <a:ext cx="2771775" cy="207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Слайд" r:id="rId5" imgW="4570610" imgH="3427576" progId="PowerPoint.Slide.12">
                  <p:embed/>
                </p:oleObj>
              </mc:Choice>
              <mc:Fallback>
                <p:oleObj name="Слайд" r:id="rId5" imgW="4570610" imgH="3427576" progId="PowerPoint.Slide.12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652963"/>
                        <a:ext cx="2771775" cy="207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Рисунок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4581525"/>
            <a:ext cx="264636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800" b="1" dirty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Мультимедійні презентації – </a:t>
            </a:r>
            <a:r>
              <a:rPr lang="uk-UA" sz="40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ефективна форма роботи в процесі розвитку творчих здібностей учнів</a:t>
            </a:r>
            <a:endParaRPr lang="ru-RU" sz="4000" b="1" dirty="0">
              <a:solidFill>
                <a:schemeClr val="accent1">
                  <a:lumMod val="2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9" name="Picture 143" descr="река Миссури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"/>
          <a:stretch>
            <a:fillRect/>
          </a:stretch>
        </p:blipFill>
        <p:spPr bwMode="auto">
          <a:xfrm>
            <a:off x="5257800" y="1676400"/>
            <a:ext cx="2949575" cy="3048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82" name="Text Box 146"/>
          <p:cNvSpPr txBox="1">
            <a:spLocks noChangeArrowheads="1"/>
          </p:cNvSpPr>
          <p:nvPr/>
        </p:nvSpPr>
        <p:spPr bwMode="auto">
          <a:xfrm>
            <a:off x="5351463" y="42672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sz="2400" b="1" i="1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річка Міссурі</a:t>
            </a:r>
            <a:endParaRPr lang="ru-RU" sz="2400" b="1" i="1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4339" name="Picture 3" descr="-Півн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1" t="30000" r="5547" b="16667"/>
          <a:stretch>
            <a:fillRect/>
          </a:stretch>
        </p:blipFill>
        <p:spPr bwMode="auto">
          <a:xfrm>
            <a:off x="304800" y="1524000"/>
            <a:ext cx="3633788" cy="3657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4828576">
            <a:off x="1439863" y="3497262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uk-UA" sz="2000" b="1" i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Міссісіпі</a:t>
            </a:r>
            <a:endParaRPr lang="ru-RU" sz="2000" b="1" i="1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989013" y="2722563"/>
            <a:ext cx="1281112" cy="709612"/>
          </a:xfrm>
          <a:custGeom>
            <a:avLst/>
            <a:gdLst>
              <a:gd name="T0" fmla="*/ 31 w 807"/>
              <a:gd name="T1" fmla="*/ 154 h 447"/>
              <a:gd name="T2" fmla="*/ 3 w 807"/>
              <a:gd name="T3" fmla="*/ 153 h 447"/>
              <a:gd name="T4" fmla="*/ 10 w 807"/>
              <a:gd name="T5" fmla="*/ 87 h 447"/>
              <a:gd name="T6" fmla="*/ 7 w 807"/>
              <a:gd name="T7" fmla="*/ 48 h 447"/>
              <a:gd name="T8" fmla="*/ 44 w 807"/>
              <a:gd name="T9" fmla="*/ 27 h 447"/>
              <a:gd name="T10" fmla="*/ 99 w 807"/>
              <a:gd name="T11" fmla="*/ 12 h 447"/>
              <a:gd name="T12" fmla="*/ 175 w 807"/>
              <a:gd name="T13" fmla="*/ 30 h 447"/>
              <a:gd name="T14" fmla="*/ 226 w 807"/>
              <a:gd name="T15" fmla="*/ 12 h 447"/>
              <a:gd name="T16" fmla="*/ 301 w 807"/>
              <a:gd name="T17" fmla="*/ 4 h 447"/>
              <a:gd name="T18" fmla="*/ 330 w 807"/>
              <a:gd name="T19" fmla="*/ 36 h 447"/>
              <a:gd name="T20" fmla="*/ 370 w 807"/>
              <a:gd name="T21" fmla="*/ 39 h 447"/>
              <a:gd name="T22" fmla="*/ 393 w 807"/>
              <a:gd name="T23" fmla="*/ 73 h 447"/>
              <a:gd name="T24" fmla="*/ 394 w 807"/>
              <a:gd name="T25" fmla="*/ 105 h 447"/>
              <a:gd name="T26" fmla="*/ 410 w 807"/>
              <a:gd name="T27" fmla="*/ 128 h 447"/>
              <a:gd name="T28" fmla="*/ 387 w 807"/>
              <a:gd name="T29" fmla="*/ 175 h 447"/>
              <a:gd name="T30" fmla="*/ 457 w 807"/>
              <a:gd name="T31" fmla="*/ 220 h 447"/>
              <a:gd name="T32" fmla="*/ 550 w 807"/>
              <a:gd name="T33" fmla="*/ 276 h 447"/>
              <a:gd name="T34" fmla="*/ 605 w 807"/>
              <a:gd name="T35" fmla="*/ 370 h 447"/>
              <a:gd name="T36" fmla="*/ 721 w 807"/>
              <a:gd name="T37" fmla="*/ 432 h 447"/>
              <a:gd name="T38" fmla="*/ 807 w 807"/>
              <a:gd name="T39" fmla="*/ 440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07" h="447">
                <a:moveTo>
                  <a:pt x="31" y="154"/>
                </a:moveTo>
                <a:cubicBezTo>
                  <a:pt x="30" y="149"/>
                  <a:pt x="7" y="171"/>
                  <a:pt x="3" y="153"/>
                </a:cubicBezTo>
                <a:cubicBezTo>
                  <a:pt x="0" y="142"/>
                  <a:pt x="9" y="104"/>
                  <a:pt x="10" y="87"/>
                </a:cubicBezTo>
                <a:cubicBezTo>
                  <a:pt x="11" y="70"/>
                  <a:pt x="1" y="58"/>
                  <a:pt x="7" y="48"/>
                </a:cubicBezTo>
                <a:cubicBezTo>
                  <a:pt x="13" y="38"/>
                  <a:pt x="29" y="33"/>
                  <a:pt x="44" y="27"/>
                </a:cubicBezTo>
                <a:cubicBezTo>
                  <a:pt x="49" y="22"/>
                  <a:pt x="97" y="13"/>
                  <a:pt x="99" y="12"/>
                </a:cubicBezTo>
                <a:cubicBezTo>
                  <a:pt x="121" y="9"/>
                  <a:pt x="140" y="31"/>
                  <a:pt x="175" y="30"/>
                </a:cubicBezTo>
                <a:cubicBezTo>
                  <a:pt x="196" y="30"/>
                  <a:pt x="205" y="16"/>
                  <a:pt x="226" y="12"/>
                </a:cubicBezTo>
                <a:cubicBezTo>
                  <a:pt x="247" y="8"/>
                  <a:pt x="284" y="0"/>
                  <a:pt x="301" y="4"/>
                </a:cubicBezTo>
                <a:cubicBezTo>
                  <a:pt x="342" y="6"/>
                  <a:pt x="319" y="30"/>
                  <a:pt x="330" y="36"/>
                </a:cubicBezTo>
                <a:cubicBezTo>
                  <a:pt x="341" y="42"/>
                  <a:pt x="360" y="33"/>
                  <a:pt x="370" y="39"/>
                </a:cubicBezTo>
                <a:cubicBezTo>
                  <a:pt x="373" y="54"/>
                  <a:pt x="385" y="60"/>
                  <a:pt x="393" y="73"/>
                </a:cubicBezTo>
                <a:cubicBezTo>
                  <a:pt x="397" y="80"/>
                  <a:pt x="388" y="100"/>
                  <a:pt x="394" y="105"/>
                </a:cubicBezTo>
                <a:cubicBezTo>
                  <a:pt x="401" y="111"/>
                  <a:pt x="405" y="120"/>
                  <a:pt x="410" y="128"/>
                </a:cubicBezTo>
                <a:cubicBezTo>
                  <a:pt x="411" y="141"/>
                  <a:pt x="379" y="160"/>
                  <a:pt x="387" y="175"/>
                </a:cubicBezTo>
                <a:cubicBezTo>
                  <a:pt x="395" y="190"/>
                  <a:pt x="430" y="203"/>
                  <a:pt x="457" y="220"/>
                </a:cubicBezTo>
                <a:cubicBezTo>
                  <a:pt x="478" y="253"/>
                  <a:pt x="514" y="265"/>
                  <a:pt x="550" y="276"/>
                </a:cubicBezTo>
                <a:cubicBezTo>
                  <a:pt x="576" y="315"/>
                  <a:pt x="564" y="343"/>
                  <a:pt x="605" y="370"/>
                </a:cubicBezTo>
                <a:cubicBezTo>
                  <a:pt x="624" y="431"/>
                  <a:pt x="661" y="424"/>
                  <a:pt x="721" y="432"/>
                </a:cubicBezTo>
                <a:cubicBezTo>
                  <a:pt x="765" y="447"/>
                  <a:pt x="737" y="440"/>
                  <a:pt x="807" y="44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ru-RU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2355850" y="3000375"/>
            <a:ext cx="581025" cy="531813"/>
          </a:xfrm>
          <a:custGeom>
            <a:avLst/>
            <a:gdLst>
              <a:gd name="T0" fmla="*/ 366 w 366"/>
              <a:gd name="T1" fmla="*/ 0 h 335"/>
              <a:gd name="T2" fmla="*/ 335 w 366"/>
              <a:gd name="T3" fmla="*/ 47 h 335"/>
              <a:gd name="T4" fmla="*/ 351 w 366"/>
              <a:gd name="T5" fmla="*/ 83 h 335"/>
              <a:gd name="T6" fmla="*/ 288 w 366"/>
              <a:gd name="T7" fmla="*/ 171 h 335"/>
              <a:gd name="T8" fmla="*/ 281 w 366"/>
              <a:gd name="T9" fmla="*/ 195 h 335"/>
              <a:gd name="T10" fmla="*/ 264 w 366"/>
              <a:gd name="T11" fmla="*/ 213 h 335"/>
              <a:gd name="T12" fmla="*/ 219 w 366"/>
              <a:gd name="T13" fmla="*/ 215 h 335"/>
              <a:gd name="T14" fmla="*/ 184 w 366"/>
              <a:gd name="T15" fmla="*/ 206 h 335"/>
              <a:gd name="T16" fmla="*/ 148 w 366"/>
              <a:gd name="T17" fmla="*/ 226 h 335"/>
              <a:gd name="T18" fmla="*/ 63 w 366"/>
              <a:gd name="T19" fmla="*/ 288 h 335"/>
              <a:gd name="T20" fmla="*/ 0 w 366"/>
              <a:gd name="T21" fmla="*/ 335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6" h="335">
                <a:moveTo>
                  <a:pt x="366" y="0"/>
                </a:moveTo>
                <a:cubicBezTo>
                  <a:pt x="356" y="16"/>
                  <a:pt x="339" y="29"/>
                  <a:pt x="335" y="47"/>
                </a:cubicBezTo>
                <a:cubicBezTo>
                  <a:pt x="329" y="61"/>
                  <a:pt x="359" y="62"/>
                  <a:pt x="351" y="83"/>
                </a:cubicBezTo>
                <a:cubicBezTo>
                  <a:pt x="343" y="104"/>
                  <a:pt x="300" y="152"/>
                  <a:pt x="288" y="171"/>
                </a:cubicBezTo>
                <a:cubicBezTo>
                  <a:pt x="286" y="179"/>
                  <a:pt x="288" y="190"/>
                  <a:pt x="281" y="195"/>
                </a:cubicBezTo>
                <a:cubicBezTo>
                  <a:pt x="276" y="200"/>
                  <a:pt x="274" y="210"/>
                  <a:pt x="264" y="213"/>
                </a:cubicBezTo>
                <a:cubicBezTo>
                  <a:pt x="254" y="216"/>
                  <a:pt x="232" y="216"/>
                  <a:pt x="219" y="215"/>
                </a:cubicBezTo>
                <a:cubicBezTo>
                  <a:pt x="206" y="214"/>
                  <a:pt x="196" y="204"/>
                  <a:pt x="184" y="206"/>
                </a:cubicBezTo>
                <a:cubicBezTo>
                  <a:pt x="172" y="208"/>
                  <a:pt x="168" y="212"/>
                  <a:pt x="148" y="226"/>
                </a:cubicBezTo>
                <a:cubicBezTo>
                  <a:pt x="135" y="268"/>
                  <a:pt x="101" y="278"/>
                  <a:pt x="63" y="288"/>
                </a:cubicBezTo>
                <a:cubicBezTo>
                  <a:pt x="41" y="303"/>
                  <a:pt x="24" y="323"/>
                  <a:pt x="0" y="335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ru-RU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338" name="WordArt 2"/>
          <p:cNvSpPr>
            <a:spLocks noChangeArrowheads="1" noChangeShapeType="1"/>
          </p:cNvSpPr>
          <p:nvPr/>
        </p:nvSpPr>
        <p:spPr bwMode="auto">
          <a:xfrm>
            <a:off x="304800" y="152400"/>
            <a:ext cx="8610600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2500"/>
              </a:avLst>
            </a:prstTxWarp>
          </a:bodyPr>
          <a:lstStyle/>
          <a:p>
            <a:pPr algn="ctr" eaLnBrk="1" hangingPunct="1"/>
            <a:r>
              <a:rPr lang="ru-RU" sz="3600" kern="10" smtClean="0">
                <a:ln w="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Impact"/>
                <a:cs typeface="+mn-cs"/>
              </a:rPr>
              <a:t>ЖИВЛЕННЯ  ТА  РЕЖИМ  РІЧОК  ПІВНІЧНОЇ  АМЕРИКИ</a:t>
            </a:r>
          </a:p>
        </p:txBody>
      </p:sp>
      <p:sp>
        <p:nvSpPr>
          <p:cNvPr id="14432" name="AutoShape 96"/>
          <p:cNvSpPr>
            <a:spLocks noChangeArrowheads="1"/>
          </p:cNvSpPr>
          <p:nvPr/>
        </p:nvSpPr>
        <p:spPr bwMode="auto">
          <a:xfrm>
            <a:off x="233363" y="5160963"/>
            <a:ext cx="3878262" cy="1766887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400" b="1" smtClean="0">
                <a:solidFill>
                  <a:srgbClr val="3333CC"/>
                </a:solidFill>
                <a:latin typeface="Comic Sans MS" pitchFamily="66" charset="0"/>
                <a:cs typeface="+mn-cs"/>
              </a:rPr>
              <a:t>Огайо:</a:t>
            </a:r>
            <a:r>
              <a:rPr lang="uk-UA" sz="2400" b="1" i="1" smtClean="0">
                <a:solidFill>
                  <a:srgbClr val="663300"/>
                </a:solidFill>
                <a:latin typeface="Times New Roman" pitchFamily="18" charset="0"/>
                <a:cs typeface="+mn-cs"/>
              </a:rPr>
              <a:t>  </a:t>
            </a:r>
            <a:r>
              <a:rPr lang="en-US" sz="2400" b="1" i="1" smtClean="0">
                <a:solidFill>
                  <a:srgbClr val="663300"/>
                </a:solidFill>
                <a:latin typeface="Times New Roman" pitchFamily="18" charset="0"/>
                <a:cs typeface="+mn-cs"/>
              </a:rPr>
              <a:t>l = </a:t>
            </a:r>
            <a:r>
              <a:rPr lang="uk-UA" sz="2400" b="1" i="1" smtClean="0">
                <a:solidFill>
                  <a:srgbClr val="663300"/>
                </a:solidFill>
                <a:latin typeface="Times New Roman" pitchFamily="18" charset="0"/>
                <a:cs typeface="+mn-cs"/>
              </a:rPr>
              <a:t>1580 км</a:t>
            </a:r>
            <a:endParaRPr lang="uk-UA" sz="2000" b="1" i="1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  <a:p>
            <a:endParaRPr lang="uk-UA" b="1" i="1" smtClean="0">
              <a:solidFill>
                <a:srgbClr val="663300"/>
              </a:solidFill>
              <a:latin typeface="Times New Roman" pitchFamily="18" charset="0"/>
              <a:cs typeface="+mn-cs"/>
            </a:endParaRPr>
          </a:p>
          <a:p>
            <a:endParaRPr lang="uk-UA" sz="2000" b="1" i="1" smtClean="0">
              <a:solidFill>
                <a:srgbClr val="663300"/>
              </a:solidFill>
              <a:latin typeface="Times New Roman" pitchFamily="18" charset="0"/>
              <a:cs typeface="+mn-cs"/>
            </a:endParaRPr>
          </a:p>
          <a:p>
            <a:endParaRPr lang="ru-RU" sz="2000" b="1" i="1" smtClean="0">
              <a:solidFill>
                <a:srgbClr val="6633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14436" name="Group 100"/>
          <p:cNvGrpSpPr>
            <a:grpSpLocks/>
          </p:cNvGrpSpPr>
          <p:nvPr/>
        </p:nvGrpSpPr>
        <p:grpSpPr bwMode="auto">
          <a:xfrm>
            <a:off x="2286000" y="5846763"/>
            <a:ext cx="285750" cy="366712"/>
            <a:chOff x="2304" y="3312"/>
            <a:chExt cx="233" cy="222"/>
          </a:xfrm>
        </p:grpSpPr>
        <p:sp>
          <p:nvSpPr>
            <p:cNvPr id="14437" name="Line 101"/>
            <p:cNvSpPr>
              <a:spLocks noChangeShapeType="1"/>
            </p:cNvSpPr>
            <p:nvPr/>
          </p:nvSpPr>
          <p:spPr bwMode="auto">
            <a:xfrm flipV="1">
              <a:off x="2304" y="33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38" name="Rectangle 102"/>
            <p:cNvSpPr>
              <a:spLocks noChangeArrowheads="1"/>
            </p:cNvSpPr>
            <p:nvPr/>
          </p:nvSpPr>
          <p:spPr bwMode="auto">
            <a:xfrm>
              <a:off x="2304" y="3312"/>
              <a:ext cx="233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b="1" i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в</a:t>
              </a:r>
              <a:endParaRPr lang="ru-RU" b="1" i="1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439" name="Group 103"/>
          <p:cNvGrpSpPr>
            <a:grpSpLocks/>
          </p:cNvGrpSpPr>
          <p:nvPr/>
        </p:nvGrpSpPr>
        <p:grpSpPr bwMode="auto">
          <a:xfrm>
            <a:off x="2667000" y="5846763"/>
            <a:ext cx="301625" cy="390525"/>
            <a:chOff x="2784" y="3312"/>
            <a:chExt cx="190" cy="246"/>
          </a:xfrm>
        </p:grpSpPr>
        <p:sp>
          <p:nvSpPr>
            <p:cNvPr id="14440" name="Line 104"/>
            <p:cNvSpPr>
              <a:spLocks noChangeShapeType="1"/>
            </p:cNvSpPr>
            <p:nvPr/>
          </p:nvSpPr>
          <p:spPr bwMode="auto">
            <a:xfrm>
              <a:off x="2784" y="33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41" name="Rectangle 105"/>
            <p:cNvSpPr>
              <a:spLocks noChangeArrowheads="1"/>
            </p:cNvSpPr>
            <p:nvPr/>
          </p:nvSpPr>
          <p:spPr bwMode="auto">
            <a:xfrm>
              <a:off x="2784" y="3327"/>
              <a:ext cx="1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b="1" i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л</a:t>
              </a:r>
              <a:endParaRPr lang="ru-RU" b="1" i="1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14454" name="Freeform 118"/>
          <p:cNvSpPr>
            <a:spLocks/>
          </p:cNvSpPr>
          <p:nvPr/>
        </p:nvSpPr>
        <p:spPr bwMode="auto">
          <a:xfrm>
            <a:off x="2971800" y="5999163"/>
            <a:ext cx="355600" cy="174625"/>
          </a:xfrm>
          <a:custGeom>
            <a:avLst/>
            <a:gdLst>
              <a:gd name="T0" fmla="*/ 85 w 224"/>
              <a:gd name="T1" fmla="*/ 97 h 110"/>
              <a:gd name="T2" fmla="*/ 14 w 224"/>
              <a:gd name="T3" fmla="*/ 83 h 110"/>
              <a:gd name="T4" fmla="*/ 12 w 224"/>
              <a:gd name="T5" fmla="*/ 16 h 110"/>
              <a:gd name="T6" fmla="*/ 85 w 224"/>
              <a:gd name="T7" fmla="*/ 13 h 110"/>
              <a:gd name="T8" fmla="*/ 143 w 224"/>
              <a:gd name="T9" fmla="*/ 97 h 110"/>
              <a:gd name="T10" fmla="*/ 212 w 224"/>
              <a:gd name="T11" fmla="*/ 89 h 110"/>
              <a:gd name="T12" fmla="*/ 213 w 224"/>
              <a:gd name="T13" fmla="*/ 13 h 110"/>
              <a:gd name="T14" fmla="*/ 143 w 224"/>
              <a:gd name="T15" fmla="*/ 13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4" h="110">
                <a:moveTo>
                  <a:pt x="85" y="97"/>
                </a:moveTo>
                <a:cubicBezTo>
                  <a:pt x="73" y="95"/>
                  <a:pt x="26" y="96"/>
                  <a:pt x="14" y="83"/>
                </a:cubicBezTo>
                <a:cubicBezTo>
                  <a:pt x="2" y="70"/>
                  <a:pt x="0" y="28"/>
                  <a:pt x="12" y="16"/>
                </a:cubicBezTo>
                <a:cubicBezTo>
                  <a:pt x="24" y="4"/>
                  <a:pt x="63" y="0"/>
                  <a:pt x="85" y="13"/>
                </a:cubicBezTo>
                <a:cubicBezTo>
                  <a:pt x="107" y="26"/>
                  <a:pt x="122" y="84"/>
                  <a:pt x="143" y="97"/>
                </a:cubicBezTo>
                <a:cubicBezTo>
                  <a:pt x="164" y="110"/>
                  <a:pt x="200" y="103"/>
                  <a:pt x="212" y="89"/>
                </a:cubicBezTo>
                <a:cubicBezTo>
                  <a:pt x="224" y="75"/>
                  <a:pt x="224" y="26"/>
                  <a:pt x="213" y="13"/>
                </a:cubicBezTo>
                <a:cubicBezTo>
                  <a:pt x="202" y="0"/>
                  <a:pt x="158" y="13"/>
                  <a:pt x="143" y="13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ru-RU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455" name="Text Box 119"/>
          <p:cNvSpPr txBox="1">
            <a:spLocks noChangeArrowheads="1"/>
          </p:cNvSpPr>
          <p:nvPr/>
        </p:nvSpPr>
        <p:spPr bwMode="auto">
          <a:xfrm>
            <a:off x="1219200" y="6119813"/>
            <a:ext cx="53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{</a:t>
            </a:r>
            <a:endParaRPr lang="ru-RU" sz="3600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471" name="Rectangle 135"/>
          <p:cNvSpPr>
            <a:spLocks noChangeArrowheads="1"/>
          </p:cNvSpPr>
          <p:nvPr/>
        </p:nvSpPr>
        <p:spPr bwMode="auto">
          <a:xfrm>
            <a:off x="2816225" y="6119813"/>
            <a:ext cx="403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}</a:t>
            </a:r>
            <a:endParaRPr lang="ru-RU" sz="3600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 rot="2388543">
            <a:off x="1050925" y="28956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uk-UA" sz="2000" b="1" i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Міссурі</a:t>
            </a:r>
            <a:endParaRPr lang="ru-RU" sz="2000" b="1" i="1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14478" name="Group 142"/>
          <p:cNvGrpSpPr>
            <a:grpSpLocks/>
          </p:cNvGrpSpPr>
          <p:nvPr/>
        </p:nvGrpSpPr>
        <p:grpSpPr bwMode="auto">
          <a:xfrm>
            <a:off x="304800" y="1524000"/>
            <a:ext cx="3683000" cy="2743200"/>
            <a:chOff x="192" y="960"/>
            <a:chExt cx="2320" cy="1728"/>
          </a:xfrm>
        </p:grpSpPr>
        <p:sp>
          <p:nvSpPr>
            <p:cNvPr id="14475" name="Freeform 139"/>
            <p:cNvSpPr>
              <a:spLocks/>
            </p:cNvSpPr>
            <p:nvPr/>
          </p:nvSpPr>
          <p:spPr bwMode="auto">
            <a:xfrm>
              <a:off x="192" y="1944"/>
              <a:ext cx="2304" cy="744"/>
            </a:xfrm>
            <a:custGeom>
              <a:avLst/>
              <a:gdLst>
                <a:gd name="T0" fmla="*/ 0 w 2304"/>
                <a:gd name="T1" fmla="*/ 360 h 744"/>
                <a:gd name="T2" fmla="*/ 144 w 2304"/>
                <a:gd name="T3" fmla="*/ 408 h 744"/>
                <a:gd name="T4" fmla="*/ 480 w 2304"/>
                <a:gd name="T5" fmla="*/ 648 h 744"/>
                <a:gd name="T6" fmla="*/ 1296 w 2304"/>
                <a:gd name="T7" fmla="*/ 744 h 744"/>
                <a:gd name="T8" fmla="*/ 1584 w 2304"/>
                <a:gd name="T9" fmla="*/ 648 h 744"/>
                <a:gd name="T10" fmla="*/ 1920 w 2304"/>
                <a:gd name="T11" fmla="*/ 456 h 744"/>
                <a:gd name="T12" fmla="*/ 2208 w 2304"/>
                <a:gd name="T13" fmla="*/ 72 h 744"/>
                <a:gd name="T14" fmla="*/ 2304 w 2304"/>
                <a:gd name="T15" fmla="*/ 2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4" h="744">
                  <a:moveTo>
                    <a:pt x="0" y="360"/>
                  </a:moveTo>
                  <a:cubicBezTo>
                    <a:pt x="32" y="360"/>
                    <a:pt x="64" y="360"/>
                    <a:pt x="144" y="408"/>
                  </a:cubicBezTo>
                  <a:cubicBezTo>
                    <a:pt x="224" y="456"/>
                    <a:pt x="288" y="592"/>
                    <a:pt x="480" y="648"/>
                  </a:cubicBezTo>
                  <a:cubicBezTo>
                    <a:pt x="672" y="704"/>
                    <a:pt x="1112" y="744"/>
                    <a:pt x="1296" y="744"/>
                  </a:cubicBezTo>
                  <a:cubicBezTo>
                    <a:pt x="1480" y="744"/>
                    <a:pt x="1480" y="696"/>
                    <a:pt x="1584" y="648"/>
                  </a:cubicBezTo>
                  <a:cubicBezTo>
                    <a:pt x="1688" y="600"/>
                    <a:pt x="1816" y="552"/>
                    <a:pt x="1920" y="456"/>
                  </a:cubicBezTo>
                  <a:cubicBezTo>
                    <a:pt x="2024" y="360"/>
                    <a:pt x="2144" y="144"/>
                    <a:pt x="2208" y="72"/>
                  </a:cubicBezTo>
                  <a:cubicBezTo>
                    <a:pt x="2272" y="0"/>
                    <a:pt x="2288" y="32"/>
                    <a:pt x="2304" y="2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77" name="Freeform 141"/>
            <p:cNvSpPr>
              <a:spLocks/>
            </p:cNvSpPr>
            <p:nvPr/>
          </p:nvSpPr>
          <p:spPr bwMode="auto">
            <a:xfrm>
              <a:off x="192" y="960"/>
              <a:ext cx="1680" cy="354"/>
            </a:xfrm>
            <a:custGeom>
              <a:avLst/>
              <a:gdLst>
                <a:gd name="T0" fmla="*/ 0 w 1680"/>
                <a:gd name="T1" fmla="*/ 144 h 354"/>
                <a:gd name="T2" fmla="*/ 158 w 1680"/>
                <a:gd name="T3" fmla="*/ 184 h 354"/>
                <a:gd name="T4" fmla="*/ 345 w 1680"/>
                <a:gd name="T5" fmla="*/ 278 h 354"/>
                <a:gd name="T6" fmla="*/ 579 w 1680"/>
                <a:gd name="T7" fmla="*/ 348 h 354"/>
                <a:gd name="T8" fmla="*/ 1077 w 1680"/>
                <a:gd name="T9" fmla="*/ 317 h 354"/>
                <a:gd name="T10" fmla="*/ 1296 w 1680"/>
                <a:gd name="T11" fmla="*/ 240 h 354"/>
                <a:gd name="T12" fmla="*/ 1536 w 1680"/>
                <a:gd name="T13" fmla="*/ 96 h 354"/>
                <a:gd name="T14" fmla="*/ 1680 w 1680"/>
                <a:gd name="T15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0" h="354">
                  <a:moveTo>
                    <a:pt x="0" y="144"/>
                  </a:moveTo>
                  <a:cubicBezTo>
                    <a:pt x="26" y="151"/>
                    <a:pt x="100" y="162"/>
                    <a:pt x="158" y="184"/>
                  </a:cubicBezTo>
                  <a:cubicBezTo>
                    <a:pt x="216" y="206"/>
                    <a:pt x="275" y="251"/>
                    <a:pt x="345" y="278"/>
                  </a:cubicBezTo>
                  <a:cubicBezTo>
                    <a:pt x="415" y="305"/>
                    <a:pt x="457" y="342"/>
                    <a:pt x="579" y="348"/>
                  </a:cubicBezTo>
                  <a:cubicBezTo>
                    <a:pt x="701" y="354"/>
                    <a:pt x="958" y="335"/>
                    <a:pt x="1077" y="317"/>
                  </a:cubicBezTo>
                  <a:cubicBezTo>
                    <a:pt x="1196" y="299"/>
                    <a:pt x="1220" y="277"/>
                    <a:pt x="1296" y="240"/>
                  </a:cubicBezTo>
                  <a:cubicBezTo>
                    <a:pt x="1372" y="203"/>
                    <a:pt x="1472" y="136"/>
                    <a:pt x="1536" y="96"/>
                  </a:cubicBezTo>
                  <a:cubicBezTo>
                    <a:pt x="1600" y="56"/>
                    <a:pt x="1640" y="28"/>
                    <a:pt x="1680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76" name="Freeform 140"/>
            <p:cNvSpPr>
              <a:spLocks/>
            </p:cNvSpPr>
            <p:nvPr/>
          </p:nvSpPr>
          <p:spPr bwMode="auto">
            <a:xfrm>
              <a:off x="192" y="1536"/>
              <a:ext cx="2320" cy="552"/>
            </a:xfrm>
            <a:custGeom>
              <a:avLst/>
              <a:gdLst>
                <a:gd name="T0" fmla="*/ 0 w 2320"/>
                <a:gd name="T1" fmla="*/ 288 h 552"/>
                <a:gd name="T2" fmla="*/ 144 w 2320"/>
                <a:gd name="T3" fmla="*/ 384 h 552"/>
                <a:gd name="T4" fmla="*/ 384 w 2320"/>
                <a:gd name="T5" fmla="*/ 432 h 552"/>
                <a:gd name="T6" fmla="*/ 768 w 2320"/>
                <a:gd name="T7" fmla="*/ 480 h 552"/>
                <a:gd name="T8" fmla="*/ 1008 w 2320"/>
                <a:gd name="T9" fmla="*/ 528 h 552"/>
                <a:gd name="T10" fmla="*/ 1296 w 2320"/>
                <a:gd name="T11" fmla="*/ 528 h 552"/>
                <a:gd name="T12" fmla="*/ 1680 w 2320"/>
                <a:gd name="T13" fmla="*/ 528 h 552"/>
                <a:gd name="T14" fmla="*/ 1920 w 2320"/>
                <a:gd name="T15" fmla="*/ 384 h 552"/>
                <a:gd name="T16" fmla="*/ 2256 w 2320"/>
                <a:gd name="T17" fmla="*/ 96 h 552"/>
                <a:gd name="T18" fmla="*/ 2304 w 2320"/>
                <a:gd name="T19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20" h="552">
                  <a:moveTo>
                    <a:pt x="0" y="288"/>
                  </a:moveTo>
                  <a:cubicBezTo>
                    <a:pt x="40" y="324"/>
                    <a:pt x="80" y="360"/>
                    <a:pt x="144" y="384"/>
                  </a:cubicBezTo>
                  <a:cubicBezTo>
                    <a:pt x="208" y="408"/>
                    <a:pt x="280" y="416"/>
                    <a:pt x="384" y="432"/>
                  </a:cubicBezTo>
                  <a:cubicBezTo>
                    <a:pt x="488" y="448"/>
                    <a:pt x="664" y="464"/>
                    <a:pt x="768" y="480"/>
                  </a:cubicBezTo>
                  <a:cubicBezTo>
                    <a:pt x="872" y="496"/>
                    <a:pt x="920" y="520"/>
                    <a:pt x="1008" y="528"/>
                  </a:cubicBezTo>
                  <a:cubicBezTo>
                    <a:pt x="1096" y="536"/>
                    <a:pt x="1184" y="528"/>
                    <a:pt x="1296" y="528"/>
                  </a:cubicBezTo>
                  <a:cubicBezTo>
                    <a:pt x="1408" y="528"/>
                    <a:pt x="1576" y="552"/>
                    <a:pt x="1680" y="528"/>
                  </a:cubicBezTo>
                  <a:cubicBezTo>
                    <a:pt x="1784" y="504"/>
                    <a:pt x="1824" y="456"/>
                    <a:pt x="1920" y="384"/>
                  </a:cubicBezTo>
                  <a:cubicBezTo>
                    <a:pt x="2016" y="312"/>
                    <a:pt x="2192" y="160"/>
                    <a:pt x="2256" y="96"/>
                  </a:cubicBezTo>
                  <a:cubicBezTo>
                    <a:pt x="2320" y="32"/>
                    <a:pt x="2296" y="16"/>
                    <a:pt x="230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14340" name="Freeform 4"/>
          <p:cNvSpPr>
            <a:spLocks/>
          </p:cNvSpPr>
          <p:nvPr/>
        </p:nvSpPr>
        <p:spPr bwMode="auto">
          <a:xfrm>
            <a:off x="1924050" y="2774950"/>
            <a:ext cx="536575" cy="1362075"/>
          </a:xfrm>
          <a:custGeom>
            <a:avLst/>
            <a:gdLst>
              <a:gd name="T0" fmla="*/ 0 w 338"/>
              <a:gd name="T1" fmla="*/ 25 h 858"/>
              <a:gd name="T2" fmla="*/ 15 w 338"/>
              <a:gd name="T3" fmla="*/ 7 h 858"/>
              <a:gd name="T4" fmla="*/ 59 w 338"/>
              <a:gd name="T5" fmla="*/ 16 h 858"/>
              <a:gd name="T6" fmla="*/ 66 w 338"/>
              <a:gd name="T7" fmla="*/ 106 h 858"/>
              <a:gd name="T8" fmla="*/ 101 w 338"/>
              <a:gd name="T9" fmla="*/ 142 h 858"/>
              <a:gd name="T10" fmla="*/ 150 w 338"/>
              <a:gd name="T11" fmla="*/ 163 h 858"/>
              <a:gd name="T12" fmla="*/ 187 w 338"/>
              <a:gd name="T13" fmla="*/ 243 h 858"/>
              <a:gd name="T14" fmla="*/ 179 w 338"/>
              <a:gd name="T15" fmla="*/ 321 h 858"/>
              <a:gd name="T16" fmla="*/ 272 w 338"/>
              <a:gd name="T17" fmla="*/ 461 h 858"/>
              <a:gd name="T18" fmla="*/ 202 w 338"/>
              <a:gd name="T19" fmla="*/ 617 h 858"/>
              <a:gd name="T20" fmla="*/ 210 w 338"/>
              <a:gd name="T21" fmla="*/ 656 h 858"/>
              <a:gd name="T22" fmla="*/ 226 w 338"/>
              <a:gd name="T23" fmla="*/ 703 h 858"/>
              <a:gd name="T24" fmla="*/ 272 w 338"/>
              <a:gd name="T25" fmla="*/ 804 h 858"/>
              <a:gd name="T26" fmla="*/ 311 w 338"/>
              <a:gd name="T27" fmla="*/ 843 h 858"/>
              <a:gd name="T28" fmla="*/ 335 w 338"/>
              <a:gd name="T29" fmla="*/ 858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38" h="858">
                <a:moveTo>
                  <a:pt x="0" y="25"/>
                </a:moveTo>
                <a:cubicBezTo>
                  <a:pt x="5" y="23"/>
                  <a:pt x="5" y="8"/>
                  <a:pt x="15" y="7"/>
                </a:cubicBezTo>
                <a:cubicBezTo>
                  <a:pt x="25" y="6"/>
                  <a:pt x="51" y="0"/>
                  <a:pt x="59" y="16"/>
                </a:cubicBezTo>
                <a:cubicBezTo>
                  <a:pt x="67" y="32"/>
                  <a:pt x="59" y="85"/>
                  <a:pt x="66" y="106"/>
                </a:cubicBezTo>
                <a:cubicBezTo>
                  <a:pt x="74" y="133"/>
                  <a:pt x="83" y="132"/>
                  <a:pt x="101" y="142"/>
                </a:cubicBezTo>
                <a:cubicBezTo>
                  <a:pt x="117" y="151"/>
                  <a:pt x="150" y="163"/>
                  <a:pt x="150" y="163"/>
                </a:cubicBezTo>
                <a:cubicBezTo>
                  <a:pt x="162" y="199"/>
                  <a:pt x="153" y="221"/>
                  <a:pt x="187" y="243"/>
                </a:cubicBezTo>
                <a:cubicBezTo>
                  <a:pt x="211" y="281"/>
                  <a:pt x="190" y="278"/>
                  <a:pt x="179" y="321"/>
                </a:cubicBezTo>
                <a:cubicBezTo>
                  <a:pt x="196" y="372"/>
                  <a:pt x="234" y="423"/>
                  <a:pt x="272" y="461"/>
                </a:cubicBezTo>
                <a:cubicBezTo>
                  <a:pt x="266" y="519"/>
                  <a:pt x="253" y="583"/>
                  <a:pt x="202" y="617"/>
                </a:cubicBezTo>
                <a:cubicBezTo>
                  <a:pt x="205" y="630"/>
                  <a:pt x="206" y="643"/>
                  <a:pt x="210" y="656"/>
                </a:cubicBezTo>
                <a:cubicBezTo>
                  <a:pt x="214" y="672"/>
                  <a:pt x="226" y="703"/>
                  <a:pt x="226" y="703"/>
                </a:cubicBezTo>
                <a:cubicBezTo>
                  <a:pt x="207" y="757"/>
                  <a:pt x="222" y="786"/>
                  <a:pt x="272" y="804"/>
                </a:cubicBezTo>
                <a:cubicBezTo>
                  <a:pt x="287" y="825"/>
                  <a:pt x="287" y="831"/>
                  <a:pt x="311" y="843"/>
                </a:cubicBezTo>
                <a:cubicBezTo>
                  <a:pt x="338" y="856"/>
                  <a:pt x="335" y="840"/>
                  <a:pt x="335" y="858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ru-RU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 rot="-2403481">
            <a:off x="2117725" y="2971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uk-UA" sz="2000" b="1" i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Огайо</a:t>
            </a:r>
            <a:endParaRPr lang="ru-RU" sz="2000" b="1" i="1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394" name="AutoShape 58"/>
          <p:cNvSpPr>
            <a:spLocks noChangeArrowheads="1"/>
          </p:cNvSpPr>
          <p:nvPr/>
        </p:nvSpPr>
        <p:spPr bwMode="auto">
          <a:xfrm>
            <a:off x="4937125" y="5160963"/>
            <a:ext cx="3519488" cy="1766887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400" b="1" smtClean="0">
                <a:solidFill>
                  <a:srgbClr val="3333CC"/>
                </a:solidFill>
                <a:latin typeface="Comic Sans MS" pitchFamily="66" charset="0"/>
                <a:cs typeface="+mn-cs"/>
              </a:rPr>
              <a:t>Міссурі:</a:t>
            </a:r>
            <a:r>
              <a:rPr lang="uk-UA" sz="2400" b="1" i="1" smtClean="0">
                <a:solidFill>
                  <a:srgbClr val="663300"/>
                </a:solidFill>
                <a:latin typeface="Times New Roman" pitchFamily="18" charset="0"/>
                <a:cs typeface="+mn-cs"/>
              </a:rPr>
              <a:t>  </a:t>
            </a:r>
            <a:r>
              <a:rPr lang="en-US" sz="2400" b="1" i="1" smtClean="0">
                <a:solidFill>
                  <a:srgbClr val="663300"/>
                </a:solidFill>
                <a:latin typeface="Times New Roman" pitchFamily="18" charset="0"/>
                <a:cs typeface="+mn-cs"/>
              </a:rPr>
              <a:t>l = </a:t>
            </a:r>
            <a:r>
              <a:rPr lang="uk-UA" sz="2400" b="1" i="1" smtClean="0">
                <a:solidFill>
                  <a:srgbClr val="663300"/>
                </a:solidFill>
                <a:latin typeface="Times New Roman" pitchFamily="18" charset="0"/>
                <a:cs typeface="+mn-cs"/>
              </a:rPr>
              <a:t>4740 км</a:t>
            </a:r>
            <a:endParaRPr lang="uk-UA" sz="2000" b="1" i="1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  <a:p>
            <a:endParaRPr lang="uk-UA" b="1" i="1" smtClean="0">
              <a:solidFill>
                <a:srgbClr val="663300"/>
              </a:solidFill>
              <a:latin typeface="Times New Roman" pitchFamily="18" charset="0"/>
              <a:cs typeface="+mn-cs"/>
            </a:endParaRPr>
          </a:p>
          <a:p>
            <a:endParaRPr lang="uk-UA" sz="2000" b="1" i="1" smtClean="0">
              <a:solidFill>
                <a:srgbClr val="663300"/>
              </a:solidFill>
              <a:latin typeface="Times New Roman" pitchFamily="18" charset="0"/>
              <a:cs typeface="+mn-cs"/>
            </a:endParaRPr>
          </a:p>
          <a:p>
            <a:endParaRPr lang="ru-RU" sz="2000" b="1" i="1" smtClean="0">
              <a:solidFill>
                <a:srgbClr val="6633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14398" name="Group 62"/>
          <p:cNvGrpSpPr>
            <a:grpSpLocks/>
          </p:cNvGrpSpPr>
          <p:nvPr/>
        </p:nvGrpSpPr>
        <p:grpSpPr bwMode="auto">
          <a:xfrm>
            <a:off x="6832600" y="5778500"/>
            <a:ext cx="479425" cy="366713"/>
            <a:chOff x="2304" y="3312"/>
            <a:chExt cx="391" cy="222"/>
          </a:xfrm>
        </p:grpSpPr>
        <p:sp>
          <p:nvSpPr>
            <p:cNvPr id="14399" name="Line 63"/>
            <p:cNvSpPr>
              <a:spLocks noChangeShapeType="1"/>
            </p:cNvSpPr>
            <p:nvPr/>
          </p:nvSpPr>
          <p:spPr bwMode="auto">
            <a:xfrm flipV="1">
              <a:off x="2304" y="33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00" name="Rectangle 64"/>
            <p:cNvSpPr>
              <a:spLocks noChangeArrowheads="1"/>
            </p:cNvSpPr>
            <p:nvPr/>
          </p:nvSpPr>
          <p:spPr bwMode="auto">
            <a:xfrm>
              <a:off x="2304" y="3312"/>
              <a:ext cx="391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b="1" i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в-л</a:t>
              </a:r>
              <a:endParaRPr lang="ru-RU" b="1" i="1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401" name="Group 65"/>
          <p:cNvGrpSpPr>
            <a:grpSpLocks/>
          </p:cNvGrpSpPr>
          <p:nvPr/>
        </p:nvGrpSpPr>
        <p:grpSpPr bwMode="auto">
          <a:xfrm>
            <a:off x="7366000" y="5778500"/>
            <a:ext cx="273050" cy="390525"/>
            <a:chOff x="2784" y="3312"/>
            <a:chExt cx="172" cy="246"/>
          </a:xfrm>
        </p:grpSpPr>
        <p:sp>
          <p:nvSpPr>
            <p:cNvPr id="14402" name="Line 66"/>
            <p:cNvSpPr>
              <a:spLocks noChangeShapeType="1"/>
            </p:cNvSpPr>
            <p:nvPr/>
          </p:nvSpPr>
          <p:spPr bwMode="auto">
            <a:xfrm>
              <a:off x="2784" y="33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03" name="Rectangle 67"/>
            <p:cNvSpPr>
              <a:spLocks noChangeArrowheads="1"/>
            </p:cNvSpPr>
            <p:nvPr/>
          </p:nvSpPr>
          <p:spPr bwMode="auto">
            <a:xfrm>
              <a:off x="2784" y="3327"/>
              <a:ext cx="1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b="1" i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з</a:t>
              </a:r>
              <a:endParaRPr lang="ru-RU" b="1" i="1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14393" name="Freeform 57"/>
          <p:cNvSpPr>
            <a:spLocks/>
          </p:cNvSpPr>
          <p:nvPr/>
        </p:nvSpPr>
        <p:spPr bwMode="auto">
          <a:xfrm>
            <a:off x="7670800" y="5864225"/>
            <a:ext cx="355600" cy="174625"/>
          </a:xfrm>
          <a:custGeom>
            <a:avLst/>
            <a:gdLst>
              <a:gd name="T0" fmla="*/ 85 w 224"/>
              <a:gd name="T1" fmla="*/ 97 h 110"/>
              <a:gd name="T2" fmla="*/ 14 w 224"/>
              <a:gd name="T3" fmla="*/ 83 h 110"/>
              <a:gd name="T4" fmla="*/ 12 w 224"/>
              <a:gd name="T5" fmla="*/ 16 h 110"/>
              <a:gd name="T6" fmla="*/ 85 w 224"/>
              <a:gd name="T7" fmla="*/ 13 h 110"/>
              <a:gd name="T8" fmla="*/ 143 w 224"/>
              <a:gd name="T9" fmla="*/ 97 h 110"/>
              <a:gd name="T10" fmla="*/ 212 w 224"/>
              <a:gd name="T11" fmla="*/ 89 h 110"/>
              <a:gd name="T12" fmla="*/ 213 w 224"/>
              <a:gd name="T13" fmla="*/ 13 h 110"/>
              <a:gd name="T14" fmla="*/ 143 w 224"/>
              <a:gd name="T15" fmla="*/ 13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4" h="110">
                <a:moveTo>
                  <a:pt x="85" y="97"/>
                </a:moveTo>
                <a:cubicBezTo>
                  <a:pt x="73" y="95"/>
                  <a:pt x="26" y="96"/>
                  <a:pt x="14" y="83"/>
                </a:cubicBezTo>
                <a:cubicBezTo>
                  <a:pt x="2" y="70"/>
                  <a:pt x="0" y="28"/>
                  <a:pt x="12" y="16"/>
                </a:cubicBezTo>
                <a:cubicBezTo>
                  <a:pt x="24" y="4"/>
                  <a:pt x="63" y="0"/>
                  <a:pt x="85" y="13"/>
                </a:cubicBezTo>
                <a:cubicBezTo>
                  <a:pt x="107" y="26"/>
                  <a:pt x="122" y="84"/>
                  <a:pt x="143" y="97"/>
                </a:cubicBezTo>
                <a:cubicBezTo>
                  <a:pt x="164" y="110"/>
                  <a:pt x="200" y="103"/>
                  <a:pt x="212" y="89"/>
                </a:cubicBezTo>
                <a:cubicBezTo>
                  <a:pt x="224" y="75"/>
                  <a:pt x="224" y="26"/>
                  <a:pt x="213" y="13"/>
                </a:cubicBezTo>
                <a:cubicBezTo>
                  <a:pt x="202" y="0"/>
                  <a:pt x="158" y="13"/>
                  <a:pt x="143" y="13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ru-RU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416" name="Text Box 80"/>
          <p:cNvSpPr txBox="1">
            <a:spLocks noChangeArrowheads="1"/>
          </p:cNvSpPr>
          <p:nvPr/>
        </p:nvSpPr>
        <p:spPr bwMode="auto">
          <a:xfrm>
            <a:off x="5940425" y="6118225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{</a:t>
            </a:r>
            <a:endParaRPr lang="ru-RU" sz="3600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431" name="Rectangle 95"/>
          <p:cNvSpPr>
            <a:spLocks noChangeArrowheads="1"/>
          </p:cNvSpPr>
          <p:nvPr/>
        </p:nvSpPr>
        <p:spPr bwMode="auto">
          <a:xfrm>
            <a:off x="7200900" y="6107113"/>
            <a:ext cx="403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}</a:t>
            </a:r>
            <a:endParaRPr lang="ru-RU" sz="3600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472" name="AutoShape 136" descr="Почтовая бумага"/>
          <p:cNvSpPr>
            <a:spLocks noChangeArrowheads="1"/>
          </p:cNvSpPr>
          <p:nvPr/>
        </p:nvSpPr>
        <p:spPr bwMode="auto">
          <a:xfrm>
            <a:off x="3109913" y="4845050"/>
            <a:ext cx="5140325" cy="508000"/>
          </a:xfrm>
          <a:prstGeom prst="roundRect">
            <a:avLst>
              <a:gd name="adj" fmla="val 16667"/>
            </a:avLst>
          </a:prstGeom>
          <a:blipFill dpi="0" rotWithShape="0">
            <a:blip r:embed="rId20"/>
            <a:srcRect/>
            <a:tile tx="0" ty="0" sx="100000" sy="100000" flip="none" algn="tl"/>
          </a:blip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i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L </a:t>
            </a:r>
            <a:r>
              <a:rPr lang="uk-UA" sz="2400" b="1" i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Міссісіпі + Міссурі</a:t>
            </a:r>
            <a:r>
              <a:rPr lang="uk-UA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  <a:r>
              <a:rPr lang="uk-UA" sz="2400" b="1" i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=</a:t>
            </a:r>
            <a:r>
              <a:rPr lang="uk-UA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  <a:r>
              <a:rPr lang="uk-UA" sz="2400" b="1" i="1" smtClean="0">
                <a:solidFill>
                  <a:srgbClr val="FF3300"/>
                </a:solidFill>
                <a:latin typeface="Times New Roman" pitchFamily="18" charset="0"/>
                <a:cs typeface="+mn-cs"/>
              </a:rPr>
              <a:t>5971 км</a:t>
            </a:r>
            <a:r>
              <a:rPr lang="uk-UA" sz="240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  <a:r>
              <a:rPr lang="uk-UA" sz="2400" b="1" i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(ІІІ)</a:t>
            </a:r>
            <a:endParaRPr lang="ru-RU" sz="2400" b="1" i="1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4480" name="Picture 144" descr="Миссисипи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47825"/>
            <a:ext cx="4527550" cy="31432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83" name="Text Box 147"/>
          <p:cNvSpPr txBox="1">
            <a:spLocks noChangeArrowheads="1"/>
          </p:cNvSpPr>
          <p:nvPr/>
        </p:nvSpPr>
        <p:spPr bwMode="auto">
          <a:xfrm>
            <a:off x="4572000" y="42672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sz="2400" b="1" i="1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річка Міссісіпі</a:t>
            </a:r>
            <a:endParaRPr lang="ru-RU" sz="2400" b="1" i="1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4349" name="Picture 13" descr="-Міссісіпі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0"/>
            <a:ext cx="4953000" cy="312896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0" name="AutoShape 14"/>
          <p:cNvSpPr>
            <a:spLocks noChangeArrowheads="1"/>
          </p:cNvSpPr>
          <p:nvPr/>
        </p:nvSpPr>
        <p:spPr bwMode="auto">
          <a:xfrm>
            <a:off x="2825750" y="985838"/>
            <a:ext cx="3652838" cy="1360487"/>
          </a:xfrm>
          <a:prstGeom prst="horizontalScroll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400" b="1" smtClean="0">
                <a:solidFill>
                  <a:srgbClr val="3333CC"/>
                </a:solidFill>
                <a:latin typeface="Comic Sans MS" pitchFamily="66" charset="0"/>
                <a:cs typeface="+mn-cs"/>
              </a:rPr>
              <a:t>Міссісіпі:</a:t>
            </a:r>
            <a:r>
              <a:rPr lang="uk-UA" sz="2400" b="1" i="1" smtClean="0">
                <a:solidFill>
                  <a:srgbClr val="663300"/>
                </a:solidFill>
                <a:latin typeface="Times New Roman" pitchFamily="18" charset="0"/>
                <a:cs typeface="+mn-cs"/>
              </a:rPr>
              <a:t>  </a:t>
            </a:r>
            <a:r>
              <a:rPr lang="en-US" sz="2400" b="1" i="1" smtClean="0">
                <a:solidFill>
                  <a:srgbClr val="663300"/>
                </a:solidFill>
                <a:latin typeface="Times New Roman" pitchFamily="18" charset="0"/>
                <a:cs typeface="+mn-cs"/>
              </a:rPr>
              <a:t>l = </a:t>
            </a:r>
            <a:r>
              <a:rPr lang="uk-UA" sz="2400" b="1" i="1" smtClean="0">
                <a:solidFill>
                  <a:srgbClr val="663300"/>
                </a:solidFill>
                <a:latin typeface="Times New Roman" pitchFamily="18" charset="0"/>
                <a:cs typeface="+mn-cs"/>
              </a:rPr>
              <a:t>3950 км</a:t>
            </a:r>
            <a:endParaRPr lang="uk-UA" sz="2000" b="1" i="1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  <a:p>
            <a:endParaRPr lang="uk-UA" sz="2000" b="1" i="1" smtClean="0">
              <a:solidFill>
                <a:srgbClr val="663300"/>
              </a:solidFill>
              <a:latin typeface="Times New Roman" pitchFamily="18" charset="0"/>
              <a:cs typeface="+mn-cs"/>
            </a:endParaRPr>
          </a:p>
          <a:p>
            <a:endParaRPr lang="ru-RU" b="1" i="1" smtClean="0">
              <a:solidFill>
                <a:srgbClr val="6633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14354" name="Group 18"/>
          <p:cNvGrpSpPr>
            <a:grpSpLocks/>
          </p:cNvGrpSpPr>
          <p:nvPr/>
        </p:nvGrpSpPr>
        <p:grpSpPr bwMode="auto">
          <a:xfrm>
            <a:off x="4433888" y="1676400"/>
            <a:ext cx="285750" cy="366713"/>
            <a:chOff x="2304" y="3312"/>
            <a:chExt cx="233" cy="222"/>
          </a:xfrm>
        </p:grpSpPr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 flipV="1">
              <a:off x="2304" y="33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356" name="Rectangle 20"/>
            <p:cNvSpPr>
              <a:spLocks noChangeArrowheads="1"/>
            </p:cNvSpPr>
            <p:nvPr/>
          </p:nvSpPr>
          <p:spPr bwMode="auto">
            <a:xfrm>
              <a:off x="2304" y="3312"/>
              <a:ext cx="233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b="1" i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в</a:t>
              </a:r>
              <a:endParaRPr lang="ru-RU" b="1" i="1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357" name="Group 21"/>
          <p:cNvGrpSpPr>
            <a:grpSpLocks/>
          </p:cNvGrpSpPr>
          <p:nvPr/>
        </p:nvGrpSpPr>
        <p:grpSpPr bwMode="auto">
          <a:xfrm>
            <a:off x="4814888" y="1676400"/>
            <a:ext cx="301625" cy="390525"/>
            <a:chOff x="2784" y="3312"/>
            <a:chExt cx="190" cy="246"/>
          </a:xfrm>
        </p:grpSpPr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>
              <a:off x="2784" y="33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359" name="Rectangle 23"/>
            <p:cNvSpPr>
              <a:spLocks noChangeArrowheads="1"/>
            </p:cNvSpPr>
            <p:nvPr/>
          </p:nvSpPr>
          <p:spPr bwMode="auto">
            <a:xfrm>
              <a:off x="2784" y="3327"/>
              <a:ext cx="1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b="1" i="1" smtClean="0">
                  <a:solidFill>
                    <a:srgbClr val="000000"/>
                  </a:solidFill>
                  <a:latin typeface="Times New Roman" pitchFamily="18" charset="0"/>
                  <a:cs typeface="+mn-cs"/>
                </a:rPr>
                <a:t>л</a:t>
              </a:r>
              <a:endParaRPr lang="ru-RU" b="1" i="1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5029200" y="1503363"/>
            <a:ext cx="53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{</a:t>
            </a:r>
            <a:endParaRPr lang="ru-RU" sz="3600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379" name="Rectangle 43"/>
          <p:cNvSpPr>
            <a:spLocks noChangeArrowheads="1"/>
          </p:cNvSpPr>
          <p:nvPr/>
        </p:nvSpPr>
        <p:spPr bwMode="auto">
          <a:xfrm>
            <a:off x="5724525" y="1503363"/>
            <a:ext cx="403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}</a:t>
            </a:r>
            <a:endParaRPr lang="ru-RU" sz="3600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481" name="Text Box 145"/>
          <p:cNvSpPr txBox="1">
            <a:spLocks noChangeArrowheads="1"/>
          </p:cNvSpPr>
          <p:nvPr/>
        </p:nvSpPr>
        <p:spPr bwMode="auto">
          <a:xfrm>
            <a:off x="3995738" y="4149725"/>
            <a:ext cx="39608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uk-UA" sz="2400" b="1" i="1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Міссісіпі стала “стічною канавою” США!</a:t>
            </a:r>
            <a:endParaRPr lang="ru-RU" sz="2400" b="1" i="1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484" name="AutoShape 148" descr="Голубая тисненая бумага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blipFill dpi="0" rotWithShape="1">
            <a:blip r:embed="rId17"/>
            <a:srcRect/>
            <a:tile tx="0" ty="0" sx="100000" sy="100000" flip="none" algn="tl"/>
          </a:blip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ru-RU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485" name="AutoShape 149" descr="Голубая тисненая бумага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blipFill dpi="0" rotWithShape="1">
            <a:blip r:embed="rId17"/>
            <a:srcRect/>
            <a:tile tx="0" ty="0" sx="100000" sy="100000" flip="none" algn="tl"/>
          </a:blip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ru-RU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486" name="AutoShape 150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1116013" y="2924175"/>
            <a:ext cx="144462" cy="155575"/>
          </a:xfrm>
          <a:prstGeom prst="star4">
            <a:avLst>
              <a:gd name="adj" fmla="val 25824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800" b="1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t>F</a:t>
            </a:r>
            <a:endParaRPr lang="ru-RU" sz="800" b="1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14487" name="Group 151"/>
          <p:cNvGrpSpPr>
            <a:grpSpLocks/>
          </p:cNvGrpSpPr>
          <p:nvPr/>
        </p:nvGrpSpPr>
        <p:grpSpPr bwMode="auto">
          <a:xfrm>
            <a:off x="3154363" y="1557338"/>
            <a:ext cx="457200" cy="381000"/>
            <a:chOff x="1632" y="3552"/>
            <a:chExt cx="288" cy="240"/>
          </a:xfrm>
        </p:grpSpPr>
        <p:sp>
          <p:nvSpPr>
            <p:cNvPr id="14488" name="Freeform 152"/>
            <p:cNvSpPr>
              <a:spLocks/>
            </p:cNvSpPr>
            <p:nvPr/>
          </p:nvSpPr>
          <p:spPr bwMode="auto">
            <a:xfrm>
              <a:off x="1789" y="3561"/>
              <a:ext cx="94" cy="56"/>
            </a:xfrm>
            <a:custGeom>
              <a:avLst/>
              <a:gdLst>
                <a:gd name="T0" fmla="*/ 5 w 237"/>
                <a:gd name="T1" fmla="*/ 155 h 155"/>
                <a:gd name="T2" fmla="*/ 0 w 237"/>
                <a:gd name="T3" fmla="*/ 132 h 155"/>
                <a:gd name="T4" fmla="*/ 62 w 237"/>
                <a:gd name="T5" fmla="*/ 124 h 155"/>
                <a:gd name="T6" fmla="*/ 76 w 237"/>
                <a:gd name="T7" fmla="*/ 19 h 155"/>
                <a:gd name="T8" fmla="*/ 116 w 237"/>
                <a:gd name="T9" fmla="*/ 56 h 155"/>
                <a:gd name="T10" fmla="*/ 194 w 237"/>
                <a:gd name="T11" fmla="*/ 0 h 155"/>
                <a:gd name="T12" fmla="*/ 184 w 237"/>
                <a:gd name="T13" fmla="*/ 120 h 155"/>
                <a:gd name="T14" fmla="*/ 237 w 237"/>
                <a:gd name="T15" fmla="*/ 155 h 155"/>
                <a:gd name="T16" fmla="*/ 129 w 237"/>
                <a:gd name="T17" fmla="*/ 155 h 155"/>
                <a:gd name="T18" fmla="*/ 77 w 237"/>
                <a:gd name="T19" fmla="*/ 155 h 155"/>
                <a:gd name="T20" fmla="*/ 48 w 237"/>
                <a:gd name="T21" fmla="*/ 155 h 155"/>
                <a:gd name="T22" fmla="*/ 38 w 237"/>
                <a:gd name="T23" fmla="*/ 155 h 155"/>
                <a:gd name="T24" fmla="*/ 5 w 237"/>
                <a:gd name="T2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155">
                  <a:moveTo>
                    <a:pt x="5" y="155"/>
                  </a:moveTo>
                  <a:lnTo>
                    <a:pt x="0" y="132"/>
                  </a:lnTo>
                  <a:lnTo>
                    <a:pt x="62" y="124"/>
                  </a:lnTo>
                  <a:lnTo>
                    <a:pt x="76" y="19"/>
                  </a:lnTo>
                  <a:lnTo>
                    <a:pt x="116" y="56"/>
                  </a:lnTo>
                  <a:lnTo>
                    <a:pt x="194" y="0"/>
                  </a:lnTo>
                  <a:lnTo>
                    <a:pt x="184" y="120"/>
                  </a:lnTo>
                  <a:lnTo>
                    <a:pt x="237" y="155"/>
                  </a:lnTo>
                  <a:lnTo>
                    <a:pt x="129" y="155"/>
                  </a:lnTo>
                  <a:lnTo>
                    <a:pt x="77" y="155"/>
                  </a:lnTo>
                  <a:lnTo>
                    <a:pt x="48" y="155"/>
                  </a:lnTo>
                  <a:lnTo>
                    <a:pt x="38" y="155"/>
                  </a:lnTo>
                  <a:lnTo>
                    <a:pt x="5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89" name="Freeform 153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90" name="Freeform 154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91" name="Freeform 155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92" name="Freeform 156"/>
            <p:cNvSpPr>
              <a:spLocks/>
            </p:cNvSpPr>
            <p:nvPr/>
          </p:nvSpPr>
          <p:spPr bwMode="auto">
            <a:xfrm>
              <a:off x="1632" y="3617"/>
              <a:ext cx="288" cy="175"/>
            </a:xfrm>
            <a:custGeom>
              <a:avLst/>
              <a:gdLst>
                <a:gd name="T0" fmla="*/ 226 w 726"/>
                <a:gd name="T1" fmla="*/ 15 h 479"/>
                <a:gd name="T2" fmla="*/ 275 w 726"/>
                <a:gd name="T3" fmla="*/ 86 h 479"/>
                <a:gd name="T4" fmla="*/ 263 w 726"/>
                <a:gd name="T5" fmla="*/ 133 h 479"/>
                <a:gd name="T6" fmla="*/ 165 w 726"/>
                <a:gd name="T7" fmla="*/ 110 h 479"/>
                <a:gd name="T8" fmla="*/ 89 w 726"/>
                <a:gd name="T9" fmla="*/ 114 h 479"/>
                <a:gd name="T10" fmla="*/ 77 w 726"/>
                <a:gd name="T11" fmla="*/ 181 h 479"/>
                <a:gd name="T12" fmla="*/ 153 w 726"/>
                <a:gd name="T13" fmla="*/ 227 h 479"/>
                <a:gd name="T14" fmla="*/ 251 w 726"/>
                <a:gd name="T15" fmla="*/ 208 h 479"/>
                <a:gd name="T16" fmla="*/ 266 w 726"/>
                <a:gd name="T17" fmla="*/ 261 h 479"/>
                <a:gd name="T18" fmla="*/ 230 w 726"/>
                <a:gd name="T19" fmla="*/ 314 h 479"/>
                <a:gd name="T20" fmla="*/ 184 w 726"/>
                <a:gd name="T21" fmla="*/ 385 h 479"/>
                <a:gd name="T22" fmla="*/ 238 w 726"/>
                <a:gd name="T23" fmla="*/ 434 h 479"/>
                <a:gd name="T24" fmla="*/ 290 w 726"/>
                <a:gd name="T25" fmla="*/ 402 h 479"/>
                <a:gd name="T26" fmla="*/ 335 w 726"/>
                <a:gd name="T27" fmla="*/ 314 h 479"/>
                <a:gd name="T28" fmla="*/ 371 w 726"/>
                <a:gd name="T29" fmla="*/ 299 h 479"/>
                <a:gd name="T30" fmla="*/ 389 w 726"/>
                <a:gd name="T31" fmla="*/ 378 h 479"/>
                <a:gd name="T32" fmla="*/ 454 w 726"/>
                <a:gd name="T33" fmla="*/ 427 h 479"/>
                <a:gd name="T34" fmla="*/ 526 w 726"/>
                <a:gd name="T35" fmla="*/ 401 h 479"/>
                <a:gd name="T36" fmla="*/ 504 w 726"/>
                <a:gd name="T37" fmla="*/ 324 h 479"/>
                <a:gd name="T38" fmla="*/ 446 w 726"/>
                <a:gd name="T39" fmla="*/ 248 h 479"/>
                <a:gd name="T40" fmla="*/ 463 w 726"/>
                <a:gd name="T41" fmla="*/ 205 h 479"/>
                <a:gd name="T42" fmla="*/ 555 w 726"/>
                <a:gd name="T43" fmla="*/ 210 h 479"/>
                <a:gd name="T44" fmla="*/ 653 w 726"/>
                <a:gd name="T45" fmla="*/ 208 h 479"/>
                <a:gd name="T46" fmla="*/ 669 w 726"/>
                <a:gd name="T47" fmla="*/ 158 h 479"/>
                <a:gd name="T48" fmla="*/ 582 w 726"/>
                <a:gd name="T49" fmla="*/ 138 h 479"/>
                <a:gd name="T50" fmla="*/ 492 w 726"/>
                <a:gd name="T51" fmla="*/ 132 h 479"/>
                <a:gd name="T52" fmla="*/ 477 w 726"/>
                <a:gd name="T53" fmla="*/ 89 h 479"/>
                <a:gd name="T54" fmla="*/ 546 w 726"/>
                <a:gd name="T55" fmla="*/ 32 h 479"/>
                <a:gd name="T56" fmla="*/ 524 w 726"/>
                <a:gd name="T57" fmla="*/ 0 h 479"/>
                <a:gd name="T58" fmla="*/ 443 w 726"/>
                <a:gd name="T59" fmla="*/ 0 h 479"/>
                <a:gd name="T60" fmla="*/ 400 w 726"/>
                <a:gd name="T61" fmla="*/ 0 h 479"/>
                <a:gd name="T62" fmla="*/ 380 w 726"/>
                <a:gd name="T63" fmla="*/ 102 h 479"/>
                <a:gd name="T64" fmla="*/ 366 w 726"/>
                <a:gd name="T65" fmla="*/ 0 h 479"/>
                <a:gd name="T66" fmla="*/ 333 w 726"/>
                <a:gd name="T67" fmla="*/ 0 h 479"/>
                <a:gd name="T68" fmla="*/ 276 w 726"/>
                <a:gd name="T69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6" h="479">
                  <a:moveTo>
                    <a:pt x="198" y="0"/>
                  </a:moveTo>
                  <a:lnTo>
                    <a:pt x="226" y="15"/>
                  </a:lnTo>
                  <a:lnTo>
                    <a:pt x="173" y="33"/>
                  </a:lnTo>
                  <a:lnTo>
                    <a:pt x="275" y="86"/>
                  </a:lnTo>
                  <a:lnTo>
                    <a:pt x="295" y="131"/>
                  </a:lnTo>
                  <a:lnTo>
                    <a:pt x="263" y="133"/>
                  </a:lnTo>
                  <a:lnTo>
                    <a:pt x="191" y="61"/>
                  </a:lnTo>
                  <a:lnTo>
                    <a:pt x="165" y="110"/>
                  </a:lnTo>
                  <a:lnTo>
                    <a:pt x="93" y="68"/>
                  </a:lnTo>
                  <a:lnTo>
                    <a:pt x="89" y="114"/>
                  </a:lnTo>
                  <a:lnTo>
                    <a:pt x="0" y="139"/>
                  </a:lnTo>
                  <a:lnTo>
                    <a:pt x="77" y="181"/>
                  </a:lnTo>
                  <a:lnTo>
                    <a:pt x="59" y="252"/>
                  </a:lnTo>
                  <a:lnTo>
                    <a:pt x="153" y="227"/>
                  </a:lnTo>
                  <a:lnTo>
                    <a:pt x="175" y="274"/>
                  </a:lnTo>
                  <a:lnTo>
                    <a:pt x="251" y="208"/>
                  </a:lnTo>
                  <a:lnTo>
                    <a:pt x="294" y="207"/>
                  </a:lnTo>
                  <a:lnTo>
                    <a:pt x="266" y="261"/>
                  </a:lnTo>
                  <a:lnTo>
                    <a:pt x="184" y="281"/>
                  </a:lnTo>
                  <a:lnTo>
                    <a:pt x="230" y="314"/>
                  </a:lnTo>
                  <a:lnTo>
                    <a:pt x="131" y="354"/>
                  </a:lnTo>
                  <a:lnTo>
                    <a:pt x="184" y="385"/>
                  </a:lnTo>
                  <a:lnTo>
                    <a:pt x="169" y="468"/>
                  </a:lnTo>
                  <a:lnTo>
                    <a:pt x="238" y="434"/>
                  </a:lnTo>
                  <a:lnTo>
                    <a:pt x="286" y="477"/>
                  </a:lnTo>
                  <a:lnTo>
                    <a:pt x="290" y="402"/>
                  </a:lnTo>
                  <a:lnTo>
                    <a:pt x="343" y="402"/>
                  </a:lnTo>
                  <a:lnTo>
                    <a:pt x="335" y="314"/>
                  </a:lnTo>
                  <a:lnTo>
                    <a:pt x="363" y="264"/>
                  </a:lnTo>
                  <a:lnTo>
                    <a:pt x="371" y="299"/>
                  </a:lnTo>
                  <a:lnTo>
                    <a:pt x="369" y="379"/>
                  </a:lnTo>
                  <a:lnTo>
                    <a:pt x="389" y="378"/>
                  </a:lnTo>
                  <a:lnTo>
                    <a:pt x="412" y="479"/>
                  </a:lnTo>
                  <a:lnTo>
                    <a:pt x="454" y="427"/>
                  </a:lnTo>
                  <a:lnTo>
                    <a:pt x="536" y="473"/>
                  </a:lnTo>
                  <a:lnTo>
                    <a:pt x="526" y="401"/>
                  </a:lnTo>
                  <a:lnTo>
                    <a:pt x="582" y="393"/>
                  </a:lnTo>
                  <a:lnTo>
                    <a:pt x="504" y="324"/>
                  </a:lnTo>
                  <a:lnTo>
                    <a:pt x="539" y="303"/>
                  </a:lnTo>
                  <a:lnTo>
                    <a:pt x="446" y="248"/>
                  </a:lnTo>
                  <a:lnTo>
                    <a:pt x="423" y="198"/>
                  </a:lnTo>
                  <a:lnTo>
                    <a:pt x="463" y="205"/>
                  </a:lnTo>
                  <a:lnTo>
                    <a:pt x="534" y="267"/>
                  </a:lnTo>
                  <a:lnTo>
                    <a:pt x="555" y="210"/>
                  </a:lnTo>
                  <a:lnTo>
                    <a:pt x="645" y="287"/>
                  </a:lnTo>
                  <a:lnTo>
                    <a:pt x="653" y="208"/>
                  </a:lnTo>
                  <a:lnTo>
                    <a:pt x="726" y="205"/>
                  </a:lnTo>
                  <a:lnTo>
                    <a:pt x="669" y="158"/>
                  </a:lnTo>
                  <a:lnTo>
                    <a:pt x="683" y="100"/>
                  </a:lnTo>
                  <a:lnTo>
                    <a:pt x="582" y="138"/>
                  </a:lnTo>
                  <a:lnTo>
                    <a:pt x="563" y="95"/>
                  </a:lnTo>
                  <a:lnTo>
                    <a:pt x="492" y="132"/>
                  </a:lnTo>
                  <a:lnTo>
                    <a:pt x="441" y="128"/>
                  </a:lnTo>
                  <a:lnTo>
                    <a:pt x="477" y="89"/>
                  </a:lnTo>
                  <a:lnTo>
                    <a:pt x="563" y="76"/>
                  </a:lnTo>
                  <a:lnTo>
                    <a:pt x="546" y="32"/>
                  </a:lnTo>
                  <a:lnTo>
                    <a:pt x="632" y="0"/>
                  </a:lnTo>
                  <a:lnTo>
                    <a:pt x="524" y="0"/>
                  </a:lnTo>
                  <a:lnTo>
                    <a:pt x="472" y="0"/>
                  </a:lnTo>
                  <a:lnTo>
                    <a:pt x="443" y="0"/>
                  </a:lnTo>
                  <a:lnTo>
                    <a:pt x="433" y="0"/>
                  </a:lnTo>
                  <a:lnTo>
                    <a:pt x="400" y="0"/>
                  </a:lnTo>
                  <a:lnTo>
                    <a:pt x="416" y="53"/>
                  </a:lnTo>
                  <a:lnTo>
                    <a:pt x="380" y="102"/>
                  </a:lnTo>
                  <a:lnTo>
                    <a:pt x="352" y="48"/>
                  </a:lnTo>
                  <a:lnTo>
                    <a:pt x="366" y="0"/>
                  </a:lnTo>
                  <a:lnTo>
                    <a:pt x="348" y="0"/>
                  </a:lnTo>
                  <a:lnTo>
                    <a:pt x="333" y="0"/>
                  </a:lnTo>
                  <a:lnTo>
                    <a:pt x="302" y="0"/>
                  </a:lnTo>
                  <a:lnTo>
                    <a:pt x="276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93" name="Freeform 157"/>
            <p:cNvSpPr>
              <a:spLocks/>
            </p:cNvSpPr>
            <p:nvPr/>
          </p:nvSpPr>
          <p:spPr bwMode="auto">
            <a:xfrm>
              <a:off x="1683" y="3552"/>
              <a:ext cx="101" cy="65"/>
            </a:xfrm>
            <a:custGeom>
              <a:avLst/>
              <a:gdLst>
                <a:gd name="T0" fmla="*/ 70 w 255"/>
                <a:gd name="T1" fmla="*/ 180 h 180"/>
                <a:gd name="T2" fmla="*/ 0 w 255"/>
                <a:gd name="T3" fmla="*/ 141 h 180"/>
                <a:gd name="T4" fmla="*/ 56 w 255"/>
                <a:gd name="T5" fmla="*/ 107 h 180"/>
                <a:gd name="T6" fmla="*/ 67 w 255"/>
                <a:gd name="T7" fmla="*/ 0 h 180"/>
                <a:gd name="T8" fmla="*/ 139 w 255"/>
                <a:gd name="T9" fmla="*/ 67 h 180"/>
                <a:gd name="T10" fmla="*/ 204 w 255"/>
                <a:gd name="T11" fmla="*/ 40 h 180"/>
                <a:gd name="T12" fmla="*/ 201 w 255"/>
                <a:gd name="T13" fmla="*/ 126 h 180"/>
                <a:gd name="T14" fmla="*/ 255 w 255"/>
                <a:gd name="T15" fmla="*/ 115 h 180"/>
                <a:gd name="T16" fmla="*/ 238 w 255"/>
                <a:gd name="T17" fmla="*/ 180 h 180"/>
                <a:gd name="T18" fmla="*/ 220 w 255"/>
                <a:gd name="T19" fmla="*/ 180 h 180"/>
                <a:gd name="T20" fmla="*/ 205 w 255"/>
                <a:gd name="T21" fmla="*/ 180 h 180"/>
                <a:gd name="T22" fmla="*/ 174 w 255"/>
                <a:gd name="T23" fmla="*/ 180 h 180"/>
                <a:gd name="T24" fmla="*/ 148 w 255"/>
                <a:gd name="T25" fmla="*/ 180 h 180"/>
                <a:gd name="T26" fmla="*/ 70 w 255"/>
                <a:gd name="T2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180">
                  <a:moveTo>
                    <a:pt x="70" y="180"/>
                  </a:moveTo>
                  <a:lnTo>
                    <a:pt x="0" y="141"/>
                  </a:lnTo>
                  <a:lnTo>
                    <a:pt x="56" y="107"/>
                  </a:lnTo>
                  <a:lnTo>
                    <a:pt x="67" y="0"/>
                  </a:lnTo>
                  <a:lnTo>
                    <a:pt x="139" y="67"/>
                  </a:lnTo>
                  <a:lnTo>
                    <a:pt x="204" y="40"/>
                  </a:lnTo>
                  <a:lnTo>
                    <a:pt x="201" y="126"/>
                  </a:lnTo>
                  <a:lnTo>
                    <a:pt x="255" y="115"/>
                  </a:lnTo>
                  <a:lnTo>
                    <a:pt x="238" y="180"/>
                  </a:lnTo>
                  <a:lnTo>
                    <a:pt x="220" y="180"/>
                  </a:lnTo>
                  <a:lnTo>
                    <a:pt x="205" y="180"/>
                  </a:lnTo>
                  <a:lnTo>
                    <a:pt x="174" y="180"/>
                  </a:lnTo>
                  <a:lnTo>
                    <a:pt x="148" y="180"/>
                  </a:lnTo>
                  <a:lnTo>
                    <a:pt x="70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94" name="Freeform 158"/>
            <p:cNvSpPr>
              <a:spLocks/>
            </p:cNvSpPr>
            <p:nvPr/>
          </p:nvSpPr>
          <p:spPr bwMode="auto">
            <a:xfrm>
              <a:off x="1819" y="3583"/>
              <a:ext cx="45" cy="34"/>
            </a:xfrm>
            <a:custGeom>
              <a:avLst/>
              <a:gdLst>
                <a:gd name="T0" fmla="*/ 52 w 114"/>
                <a:gd name="T1" fmla="*/ 96 h 96"/>
                <a:gd name="T2" fmla="*/ 58 w 114"/>
                <a:gd name="T3" fmla="*/ 93 h 96"/>
                <a:gd name="T4" fmla="*/ 64 w 114"/>
                <a:gd name="T5" fmla="*/ 92 h 96"/>
                <a:gd name="T6" fmla="*/ 69 w 114"/>
                <a:gd name="T7" fmla="*/ 90 h 96"/>
                <a:gd name="T8" fmla="*/ 75 w 114"/>
                <a:gd name="T9" fmla="*/ 89 h 96"/>
                <a:gd name="T10" fmla="*/ 80 w 114"/>
                <a:gd name="T11" fmla="*/ 88 h 96"/>
                <a:gd name="T12" fmla="*/ 85 w 114"/>
                <a:gd name="T13" fmla="*/ 85 h 96"/>
                <a:gd name="T14" fmla="*/ 91 w 114"/>
                <a:gd name="T15" fmla="*/ 85 h 96"/>
                <a:gd name="T16" fmla="*/ 97 w 114"/>
                <a:gd name="T17" fmla="*/ 84 h 96"/>
                <a:gd name="T18" fmla="*/ 110 w 114"/>
                <a:gd name="T19" fmla="*/ 82 h 96"/>
                <a:gd name="T20" fmla="*/ 114 w 114"/>
                <a:gd name="T21" fmla="*/ 79 h 96"/>
                <a:gd name="T22" fmla="*/ 108 w 114"/>
                <a:gd name="T23" fmla="*/ 75 h 96"/>
                <a:gd name="T24" fmla="*/ 92 w 114"/>
                <a:gd name="T25" fmla="*/ 74 h 96"/>
                <a:gd name="T26" fmla="*/ 85 w 114"/>
                <a:gd name="T27" fmla="*/ 75 h 96"/>
                <a:gd name="T28" fmla="*/ 76 w 114"/>
                <a:gd name="T29" fmla="*/ 76 h 96"/>
                <a:gd name="T30" fmla="*/ 67 w 114"/>
                <a:gd name="T31" fmla="*/ 77 h 96"/>
                <a:gd name="T32" fmla="*/ 58 w 114"/>
                <a:gd name="T33" fmla="*/ 79 h 96"/>
                <a:gd name="T34" fmla="*/ 49 w 114"/>
                <a:gd name="T35" fmla="*/ 80 h 96"/>
                <a:gd name="T36" fmla="*/ 41 w 114"/>
                <a:gd name="T37" fmla="*/ 81 h 96"/>
                <a:gd name="T38" fmla="*/ 34 w 114"/>
                <a:gd name="T39" fmla="*/ 81 h 96"/>
                <a:gd name="T40" fmla="*/ 28 w 114"/>
                <a:gd name="T41" fmla="*/ 82 h 96"/>
                <a:gd name="T42" fmla="*/ 34 w 114"/>
                <a:gd name="T43" fmla="*/ 73 h 96"/>
                <a:gd name="T44" fmla="*/ 39 w 114"/>
                <a:gd name="T45" fmla="*/ 64 h 96"/>
                <a:gd name="T46" fmla="*/ 45 w 114"/>
                <a:gd name="T47" fmla="*/ 54 h 96"/>
                <a:gd name="T48" fmla="*/ 51 w 114"/>
                <a:gd name="T49" fmla="*/ 45 h 96"/>
                <a:gd name="T50" fmla="*/ 58 w 114"/>
                <a:gd name="T51" fmla="*/ 36 h 96"/>
                <a:gd name="T52" fmla="*/ 64 w 114"/>
                <a:gd name="T53" fmla="*/ 25 h 96"/>
                <a:gd name="T54" fmla="*/ 69 w 114"/>
                <a:gd name="T55" fmla="*/ 16 h 96"/>
                <a:gd name="T56" fmla="*/ 76 w 114"/>
                <a:gd name="T57" fmla="*/ 7 h 96"/>
                <a:gd name="T58" fmla="*/ 80 w 114"/>
                <a:gd name="T59" fmla="*/ 1 h 96"/>
                <a:gd name="T60" fmla="*/ 77 w 114"/>
                <a:gd name="T61" fmla="*/ 0 h 96"/>
                <a:gd name="T62" fmla="*/ 73 w 114"/>
                <a:gd name="T63" fmla="*/ 1 h 96"/>
                <a:gd name="T64" fmla="*/ 70 w 114"/>
                <a:gd name="T65" fmla="*/ 2 h 96"/>
                <a:gd name="T66" fmla="*/ 67 w 114"/>
                <a:gd name="T67" fmla="*/ 7 h 96"/>
                <a:gd name="T68" fmla="*/ 62 w 114"/>
                <a:gd name="T69" fmla="*/ 12 h 96"/>
                <a:gd name="T70" fmla="*/ 57 w 114"/>
                <a:gd name="T71" fmla="*/ 19 h 96"/>
                <a:gd name="T72" fmla="*/ 51 w 114"/>
                <a:gd name="T73" fmla="*/ 25 h 96"/>
                <a:gd name="T74" fmla="*/ 45 w 114"/>
                <a:gd name="T75" fmla="*/ 34 h 96"/>
                <a:gd name="T76" fmla="*/ 38 w 114"/>
                <a:gd name="T77" fmla="*/ 43 h 96"/>
                <a:gd name="T78" fmla="*/ 31 w 114"/>
                <a:gd name="T79" fmla="*/ 52 h 96"/>
                <a:gd name="T80" fmla="*/ 23 w 114"/>
                <a:gd name="T81" fmla="*/ 62 h 96"/>
                <a:gd name="T82" fmla="*/ 26 w 114"/>
                <a:gd name="T83" fmla="*/ 51 h 96"/>
                <a:gd name="T84" fmla="*/ 27 w 114"/>
                <a:gd name="T85" fmla="*/ 40 h 96"/>
                <a:gd name="T86" fmla="*/ 26 w 114"/>
                <a:gd name="T87" fmla="*/ 29 h 96"/>
                <a:gd name="T88" fmla="*/ 23 w 114"/>
                <a:gd name="T89" fmla="*/ 19 h 96"/>
                <a:gd name="T90" fmla="*/ 20 w 114"/>
                <a:gd name="T91" fmla="*/ 13 h 96"/>
                <a:gd name="T92" fmla="*/ 16 w 114"/>
                <a:gd name="T93" fmla="*/ 13 h 96"/>
                <a:gd name="T94" fmla="*/ 14 w 114"/>
                <a:gd name="T95" fmla="*/ 17 h 96"/>
                <a:gd name="T96" fmla="*/ 14 w 114"/>
                <a:gd name="T97" fmla="*/ 25 h 96"/>
                <a:gd name="T98" fmla="*/ 13 w 114"/>
                <a:gd name="T99" fmla="*/ 42 h 96"/>
                <a:gd name="T100" fmla="*/ 11 w 114"/>
                <a:gd name="T101" fmla="*/ 57 h 96"/>
                <a:gd name="T102" fmla="*/ 7 w 114"/>
                <a:gd name="T103" fmla="*/ 72 h 96"/>
                <a:gd name="T104" fmla="*/ 4 w 114"/>
                <a:gd name="T105" fmla="*/ 85 h 96"/>
                <a:gd name="T106" fmla="*/ 4 w 114"/>
                <a:gd name="T107" fmla="*/ 88 h 96"/>
                <a:gd name="T108" fmla="*/ 2 w 114"/>
                <a:gd name="T109" fmla="*/ 90 h 96"/>
                <a:gd name="T110" fmla="*/ 0 w 114"/>
                <a:gd name="T111" fmla="*/ 93 h 96"/>
                <a:gd name="T112" fmla="*/ 0 w 114"/>
                <a:gd name="T113" fmla="*/ 96 h 96"/>
                <a:gd name="T114" fmla="*/ 52 w 114"/>
                <a:gd name="T1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" h="96">
                  <a:moveTo>
                    <a:pt x="52" y="96"/>
                  </a:moveTo>
                  <a:lnTo>
                    <a:pt x="58" y="93"/>
                  </a:lnTo>
                  <a:lnTo>
                    <a:pt x="64" y="92"/>
                  </a:lnTo>
                  <a:lnTo>
                    <a:pt x="69" y="90"/>
                  </a:lnTo>
                  <a:lnTo>
                    <a:pt x="75" y="89"/>
                  </a:lnTo>
                  <a:lnTo>
                    <a:pt x="80" y="88"/>
                  </a:lnTo>
                  <a:lnTo>
                    <a:pt x="85" y="85"/>
                  </a:lnTo>
                  <a:lnTo>
                    <a:pt x="91" y="85"/>
                  </a:lnTo>
                  <a:lnTo>
                    <a:pt x="97" y="84"/>
                  </a:lnTo>
                  <a:lnTo>
                    <a:pt x="110" y="82"/>
                  </a:lnTo>
                  <a:lnTo>
                    <a:pt x="114" y="79"/>
                  </a:lnTo>
                  <a:lnTo>
                    <a:pt x="108" y="75"/>
                  </a:lnTo>
                  <a:lnTo>
                    <a:pt x="92" y="74"/>
                  </a:lnTo>
                  <a:lnTo>
                    <a:pt x="85" y="75"/>
                  </a:lnTo>
                  <a:lnTo>
                    <a:pt x="76" y="76"/>
                  </a:lnTo>
                  <a:lnTo>
                    <a:pt x="67" y="77"/>
                  </a:lnTo>
                  <a:lnTo>
                    <a:pt x="58" y="79"/>
                  </a:lnTo>
                  <a:lnTo>
                    <a:pt x="49" y="80"/>
                  </a:lnTo>
                  <a:lnTo>
                    <a:pt x="41" y="81"/>
                  </a:lnTo>
                  <a:lnTo>
                    <a:pt x="34" y="81"/>
                  </a:lnTo>
                  <a:lnTo>
                    <a:pt x="28" y="82"/>
                  </a:lnTo>
                  <a:lnTo>
                    <a:pt x="34" y="73"/>
                  </a:lnTo>
                  <a:lnTo>
                    <a:pt x="39" y="64"/>
                  </a:lnTo>
                  <a:lnTo>
                    <a:pt x="45" y="54"/>
                  </a:lnTo>
                  <a:lnTo>
                    <a:pt x="51" y="45"/>
                  </a:lnTo>
                  <a:lnTo>
                    <a:pt x="58" y="36"/>
                  </a:lnTo>
                  <a:lnTo>
                    <a:pt x="64" y="25"/>
                  </a:lnTo>
                  <a:lnTo>
                    <a:pt x="69" y="16"/>
                  </a:lnTo>
                  <a:lnTo>
                    <a:pt x="76" y="7"/>
                  </a:lnTo>
                  <a:lnTo>
                    <a:pt x="80" y="1"/>
                  </a:lnTo>
                  <a:lnTo>
                    <a:pt x="77" y="0"/>
                  </a:lnTo>
                  <a:lnTo>
                    <a:pt x="73" y="1"/>
                  </a:lnTo>
                  <a:lnTo>
                    <a:pt x="70" y="2"/>
                  </a:lnTo>
                  <a:lnTo>
                    <a:pt x="67" y="7"/>
                  </a:lnTo>
                  <a:lnTo>
                    <a:pt x="62" y="12"/>
                  </a:lnTo>
                  <a:lnTo>
                    <a:pt x="57" y="19"/>
                  </a:lnTo>
                  <a:lnTo>
                    <a:pt x="51" y="25"/>
                  </a:lnTo>
                  <a:lnTo>
                    <a:pt x="45" y="34"/>
                  </a:lnTo>
                  <a:lnTo>
                    <a:pt x="38" y="43"/>
                  </a:lnTo>
                  <a:lnTo>
                    <a:pt x="31" y="52"/>
                  </a:lnTo>
                  <a:lnTo>
                    <a:pt x="23" y="62"/>
                  </a:lnTo>
                  <a:lnTo>
                    <a:pt x="26" y="51"/>
                  </a:lnTo>
                  <a:lnTo>
                    <a:pt x="27" y="40"/>
                  </a:lnTo>
                  <a:lnTo>
                    <a:pt x="26" y="29"/>
                  </a:lnTo>
                  <a:lnTo>
                    <a:pt x="23" y="19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4" y="25"/>
                  </a:lnTo>
                  <a:lnTo>
                    <a:pt x="13" y="42"/>
                  </a:lnTo>
                  <a:lnTo>
                    <a:pt x="11" y="57"/>
                  </a:lnTo>
                  <a:lnTo>
                    <a:pt x="7" y="72"/>
                  </a:lnTo>
                  <a:lnTo>
                    <a:pt x="4" y="85"/>
                  </a:lnTo>
                  <a:lnTo>
                    <a:pt x="4" y="88"/>
                  </a:lnTo>
                  <a:lnTo>
                    <a:pt x="2" y="90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52" y="96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95" name="Freeform 159"/>
            <p:cNvSpPr>
              <a:spLocks/>
            </p:cNvSpPr>
            <p:nvPr/>
          </p:nvSpPr>
          <p:spPr bwMode="auto">
            <a:xfrm>
              <a:off x="1803" y="3613"/>
              <a:ext cx="5" cy="4"/>
            </a:xfrm>
            <a:custGeom>
              <a:avLst/>
              <a:gdLst>
                <a:gd name="T0" fmla="*/ 11 w 11"/>
                <a:gd name="T1" fmla="*/ 13 h 13"/>
                <a:gd name="T2" fmla="*/ 11 w 11"/>
                <a:gd name="T3" fmla="*/ 10 h 13"/>
                <a:gd name="T4" fmla="*/ 10 w 11"/>
                <a:gd name="T5" fmla="*/ 7 h 13"/>
                <a:gd name="T6" fmla="*/ 9 w 11"/>
                <a:gd name="T7" fmla="*/ 4 h 13"/>
                <a:gd name="T8" fmla="*/ 8 w 11"/>
                <a:gd name="T9" fmla="*/ 1 h 13"/>
                <a:gd name="T10" fmla="*/ 7 w 11"/>
                <a:gd name="T11" fmla="*/ 0 h 13"/>
                <a:gd name="T12" fmla="*/ 4 w 11"/>
                <a:gd name="T13" fmla="*/ 0 h 13"/>
                <a:gd name="T14" fmla="*/ 1 w 11"/>
                <a:gd name="T15" fmla="*/ 2 h 13"/>
                <a:gd name="T16" fmla="*/ 0 w 11"/>
                <a:gd name="T17" fmla="*/ 4 h 13"/>
                <a:gd name="T18" fmla="*/ 0 w 11"/>
                <a:gd name="T19" fmla="*/ 6 h 13"/>
                <a:gd name="T20" fmla="*/ 1 w 11"/>
                <a:gd name="T21" fmla="*/ 8 h 13"/>
                <a:gd name="T22" fmla="*/ 1 w 11"/>
                <a:gd name="T23" fmla="*/ 10 h 13"/>
                <a:gd name="T24" fmla="*/ 1 w 11"/>
                <a:gd name="T25" fmla="*/ 13 h 13"/>
                <a:gd name="T26" fmla="*/ 11 w 11"/>
                <a:gd name="T2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11" y="10"/>
                  </a:lnTo>
                  <a:lnTo>
                    <a:pt x="10" y="7"/>
                  </a:lnTo>
                  <a:lnTo>
                    <a:pt x="9" y="4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96" name="Freeform 160"/>
            <p:cNvSpPr>
              <a:spLocks/>
            </p:cNvSpPr>
            <p:nvPr/>
          </p:nvSpPr>
          <p:spPr bwMode="auto">
            <a:xfrm>
              <a:off x="1764" y="3611"/>
              <a:ext cx="7" cy="6"/>
            </a:xfrm>
            <a:custGeom>
              <a:avLst/>
              <a:gdLst>
                <a:gd name="T0" fmla="*/ 15 w 17"/>
                <a:gd name="T1" fmla="*/ 19 h 19"/>
                <a:gd name="T2" fmla="*/ 16 w 17"/>
                <a:gd name="T3" fmla="*/ 15 h 19"/>
                <a:gd name="T4" fmla="*/ 16 w 17"/>
                <a:gd name="T5" fmla="*/ 12 h 19"/>
                <a:gd name="T6" fmla="*/ 16 w 17"/>
                <a:gd name="T7" fmla="*/ 8 h 19"/>
                <a:gd name="T8" fmla="*/ 17 w 17"/>
                <a:gd name="T9" fmla="*/ 5 h 19"/>
                <a:gd name="T10" fmla="*/ 17 w 17"/>
                <a:gd name="T11" fmla="*/ 3 h 19"/>
                <a:gd name="T12" fmla="*/ 15 w 17"/>
                <a:gd name="T13" fmla="*/ 0 h 19"/>
                <a:gd name="T14" fmla="*/ 12 w 17"/>
                <a:gd name="T15" fmla="*/ 0 h 19"/>
                <a:gd name="T16" fmla="*/ 9 w 17"/>
                <a:gd name="T17" fmla="*/ 3 h 19"/>
                <a:gd name="T18" fmla="*/ 7 w 17"/>
                <a:gd name="T19" fmla="*/ 6 h 19"/>
                <a:gd name="T20" fmla="*/ 4 w 17"/>
                <a:gd name="T21" fmla="*/ 11 h 19"/>
                <a:gd name="T22" fmla="*/ 2 w 17"/>
                <a:gd name="T23" fmla="*/ 14 h 19"/>
                <a:gd name="T24" fmla="*/ 0 w 17"/>
                <a:gd name="T25" fmla="*/ 19 h 19"/>
                <a:gd name="T26" fmla="*/ 15 w 17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9">
                  <a:moveTo>
                    <a:pt x="15" y="19"/>
                  </a:moveTo>
                  <a:lnTo>
                    <a:pt x="16" y="15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3"/>
                  </a:lnTo>
                  <a:lnTo>
                    <a:pt x="7" y="6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97" name="Freeform 161"/>
            <p:cNvSpPr>
              <a:spLocks/>
            </p:cNvSpPr>
            <p:nvPr/>
          </p:nvSpPr>
          <p:spPr bwMode="auto">
            <a:xfrm>
              <a:off x="1656" y="3617"/>
              <a:ext cx="247" cy="164"/>
            </a:xfrm>
            <a:custGeom>
              <a:avLst/>
              <a:gdLst>
                <a:gd name="T0" fmla="*/ 373 w 622"/>
                <a:gd name="T1" fmla="*/ 0 h 450"/>
                <a:gd name="T2" fmla="*/ 352 w 622"/>
                <a:gd name="T3" fmla="*/ 87 h 450"/>
                <a:gd name="T4" fmla="*/ 314 w 622"/>
                <a:gd name="T5" fmla="*/ 137 h 450"/>
                <a:gd name="T6" fmla="*/ 281 w 622"/>
                <a:gd name="T7" fmla="*/ 30 h 450"/>
                <a:gd name="T8" fmla="*/ 244 w 622"/>
                <a:gd name="T9" fmla="*/ 3 h 450"/>
                <a:gd name="T10" fmla="*/ 216 w 622"/>
                <a:gd name="T11" fmla="*/ 41 h 450"/>
                <a:gd name="T12" fmla="*/ 196 w 622"/>
                <a:gd name="T13" fmla="*/ 48 h 450"/>
                <a:gd name="T14" fmla="*/ 275 w 622"/>
                <a:gd name="T15" fmla="*/ 116 h 450"/>
                <a:gd name="T16" fmla="*/ 215 w 622"/>
                <a:gd name="T17" fmla="*/ 148 h 450"/>
                <a:gd name="T18" fmla="*/ 162 w 622"/>
                <a:gd name="T19" fmla="*/ 124 h 450"/>
                <a:gd name="T20" fmla="*/ 144 w 622"/>
                <a:gd name="T21" fmla="*/ 127 h 450"/>
                <a:gd name="T22" fmla="*/ 109 w 622"/>
                <a:gd name="T23" fmla="*/ 144 h 450"/>
                <a:gd name="T24" fmla="*/ 53 w 622"/>
                <a:gd name="T25" fmla="*/ 110 h 450"/>
                <a:gd name="T26" fmla="*/ 40 w 622"/>
                <a:gd name="T27" fmla="*/ 140 h 450"/>
                <a:gd name="T28" fmla="*/ 25 w 622"/>
                <a:gd name="T29" fmla="*/ 153 h 450"/>
                <a:gd name="T30" fmla="*/ 99 w 622"/>
                <a:gd name="T31" fmla="*/ 161 h 450"/>
                <a:gd name="T32" fmla="*/ 45 w 622"/>
                <a:gd name="T33" fmla="*/ 218 h 450"/>
                <a:gd name="T34" fmla="*/ 117 w 622"/>
                <a:gd name="T35" fmla="*/ 168 h 450"/>
                <a:gd name="T36" fmla="*/ 156 w 622"/>
                <a:gd name="T37" fmla="*/ 165 h 450"/>
                <a:gd name="T38" fmla="*/ 131 w 622"/>
                <a:gd name="T39" fmla="*/ 221 h 450"/>
                <a:gd name="T40" fmla="*/ 181 w 622"/>
                <a:gd name="T41" fmla="*/ 180 h 450"/>
                <a:gd name="T42" fmla="*/ 292 w 622"/>
                <a:gd name="T43" fmla="*/ 174 h 450"/>
                <a:gd name="T44" fmla="*/ 219 w 622"/>
                <a:gd name="T45" fmla="*/ 272 h 450"/>
                <a:gd name="T46" fmla="*/ 171 w 622"/>
                <a:gd name="T47" fmla="*/ 293 h 450"/>
                <a:gd name="T48" fmla="*/ 205 w 622"/>
                <a:gd name="T49" fmla="*/ 312 h 450"/>
                <a:gd name="T50" fmla="*/ 123 w 622"/>
                <a:gd name="T51" fmla="*/ 349 h 450"/>
                <a:gd name="T52" fmla="*/ 163 w 622"/>
                <a:gd name="T53" fmla="*/ 357 h 450"/>
                <a:gd name="T54" fmla="*/ 139 w 622"/>
                <a:gd name="T55" fmla="*/ 423 h 450"/>
                <a:gd name="T56" fmla="*/ 173 w 622"/>
                <a:gd name="T57" fmla="*/ 392 h 450"/>
                <a:gd name="T58" fmla="*/ 207 w 622"/>
                <a:gd name="T59" fmla="*/ 418 h 450"/>
                <a:gd name="T60" fmla="*/ 221 w 622"/>
                <a:gd name="T61" fmla="*/ 325 h 450"/>
                <a:gd name="T62" fmla="*/ 259 w 622"/>
                <a:gd name="T63" fmla="*/ 352 h 450"/>
                <a:gd name="T64" fmla="*/ 303 w 622"/>
                <a:gd name="T65" fmla="*/ 206 h 450"/>
                <a:gd name="T66" fmla="*/ 349 w 622"/>
                <a:gd name="T67" fmla="*/ 265 h 450"/>
                <a:gd name="T68" fmla="*/ 352 w 622"/>
                <a:gd name="T69" fmla="*/ 319 h 450"/>
                <a:gd name="T70" fmla="*/ 383 w 622"/>
                <a:gd name="T71" fmla="*/ 342 h 450"/>
                <a:gd name="T72" fmla="*/ 390 w 622"/>
                <a:gd name="T73" fmla="*/ 389 h 450"/>
                <a:gd name="T74" fmla="*/ 446 w 622"/>
                <a:gd name="T75" fmla="*/ 447 h 450"/>
                <a:gd name="T76" fmla="*/ 433 w 622"/>
                <a:gd name="T77" fmla="*/ 367 h 450"/>
                <a:gd name="T78" fmla="*/ 473 w 622"/>
                <a:gd name="T79" fmla="*/ 380 h 450"/>
                <a:gd name="T80" fmla="*/ 398 w 622"/>
                <a:gd name="T81" fmla="*/ 312 h 450"/>
                <a:gd name="T82" fmla="*/ 421 w 622"/>
                <a:gd name="T83" fmla="*/ 302 h 450"/>
                <a:gd name="T84" fmla="*/ 387 w 622"/>
                <a:gd name="T85" fmla="*/ 268 h 450"/>
                <a:gd name="T86" fmla="*/ 340 w 622"/>
                <a:gd name="T87" fmla="*/ 180 h 450"/>
                <a:gd name="T88" fmla="*/ 383 w 622"/>
                <a:gd name="T89" fmla="*/ 181 h 450"/>
                <a:gd name="T90" fmla="*/ 451 w 622"/>
                <a:gd name="T91" fmla="*/ 229 h 450"/>
                <a:gd name="T92" fmla="*/ 450 w 622"/>
                <a:gd name="T93" fmla="*/ 185 h 450"/>
                <a:gd name="T94" fmla="*/ 497 w 622"/>
                <a:gd name="T95" fmla="*/ 188 h 450"/>
                <a:gd name="T96" fmla="*/ 575 w 622"/>
                <a:gd name="T97" fmla="*/ 250 h 450"/>
                <a:gd name="T98" fmla="*/ 532 w 622"/>
                <a:gd name="T99" fmla="*/ 190 h 450"/>
                <a:gd name="T100" fmla="*/ 622 w 622"/>
                <a:gd name="T101" fmla="*/ 188 h 450"/>
                <a:gd name="T102" fmla="*/ 545 w 622"/>
                <a:gd name="T103" fmla="*/ 173 h 450"/>
                <a:gd name="T104" fmla="*/ 593 w 622"/>
                <a:gd name="T105" fmla="*/ 144 h 450"/>
                <a:gd name="T106" fmla="*/ 510 w 622"/>
                <a:gd name="T107" fmla="*/ 169 h 450"/>
                <a:gd name="T108" fmla="*/ 456 w 622"/>
                <a:gd name="T109" fmla="*/ 158 h 450"/>
                <a:gd name="T110" fmla="*/ 484 w 622"/>
                <a:gd name="T111" fmla="*/ 130 h 450"/>
                <a:gd name="T112" fmla="*/ 388 w 622"/>
                <a:gd name="T113" fmla="*/ 159 h 450"/>
                <a:gd name="T114" fmla="*/ 337 w 622"/>
                <a:gd name="T115" fmla="*/ 154 h 450"/>
                <a:gd name="T116" fmla="*/ 408 w 622"/>
                <a:gd name="T117" fmla="*/ 70 h 450"/>
                <a:gd name="T118" fmla="*/ 457 w 622"/>
                <a:gd name="T119" fmla="*/ 46 h 450"/>
                <a:gd name="T120" fmla="*/ 413 w 622"/>
                <a:gd name="T121" fmla="*/ 29 h 450"/>
                <a:gd name="T122" fmla="*/ 464 w 622"/>
                <a:gd name="T12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2" h="450">
                  <a:moveTo>
                    <a:pt x="412" y="0"/>
                  </a:moveTo>
                  <a:lnTo>
                    <a:pt x="405" y="10"/>
                  </a:lnTo>
                  <a:lnTo>
                    <a:pt x="398" y="19"/>
                  </a:lnTo>
                  <a:lnTo>
                    <a:pt x="393" y="29"/>
                  </a:lnTo>
                  <a:lnTo>
                    <a:pt x="386" y="39"/>
                  </a:lnTo>
                  <a:lnTo>
                    <a:pt x="385" y="29"/>
                  </a:lnTo>
                  <a:lnTo>
                    <a:pt x="385" y="19"/>
                  </a:lnTo>
                  <a:lnTo>
                    <a:pt x="385" y="10"/>
                  </a:lnTo>
                  <a:lnTo>
                    <a:pt x="383" y="0"/>
                  </a:lnTo>
                  <a:lnTo>
                    <a:pt x="373" y="0"/>
                  </a:lnTo>
                  <a:lnTo>
                    <a:pt x="372" y="11"/>
                  </a:lnTo>
                  <a:lnTo>
                    <a:pt x="371" y="22"/>
                  </a:lnTo>
                  <a:lnTo>
                    <a:pt x="371" y="33"/>
                  </a:lnTo>
                  <a:lnTo>
                    <a:pt x="371" y="47"/>
                  </a:lnTo>
                  <a:lnTo>
                    <a:pt x="371" y="48"/>
                  </a:lnTo>
                  <a:lnTo>
                    <a:pt x="370" y="52"/>
                  </a:lnTo>
                  <a:lnTo>
                    <a:pt x="368" y="56"/>
                  </a:lnTo>
                  <a:lnTo>
                    <a:pt x="370" y="62"/>
                  </a:lnTo>
                  <a:lnTo>
                    <a:pt x="362" y="75"/>
                  </a:lnTo>
                  <a:lnTo>
                    <a:pt x="352" y="87"/>
                  </a:lnTo>
                  <a:lnTo>
                    <a:pt x="345" y="99"/>
                  </a:lnTo>
                  <a:lnTo>
                    <a:pt x="337" y="109"/>
                  </a:lnTo>
                  <a:lnTo>
                    <a:pt x="332" y="118"/>
                  </a:lnTo>
                  <a:lnTo>
                    <a:pt x="325" y="128"/>
                  </a:lnTo>
                  <a:lnTo>
                    <a:pt x="320" y="135"/>
                  </a:lnTo>
                  <a:lnTo>
                    <a:pt x="315" y="140"/>
                  </a:lnTo>
                  <a:lnTo>
                    <a:pt x="315" y="139"/>
                  </a:lnTo>
                  <a:lnTo>
                    <a:pt x="315" y="138"/>
                  </a:lnTo>
                  <a:lnTo>
                    <a:pt x="315" y="138"/>
                  </a:lnTo>
                  <a:lnTo>
                    <a:pt x="314" y="137"/>
                  </a:lnTo>
                  <a:lnTo>
                    <a:pt x="310" y="127"/>
                  </a:lnTo>
                  <a:lnTo>
                    <a:pt x="304" y="116"/>
                  </a:lnTo>
                  <a:lnTo>
                    <a:pt x="299" y="107"/>
                  </a:lnTo>
                  <a:lnTo>
                    <a:pt x="294" y="97"/>
                  </a:lnTo>
                  <a:lnTo>
                    <a:pt x="289" y="87"/>
                  </a:lnTo>
                  <a:lnTo>
                    <a:pt x="283" y="78"/>
                  </a:lnTo>
                  <a:lnTo>
                    <a:pt x="279" y="69"/>
                  </a:lnTo>
                  <a:lnTo>
                    <a:pt x="274" y="60"/>
                  </a:lnTo>
                  <a:lnTo>
                    <a:pt x="277" y="45"/>
                  </a:lnTo>
                  <a:lnTo>
                    <a:pt x="281" y="30"/>
                  </a:lnTo>
                  <a:lnTo>
                    <a:pt x="284" y="15"/>
                  </a:lnTo>
                  <a:lnTo>
                    <a:pt x="288" y="0"/>
                  </a:lnTo>
                  <a:lnTo>
                    <a:pt x="273" y="0"/>
                  </a:lnTo>
                  <a:lnTo>
                    <a:pt x="269" y="8"/>
                  </a:lnTo>
                  <a:lnTo>
                    <a:pt x="266" y="15"/>
                  </a:lnTo>
                  <a:lnTo>
                    <a:pt x="262" y="22"/>
                  </a:lnTo>
                  <a:lnTo>
                    <a:pt x="259" y="30"/>
                  </a:lnTo>
                  <a:lnTo>
                    <a:pt x="254" y="21"/>
                  </a:lnTo>
                  <a:lnTo>
                    <a:pt x="249" y="11"/>
                  </a:lnTo>
                  <a:lnTo>
                    <a:pt x="244" y="3"/>
                  </a:lnTo>
                  <a:lnTo>
                    <a:pt x="242" y="0"/>
                  </a:lnTo>
                  <a:lnTo>
                    <a:pt x="216" y="0"/>
                  </a:lnTo>
                  <a:lnTo>
                    <a:pt x="219" y="6"/>
                  </a:lnTo>
                  <a:lnTo>
                    <a:pt x="226" y="18"/>
                  </a:lnTo>
                  <a:lnTo>
                    <a:pt x="234" y="34"/>
                  </a:lnTo>
                  <a:lnTo>
                    <a:pt x="241" y="49"/>
                  </a:lnTo>
                  <a:lnTo>
                    <a:pt x="235" y="47"/>
                  </a:lnTo>
                  <a:lnTo>
                    <a:pt x="228" y="46"/>
                  </a:lnTo>
                  <a:lnTo>
                    <a:pt x="222" y="44"/>
                  </a:lnTo>
                  <a:lnTo>
                    <a:pt x="216" y="41"/>
                  </a:lnTo>
                  <a:lnTo>
                    <a:pt x="209" y="40"/>
                  </a:lnTo>
                  <a:lnTo>
                    <a:pt x="204" y="38"/>
                  </a:lnTo>
                  <a:lnTo>
                    <a:pt x="197" y="37"/>
                  </a:lnTo>
                  <a:lnTo>
                    <a:pt x="191" y="34"/>
                  </a:lnTo>
                  <a:lnTo>
                    <a:pt x="180" y="32"/>
                  </a:lnTo>
                  <a:lnTo>
                    <a:pt x="174" y="34"/>
                  </a:lnTo>
                  <a:lnTo>
                    <a:pt x="171" y="38"/>
                  </a:lnTo>
                  <a:lnTo>
                    <a:pt x="173" y="40"/>
                  </a:lnTo>
                  <a:lnTo>
                    <a:pt x="184" y="44"/>
                  </a:lnTo>
                  <a:lnTo>
                    <a:pt x="196" y="48"/>
                  </a:lnTo>
                  <a:lnTo>
                    <a:pt x="208" y="54"/>
                  </a:lnTo>
                  <a:lnTo>
                    <a:pt x="220" y="60"/>
                  </a:lnTo>
                  <a:lnTo>
                    <a:pt x="231" y="65"/>
                  </a:lnTo>
                  <a:lnTo>
                    <a:pt x="242" y="71"/>
                  </a:lnTo>
                  <a:lnTo>
                    <a:pt x="250" y="76"/>
                  </a:lnTo>
                  <a:lnTo>
                    <a:pt x="256" y="79"/>
                  </a:lnTo>
                  <a:lnTo>
                    <a:pt x="260" y="89"/>
                  </a:lnTo>
                  <a:lnTo>
                    <a:pt x="265" y="98"/>
                  </a:lnTo>
                  <a:lnTo>
                    <a:pt x="271" y="107"/>
                  </a:lnTo>
                  <a:lnTo>
                    <a:pt x="275" y="116"/>
                  </a:lnTo>
                  <a:lnTo>
                    <a:pt x="280" y="125"/>
                  </a:lnTo>
                  <a:lnTo>
                    <a:pt x="285" y="135"/>
                  </a:lnTo>
                  <a:lnTo>
                    <a:pt x="290" y="143"/>
                  </a:lnTo>
                  <a:lnTo>
                    <a:pt x="295" y="152"/>
                  </a:lnTo>
                  <a:lnTo>
                    <a:pt x="282" y="151"/>
                  </a:lnTo>
                  <a:lnTo>
                    <a:pt x="269" y="151"/>
                  </a:lnTo>
                  <a:lnTo>
                    <a:pt x="256" y="150"/>
                  </a:lnTo>
                  <a:lnTo>
                    <a:pt x="242" y="150"/>
                  </a:lnTo>
                  <a:lnTo>
                    <a:pt x="228" y="148"/>
                  </a:lnTo>
                  <a:lnTo>
                    <a:pt x="215" y="148"/>
                  </a:lnTo>
                  <a:lnTo>
                    <a:pt x="201" y="147"/>
                  </a:lnTo>
                  <a:lnTo>
                    <a:pt x="188" y="147"/>
                  </a:lnTo>
                  <a:lnTo>
                    <a:pt x="186" y="146"/>
                  </a:lnTo>
                  <a:lnTo>
                    <a:pt x="185" y="145"/>
                  </a:lnTo>
                  <a:lnTo>
                    <a:pt x="183" y="144"/>
                  </a:lnTo>
                  <a:lnTo>
                    <a:pt x="182" y="143"/>
                  </a:lnTo>
                  <a:lnTo>
                    <a:pt x="177" y="139"/>
                  </a:lnTo>
                  <a:lnTo>
                    <a:pt x="173" y="135"/>
                  </a:lnTo>
                  <a:lnTo>
                    <a:pt x="168" y="130"/>
                  </a:lnTo>
                  <a:lnTo>
                    <a:pt x="162" y="124"/>
                  </a:lnTo>
                  <a:lnTo>
                    <a:pt x="156" y="118"/>
                  </a:lnTo>
                  <a:lnTo>
                    <a:pt x="151" y="113"/>
                  </a:lnTo>
                  <a:lnTo>
                    <a:pt x="145" y="107"/>
                  </a:lnTo>
                  <a:lnTo>
                    <a:pt x="139" y="101"/>
                  </a:lnTo>
                  <a:lnTo>
                    <a:pt x="137" y="101"/>
                  </a:lnTo>
                  <a:lnTo>
                    <a:pt x="135" y="102"/>
                  </a:lnTo>
                  <a:lnTo>
                    <a:pt x="132" y="105"/>
                  </a:lnTo>
                  <a:lnTo>
                    <a:pt x="132" y="106"/>
                  </a:lnTo>
                  <a:lnTo>
                    <a:pt x="138" y="116"/>
                  </a:lnTo>
                  <a:lnTo>
                    <a:pt x="144" y="127"/>
                  </a:lnTo>
                  <a:lnTo>
                    <a:pt x="148" y="136"/>
                  </a:lnTo>
                  <a:lnTo>
                    <a:pt x="154" y="145"/>
                  </a:lnTo>
                  <a:lnTo>
                    <a:pt x="148" y="145"/>
                  </a:lnTo>
                  <a:lnTo>
                    <a:pt x="143" y="145"/>
                  </a:lnTo>
                  <a:lnTo>
                    <a:pt x="137" y="145"/>
                  </a:lnTo>
                  <a:lnTo>
                    <a:pt x="131" y="144"/>
                  </a:lnTo>
                  <a:lnTo>
                    <a:pt x="125" y="144"/>
                  </a:lnTo>
                  <a:lnTo>
                    <a:pt x="120" y="144"/>
                  </a:lnTo>
                  <a:lnTo>
                    <a:pt x="115" y="144"/>
                  </a:lnTo>
                  <a:lnTo>
                    <a:pt x="109" y="144"/>
                  </a:lnTo>
                  <a:lnTo>
                    <a:pt x="103" y="140"/>
                  </a:lnTo>
                  <a:lnTo>
                    <a:pt x="98" y="137"/>
                  </a:lnTo>
                  <a:lnTo>
                    <a:pt x="92" y="132"/>
                  </a:lnTo>
                  <a:lnTo>
                    <a:pt x="85" y="128"/>
                  </a:lnTo>
                  <a:lnTo>
                    <a:pt x="79" y="124"/>
                  </a:lnTo>
                  <a:lnTo>
                    <a:pt x="72" y="120"/>
                  </a:lnTo>
                  <a:lnTo>
                    <a:pt x="67" y="116"/>
                  </a:lnTo>
                  <a:lnTo>
                    <a:pt x="61" y="113"/>
                  </a:lnTo>
                  <a:lnTo>
                    <a:pt x="55" y="110"/>
                  </a:lnTo>
                  <a:lnTo>
                    <a:pt x="53" y="110"/>
                  </a:lnTo>
                  <a:lnTo>
                    <a:pt x="53" y="114"/>
                  </a:lnTo>
                  <a:lnTo>
                    <a:pt x="55" y="118"/>
                  </a:lnTo>
                  <a:lnTo>
                    <a:pt x="59" y="122"/>
                  </a:lnTo>
                  <a:lnTo>
                    <a:pt x="64" y="128"/>
                  </a:lnTo>
                  <a:lnTo>
                    <a:pt x="71" y="135"/>
                  </a:lnTo>
                  <a:lnTo>
                    <a:pt x="79" y="143"/>
                  </a:lnTo>
                  <a:lnTo>
                    <a:pt x="68" y="142"/>
                  </a:lnTo>
                  <a:lnTo>
                    <a:pt x="57" y="142"/>
                  </a:lnTo>
                  <a:lnTo>
                    <a:pt x="48" y="140"/>
                  </a:lnTo>
                  <a:lnTo>
                    <a:pt x="40" y="140"/>
                  </a:lnTo>
                  <a:lnTo>
                    <a:pt x="33" y="139"/>
                  </a:lnTo>
                  <a:lnTo>
                    <a:pt x="26" y="139"/>
                  </a:lnTo>
                  <a:lnTo>
                    <a:pt x="22" y="139"/>
                  </a:lnTo>
                  <a:lnTo>
                    <a:pt x="18" y="139"/>
                  </a:lnTo>
                  <a:lnTo>
                    <a:pt x="4" y="138"/>
                  </a:lnTo>
                  <a:lnTo>
                    <a:pt x="0" y="140"/>
                  </a:lnTo>
                  <a:lnTo>
                    <a:pt x="3" y="145"/>
                  </a:lnTo>
                  <a:lnTo>
                    <a:pt x="16" y="151"/>
                  </a:lnTo>
                  <a:lnTo>
                    <a:pt x="19" y="152"/>
                  </a:lnTo>
                  <a:lnTo>
                    <a:pt x="25" y="153"/>
                  </a:lnTo>
                  <a:lnTo>
                    <a:pt x="33" y="154"/>
                  </a:lnTo>
                  <a:lnTo>
                    <a:pt x="44" y="155"/>
                  </a:lnTo>
                  <a:lnTo>
                    <a:pt x="55" y="157"/>
                  </a:lnTo>
                  <a:lnTo>
                    <a:pt x="68" y="158"/>
                  </a:lnTo>
                  <a:lnTo>
                    <a:pt x="83" y="159"/>
                  </a:lnTo>
                  <a:lnTo>
                    <a:pt x="98" y="160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7" y="162"/>
                  </a:lnTo>
                  <a:lnTo>
                    <a:pt x="92" y="167"/>
                  </a:lnTo>
                  <a:lnTo>
                    <a:pt x="84" y="173"/>
                  </a:lnTo>
                  <a:lnTo>
                    <a:pt x="75" y="181"/>
                  </a:lnTo>
                  <a:lnTo>
                    <a:pt x="65" y="189"/>
                  </a:lnTo>
                  <a:lnTo>
                    <a:pt x="57" y="196"/>
                  </a:lnTo>
                  <a:lnTo>
                    <a:pt x="50" y="201"/>
                  </a:lnTo>
                  <a:lnTo>
                    <a:pt x="46" y="206"/>
                  </a:lnTo>
                  <a:lnTo>
                    <a:pt x="42" y="213"/>
                  </a:lnTo>
                  <a:lnTo>
                    <a:pt x="45" y="218"/>
                  </a:lnTo>
                  <a:lnTo>
                    <a:pt x="49" y="219"/>
                  </a:lnTo>
                  <a:lnTo>
                    <a:pt x="56" y="215"/>
                  </a:lnTo>
                  <a:lnTo>
                    <a:pt x="62" y="211"/>
                  </a:lnTo>
                  <a:lnTo>
                    <a:pt x="68" y="206"/>
                  </a:lnTo>
                  <a:lnTo>
                    <a:pt x="76" y="199"/>
                  </a:lnTo>
                  <a:lnTo>
                    <a:pt x="84" y="192"/>
                  </a:lnTo>
                  <a:lnTo>
                    <a:pt x="92" y="185"/>
                  </a:lnTo>
                  <a:lnTo>
                    <a:pt x="100" y="178"/>
                  </a:lnTo>
                  <a:lnTo>
                    <a:pt x="109" y="173"/>
                  </a:lnTo>
                  <a:lnTo>
                    <a:pt x="117" y="168"/>
                  </a:lnTo>
                  <a:lnTo>
                    <a:pt x="121" y="167"/>
                  </a:lnTo>
                  <a:lnTo>
                    <a:pt x="123" y="165"/>
                  </a:lnTo>
                  <a:lnTo>
                    <a:pt x="124" y="163"/>
                  </a:lnTo>
                  <a:lnTo>
                    <a:pt x="125" y="162"/>
                  </a:lnTo>
                  <a:lnTo>
                    <a:pt x="131" y="162"/>
                  </a:lnTo>
                  <a:lnTo>
                    <a:pt x="136" y="163"/>
                  </a:lnTo>
                  <a:lnTo>
                    <a:pt x="141" y="163"/>
                  </a:lnTo>
                  <a:lnTo>
                    <a:pt x="146" y="163"/>
                  </a:lnTo>
                  <a:lnTo>
                    <a:pt x="152" y="165"/>
                  </a:lnTo>
                  <a:lnTo>
                    <a:pt x="156" y="165"/>
                  </a:lnTo>
                  <a:lnTo>
                    <a:pt x="162" y="166"/>
                  </a:lnTo>
                  <a:lnTo>
                    <a:pt x="168" y="166"/>
                  </a:lnTo>
                  <a:lnTo>
                    <a:pt x="162" y="174"/>
                  </a:lnTo>
                  <a:lnTo>
                    <a:pt x="158" y="182"/>
                  </a:lnTo>
                  <a:lnTo>
                    <a:pt x="152" y="190"/>
                  </a:lnTo>
                  <a:lnTo>
                    <a:pt x="146" y="197"/>
                  </a:lnTo>
                  <a:lnTo>
                    <a:pt x="141" y="205"/>
                  </a:lnTo>
                  <a:lnTo>
                    <a:pt x="137" y="212"/>
                  </a:lnTo>
                  <a:lnTo>
                    <a:pt x="133" y="216"/>
                  </a:lnTo>
                  <a:lnTo>
                    <a:pt x="131" y="221"/>
                  </a:lnTo>
                  <a:lnTo>
                    <a:pt x="130" y="228"/>
                  </a:lnTo>
                  <a:lnTo>
                    <a:pt x="132" y="231"/>
                  </a:lnTo>
                  <a:lnTo>
                    <a:pt x="137" y="231"/>
                  </a:lnTo>
                  <a:lnTo>
                    <a:pt x="143" y="226"/>
                  </a:lnTo>
                  <a:lnTo>
                    <a:pt x="146" y="220"/>
                  </a:lnTo>
                  <a:lnTo>
                    <a:pt x="152" y="213"/>
                  </a:lnTo>
                  <a:lnTo>
                    <a:pt x="159" y="205"/>
                  </a:lnTo>
                  <a:lnTo>
                    <a:pt x="167" y="196"/>
                  </a:lnTo>
                  <a:lnTo>
                    <a:pt x="174" y="188"/>
                  </a:lnTo>
                  <a:lnTo>
                    <a:pt x="181" y="180"/>
                  </a:lnTo>
                  <a:lnTo>
                    <a:pt x="186" y="173"/>
                  </a:lnTo>
                  <a:lnTo>
                    <a:pt x="191" y="167"/>
                  </a:lnTo>
                  <a:lnTo>
                    <a:pt x="207" y="168"/>
                  </a:lnTo>
                  <a:lnTo>
                    <a:pt x="223" y="169"/>
                  </a:lnTo>
                  <a:lnTo>
                    <a:pt x="237" y="170"/>
                  </a:lnTo>
                  <a:lnTo>
                    <a:pt x="251" y="172"/>
                  </a:lnTo>
                  <a:lnTo>
                    <a:pt x="264" y="172"/>
                  </a:lnTo>
                  <a:lnTo>
                    <a:pt x="275" y="173"/>
                  </a:lnTo>
                  <a:lnTo>
                    <a:pt x="284" y="174"/>
                  </a:lnTo>
                  <a:lnTo>
                    <a:pt x="292" y="174"/>
                  </a:lnTo>
                  <a:lnTo>
                    <a:pt x="285" y="184"/>
                  </a:lnTo>
                  <a:lnTo>
                    <a:pt x="279" y="195"/>
                  </a:lnTo>
                  <a:lnTo>
                    <a:pt x="271" y="205"/>
                  </a:lnTo>
                  <a:lnTo>
                    <a:pt x="264" y="216"/>
                  </a:lnTo>
                  <a:lnTo>
                    <a:pt x="256" y="229"/>
                  </a:lnTo>
                  <a:lnTo>
                    <a:pt x="247" y="241"/>
                  </a:lnTo>
                  <a:lnTo>
                    <a:pt x="241" y="253"/>
                  </a:lnTo>
                  <a:lnTo>
                    <a:pt x="232" y="266"/>
                  </a:lnTo>
                  <a:lnTo>
                    <a:pt x="226" y="268"/>
                  </a:lnTo>
                  <a:lnTo>
                    <a:pt x="219" y="272"/>
                  </a:lnTo>
                  <a:lnTo>
                    <a:pt x="212" y="274"/>
                  </a:lnTo>
                  <a:lnTo>
                    <a:pt x="205" y="278"/>
                  </a:lnTo>
                  <a:lnTo>
                    <a:pt x="198" y="280"/>
                  </a:lnTo>
                  <a:lnTo>
                    <a:pt x="191" y="282"/>
                  </a:lnTo>
                  <a:lnTo>
                    <a:pt x="184" y="282"/>
                  </a:lnTo>
                  <a:lnTo>
                    <a:pt x="177" y="282"/>
                  </a:lnTo>
                  <a:lnTo>
                    <a:pt x="168" y="282"/>
                  </a:lnTo>
                  <a:lnTo>
                    <a:pt x="165" y="284"/>
                  </a:lnTo>
                  <a:lnTo>
                    <a:pt x="165" y="289"/>
                  </a:lnTo>
                  <a:lnTo>
                    <a:pt x="171" y="293"/>
                  </a:lnTo>
                  <a:lnTo>
                    <a:pt x="176" y="294"/>
                  </a:lnTo>
                  <a:lnTo>
                    <a:pt x="181" y="295"/>
                  </a:lnTo>
                  <a:lnTo>
                    <a:pt x="186" y="295"/>
                  </a:lnTo>
                  <a:lnTo>
                    <a:pt x="192" y="295"/>
                  </a:lnTo>
                  <a:lnTo>
                    <a:pt x="199" y="294"/>
                  </a:lnTo>
                  <a:lnTo>
                    <a:pt x="205" y="293"/>
                  </a:lnTo>
                  <a:lnTo>
                    <a:pt x="212" y="291"/>
                  </a:lnTo>
                  <a:lnTo>
                    <a:pt x="218" y="290"/>
                  </a:lnTo>
                  <a:lnTo>
                    <a:pt x="211" y="302"/>
                  </a:lnTo>
                  <a:lnTo>
                    <a:pt x="205" y="312"/>
                  </a:lnTo>
                  <a:lnTo>
                    <a:pt x="198" y="324"/>
                  </a:lnTo>
                  <a:lnTo>
                    <a:pt x="191" y="334"/>
                  </a:lnTo>
                  <a:lnTo>
                    <a:pt x="185" y="335"/>
                  </a:lnTo>
                  <a:lnTo>
                    <a:pt x="177" y="337"/>
                  </a:lnTo>
                  <a:lnTo>
                    <a:pt x="167" y="340"/>
                  </a:lnTo>
                  <a:lnTo>
                    <a:pt x="156" y="343"/>
                  </a:lnTo>
                  <a:lnTo>
                    <a:pt x="146" y="346"/>
                  </a:lnTo>
                  <a:lnTo>
                    <a:pt x="136" y="347"/>
                  </a:lnTo>
                  <a:lnTo>
                    <a:pt x="128" y="349"/>
                  </a:lnTo>
                  <a:lnTo>
                    <a:pt x="123" y="349"/>
                  </a:lnTo>
                  <a:lnTo>
                    <a:pt x="118" y="350"/>
                  </a:lnTo>
                  <a:lnTo>
                    <a:pt x="118" y="352"/>
                  </a:lnTo>
                  <a:lnTo>
                    <a:pt x="123" y="355"/>
                  </a:lnTo>
                  <a:lnTo>
                    <a:pt x="128" y="356"/>
                  </a:lnTo>
                  <a:lnTo>
                    <a:pt x="130" y="356"/>
                  </a:lnTo>
                  <a:lnTo>
                    <a:pt x="135" y="356"/>
                  </a:lnTo>
                  <a:lnTo>
                    <a:pt x="140" y="356"/>
                  </a:lnTo>
                  <a:lnTo>
                    <a:pt x="147" y="356"/>
                  </a:lnTo>
                  <a:lnTo>
                    <a:pt x="155" y="357"/>
                  </a:lnTo>
                  <a:lnTo>
                    <a:pt x="163" y="357"/>
                  </a:lnTo>
                  <a:lnTo>
                    <a:pt x="171" y="357"/>
                  </a:lnTo>
                  <a:lnTo>
                    <a:pt x="180" y="356"/>
                  </a:lnTo>
                  <a:lnTo>
                    <a:pt x="171" y="369"/>
                  </a:lnTo>
                  <a:lnTo>
                    <a:pt x="166" y="380"/>
                  </a:lnTo>
                  <a:lnTo>
                    <a:pt x="159" y="390"/>
                  </a:lnTo>
                  <a:lnTo>
                    <a:pt x="153" y="400"/>
                  </a:lnTo>
                  <a:lnTo>
                    <a:pt x="148" y="408"/>
                  </a:lnTo>
                  <a:lnTo>
                    <a:pt x="145" y="415"/>
                  </a:lnTo>
                  <a:lnTo>
                    <a:pt x="141" y="419"/>
                  </a:lnTo>
                  <a:lnTo>
                    <a:pt x="139" y="423"/>
                  </a:lnTo>
                  <a:lnTo>
                    <a:pt x="137" y="430"/>
                  </a:lnTo>
                  <a:lnTo>
                    <a:pt x="138" y="431"/>
                  </a:lnTo>
                  <a:lnTo>
                    <a:pt x="141" y="430"/>
                  </a:lnTo>
                  <a:lnTo>
                    <a:pt x="145" y="429"/>
                  </a:lnTo>
                  <a:lnTo>
                    <a:pt x="146" y="426"/>
                  </a:lnTo>
                  <a:lnTo>
                    <a:pt x="148" y="423"/>
                  </a:lnTo>
                  <a:lnTo>
                    <a:pt x="153" y="417"/>
                  </a:lnTo>
                  <a:lnTo>
                    <a:pt x="159" y="410"/>
                  </a:lnTo>
                  <a:lnTo>
                    <a:pt x="165" y="401"/>
                  </a:lnTo>
                  <a:lnTo>
                    <a:pt x="173" y="392"/>
                  </a:lnTo>
                  <a:lnTo>
                    <a:pt x="181" y="380"/>
                  </a:lnTo>
                  <a:lnTo>
                    <a:pt x="190" y="367"/>
                  </a:lnTo>
                  <a:lnTo>
                    <a:pt x="189" y="382"/>
                  </a:lnTo>
                  <a:lnTo>
                    <a:pt x="188" y="395"/>
                  </a:lnTo>
                  <a:lnTo>
                    <a:pt x="188" y="407"/>
                  </a:lnTo>
                  <a:lnTo>
                    <a:pt x="189" y="416"/>
                  </a:lnTo>
                  <a:lnTo>
                    <a:pt x="196" y="427"/>
                  </a:lnTo>
                  <a:lnTo>
                    <a:pt x="203" y="431"/>
                  </a:lnTo>
                  <a:lnTo>
                    <a:pt x="206" y="427"/>
                  </a:lnTo>
                  <a:lnTo>
                    <a:pt x="207" y="418"/>
                  </a:lnTo>
                  <a:lnTo>
                    <a:pt x="206" y="402"/>
                  </a:lnTo>
                  <a:lnTo>
                    <a:pt x="206" y="381"/>
                  </a:lnTo>
                  <a:lnTo>
                    <a:pt x="207" y="359"/>
                  </a:lnTo>
                  <a:lnTo>
                    <a:pt x="211" y="342"/>
                  </a:lnTo>
                  <a:lnTo>
                    <a:pt x="212" y="341"/>
                  </a:lnTo>
                  <a:lnTo>
                    <a:pt x="212" y="340"/>
                  </a:lnTo>
                  <a:lnTo>
                    <a:pt x="212" y="339"/>
                  </a:lnTo>
                  <a:lnTo>
                    <a:pt x="212" y="337"/>
                  </a:lnTo>
                  <a:lnTo>
                    <a:pt x="216" y="332"/>
                  </a:lnTo>
                  <a:lnTo>
                    <a:pt x="221" y="325"/>
                  </a:lnTo>
                  <a:lnTo>
                    <a:pt x="226" y="318"/>
                  </a:lnTo>
                  <a:lnTo>
                    <a:pt x="230" y="312"/>
                  </a:lnTo>
                  <a:lnTo>
                    <a:pt x="230" y="327"/>
                  </a:lnTo>
                  <a:lnTo>
                    <a:pt x="232" y="341"/>
                  </a:lnTo>
                  <a:lnTo>
                    <a:pt x="235" y="352"/>
                  </a:lnTo>
                  <a:lnTo>
                    <a:pt x="238" y="361"/>
                  </a:lnTo>
                  <a:lnTo>
                    <a:pt x="245" y="366"/>
                  </a:lnTo>
                  <a:lnTo>
                    <a:pt x="253" y="367"/>
                  </a:lnTo>
                  <a:lnTo>
                    <a:pt x="258" y="363"/>
                  </a:lnTo>
                  <a:lnTo>
                    <a:pt x="259" y="352"/>
                  </a:lnTo>
                  <a:lnTo>
                    <a:pt x="257" y="337"/>
                  </a:lnTo>
                  <a:lnTo>
                    <a:pt x="254" y="319"/>
                  </a:lnTo>
                  <a:lnTo>
                    <a:pt x="252" y="299"/>
                  </a:lnTo>
                  <a:lnTo>
                    <a:pt x="252" y="281"/>
                  </a:lnTo>
                  <a:lnTo>
                    <a:pt x="261" y="268"/>
                  </a:lnTo>
                  <a:lnTo>
                    <a:pt x="271" y="256"/>
                  </a:lnTo>
                  <a:lnTo>
                    <a:pt x="279" y="243"/>
                  </a:lnTo>
                  <a:lnTo>
                    <a:pt x="288" y="230"/>
                  </a:lnTo>
                  <a:lnTo>
                    <a:pt x="296" y="218"/>
                  </a:lnTo>
                  <a:lnTo>
                    <a:pt x="303" y="206"/>
                  </a:lnTo>
                  <a:lnTo>
                    <a:pt x="310" y="196"/>
                  </a:lnTo>
                  <a:lnTo>
                    <a:pt x="317" y="185"/>
                  </a:lnTo>
                  <a:lnTo>
                    <a:pt x="320" y="197"/>
                  </a:lnTo>
                  <a:lnTo>
                    <a:pt x="328" y="215"/>
                  </a:lnTo>
                  <a:lnTo>
                    <a:pt x="337" y="238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4" y="281"/>
                  </a:lnTo>
                  <a:lnTo>
                    <a:pt x="338" y="303"/>
                  </a:lnTo>
                  <a:lnTo>
                    <a:pt x="334" y="326"/>
                  </a:lnTo>
                  <a:lnTo>
                    <a:pt x="330" y="342"/>
                  </a:lnTo>
                  <a:lnTo>
                    <a:pt x="332" y="350"/>
                  </a:lnTo>
                  <a:lnTo>
                    <a:pt x="337" y="352"/>
                  </a:lnTo>
                  <a:lnTo>
                    <a:pt x="343" y="350"/>
                  </a:lnTo>
                  <a:lnTo>
                    <a:pt x="347" y="341"/>
                  </a:lnTo>
                  <a:lnTo>
                    <a:pt x="349" y="332"/>
                  </a:lnTo>
                  <a:lnTo>
                    <a:pt x="352" y="319"/>
                  </a:lnTo>
                  <a:lnTo>
                    <a:pt x="357" y="305"/>
                  </a:lnTo>
                  <a:lnTo>
                    <a:pt x="363" y="293"/>
                  </a:lnTo>
                  <a:lnTo>
                    <a:pt x="368" y="304"/>
                  </a:lnTo>
                  <a:lnTo>
                    <a:pt x="374" y="316"/>
                  </a:lnTo>
                  <a:lnTo>
                    <a:pt x="379" y="327"/>
                  </a:lnTo>
                  <a:lnTo>
                    <a:pt x="385" y="339"/>
                  </a:lnTo>
                  <a:lnTo>
                    <a:pt x="385" y="340"/>
                  </a:lnTo>
                  <a:lnTo>
                    <a:pt x="385" y="340"/>
                  </a:lnTo>
                  <a:lnTo>
                    <a:pt x="385" y="341"/>
                  </a:lnTo>
                  <a:lnTo>
                    <a:pt x="383" y="342"/>
                  </a:lnTo>
                  <a:lnTo>
                    <a:pt x="381" y="352"/>
                  </a:lnTo>
                  <a:lnTo>
                    <a:pt x="378" y="371"/>
                  </a:lnTo>
                  <a:lnTo>
                    <a:pt x="372" y="394"/>
                  </a:lnTo>
                  <a:lnTo>
                    <a:pt x="360" y="420"/>
                  </a:lnTo>
                  <a:lnTo>
                    <a:pt x="360" y="424"/>
                  </a:lnTo>
                  <a:lnTo>
                    <a:pt x="364" y="426"/>
                  </a:lnTo>
                  <a:lnTo>
                    <a:pt x="370" y="423"/>
                  </a:lnTo>
                  <a:lnTo>
                    <a:pt x="376" y="415"/>
                  </a:lnTo>
                  <a:lnTo>
                    <a:pt x="385" y="401"/>
                  </a:lnTo>
                  <a:lnTo>
                    <a:pt x="390" y="389"/>
                  </a:lnTo>
                  <a:lnTo>
                    <a:pt x="395" y="379"/>
                  </a:lnTo>
                  <a:lnTo>
                    <a:pt x="400" y="369"/>
                  </a:lnTo>
                  <a:lnTo>
                    <a:pt x="406" y="381"/>
                  </a:lnTo>
                  <a:lnTo>
                    <a:pt x="413" y="394"/>
                  </a:lnTo>
                  <a:lnTo>
                    <a:pt x="420" y="407"/>
                  </a:lnTo>
                  <a:lnTo>
                    <a:pt x="426" y="417"/>
                  </a:lnTo>
                  <a:lnTo>
                    <a:pt x="432" y="426"/>
                  </a:lnTo>
                  <a:lnTo>
                    <a:pt x="438" y="435"/>
                  </a:lnTo>
                  <a:lnTo>
                    <a:pt x="442" y="441"/>
                  </a:lnTo>
                  <a:lnTo>
                    <a:pt x="446" y="447"/>
                  </a:lnTo>
                  <a:lnTo>
                    <a:pt x="451" y="450"/>
                  </a:lnTo>
                  <a:lnTo>
                    <a:pt x="455" y="449"/>
                  </a:lnTo>
                  <a:lnTo>
                    <a:pt x="456" y="445"/>
                  </a:lnTo>
                  <a:lnTo>
                    <a:pt x="455" y="437"/>
                  </a:lnTo>
                  <a:lnTo>
                    <a:pt x="447" y="418"/>
                  </a:lnTo>
                  <a:lnTo>
                    <a:pt x="439" y="400"/>
                  </a:lnTo>
                  <a:lnTo>
                    <a:pt x="429" y="381"/>
                  </a:lnTo>
                  <a:lnTo>
                    <a:pt x="421" y="362"/>
                  </a:lnTo>
                  <a:lnTo>
                    <a:pt x="427" y="364"/>
                  </a:lnTo>
                  <a:lnTo>
                    <a:pt x="433" y="367"/>
                  </a:lnTo>
                  <a:lnTo>
                    <a:pt x="439" y="370"/>
                  </a:lnTo>
                  <a:lnTo>
                    <a:pt x="444" y="372"/>
                  </a:lnTo>
                  <a:lnTo>
                    <a:pt x="449" y="374"/>
                  </a:lnTo>
                  <a:lnTo>
                    <a:pt x="454" y="377"/>
                  </a:lnTo>
                  <a:lnTo>
                    <a:pt x="458" y="379"/>
                  </a:lnTo>
                  <a:lnTo>
                    <a:pt x="462" y="380"/>
                  </a:lnTo>
                  <a:lnTo>
                    <a:pt x="469" y="382"/>
                  </a:lnTo>
                  <a:lnTo>
                    <a:pt x="472" y="382"/>
                  </a:lnTo>
                  <a:lnTo>
                    <a:pt x="473" y="381"/>
                  </a:lnTo>
                  <a:lnTo>
                    <a:pt x="473" y="380"/>
                  </a:lnTo>
                  <a:lnTo>
                    <a:pt x="465" y="372"/>
                  </a:lnTo>
                  <a:lnTo>
                    <a:pt x="457" y="365"/>
                  </a:lnTo>
                  <a:lnTo>
                    <a:pt x="448" y="359"/>
                  </a:lnTo>
                  <a:lnTo>
                    <a:pt x="439" y="354"/>
                  </a:lnTo>
                  <a:lnTo>
                    <a:pt x="431" y="349"/>
                  </a:lnTo>
                  <a:lnTo>
                    <a:pt x="423" y="344"/>
                  </a:lnTo>
                  <a:lnTo>
                    <a:pt x="416" y="341"/>
                  </a:lnTo>
                  <a:lnTo>
                    <a:pt x="410" y="337"/>
                  </a:lnTo>
                  <a:lnTo>
                    <a:pt x="404" y="325"/>
                  </a:lnTo>
                  <a:lnTo>
                    <a:pt x="398" y="312"/>
                  </a:lnTo>
                  <a:lnTo>
                    <a:pt x="393" y="299"/>
                  </a:lnTo>
                  <a:lnTo>
                    <a:pt x="387" y="287"/>
                  </a:lnTo>
                  <a:lnTo>
                    <a:pt x="393" y="289"/>
                  </a:lnTo>
                  <a:lnTo>
                    <a:pt x="397" y="291"/>
                  </a:lnTo>
                  <a:lnTo>
                    <a:pt x="402" y="294"/>
                  </a:lnTo>
                  <a:lnTo>
                    <a:pt x="408" y="296"/>
                  </a:lnTo>
                  <a:lnTo>
                    <a:pt x="411" y="298"/>
                  </a:lnTo>
                  <a:lnTo>
                    <a:pt x="416" y="299"/>
                  </a:lnTo>
                  <a:lnTo>
                    <a:pt x="419" y="301"/>
                  </a:lnTo>
                  <a:lnTo>
                    <a:pt x="421" y="302"/>
                  </a:lnTo>
                  <a:lnTo>
                    <a:pt x="427" y="303"/>
                  </a:lnTo>
                  <a:lnTo>
                    <a:pt x="431" y="302"/>
                  </a:lnTo>
                  <a:lnTo>
                    <a:pt x="431" y="299"/>
                  </a:lnTo>
                  <a:lnTo>
                    <a:pt x="425" y="295"/>
                  </a:lnTo>
                  <a:lnTo>
                    <a:pt x="420" y="293"/>
                  </a:lnTo>
                  <a:lnTo>
                    <a:pt x="414" y="288"/>
                  </a:lnTo>
                  <a:lnTo>
                    <a:pt x="409" y="283"/>
                  </a:lnTo>
                  <a:lnTo>
                    <a:pt x="402" y="279"/>
                  </a:lnTo>
                  <a:lnTo>
                    <a:pt x="394" y="273"/>
                  </a:lnTo>
                  <a:lnTo>
                    <a:pt x="387" y="268"/>
                  </a:lnTo>
                  <a:lnTo>
                    <a:pt x="380" y="263"/>
                  </a:lnTo>
                  <a:lnTo>
                    <a:pt x="374" y="259"/>
                  </a:lnTo>
                  <a:lnTo>
                    <a:pt x="368" y="245"/>
                  </a:lnTo>
                  <a:lnTo>
                    <a:pt x="363" y="233"/>
                  </a:lnTo>
                  <a:lnTo>
                    <a:pt x="357" y="220"/>
                  </a:lnTo>
                  <a:lnTo>
                    <a:pt x="352" y="210"/>
                  </a:lnTo>
                  <a:lnTo>
                    <a:pt x="348" y="200"/>
                  </a:lnTo>
                  <a:lnTo>
                    <a:pt x="344" y="191"/>
                  </a:lnTo>
                  <a:lnTo>
                    <a:pt x="342" y="184"/>
                  </a:lnTo>
                  <a:lnTo>
                    <a:pt x="340" y="180"/>
                  </a:lnTo>
                  <a:lnTo>
                    <a:pt x="338" y="178"/>
                  </a:lnTo>
                  <a:lnTo>
                    <a:pt x="338" y="178"/>
                  </a:lnTo>
                  <a:lnTo>
                    <a:pt x="338" y="177"/>
                  </a:lnTo>
                  <a:lnTo>
                    <a:pt x="338" y="177"/>
                  </a:lnTo>
                  <a:lnTo>
                    <a:pt x="343" y="177"/>
                  </a:lnTo>
                  <a:lnTo>
                    <a:pt x="349" y="178"/>
                  </a:lnTo>
                  <a:lnTo>
                    <a:pt x="356" y="178"/>
                  </a:lnTo>
                  <a:lnTo>
                    <a:pt x="364" y="180"/>
                  </a:lnTo>
                  <a:lnTo>
                    <a:pt x="373" y="180"/>
                  </a:lnTo>
                  <a:lnTo>
                    <a:pt x="383" y="181"/>
                  </a:lnTo>
                  <a:lnTo>
                    <a:pt x="395" y="181"/>
                  </a:lnTo>
                  <a:lnTo>
                    <a:pt x="406" y="182"/>
                  </a:lnTo>
                  <a:lnTo>
                    <a:pt x="413" y="188"/>
                  </a:lnTo>
                  <a:lnTo>
                    <a:pt x="419" y="193"/>
                  </a:lnTo>
                  <a:lnTo>
                    <a:pt x="423" y="199"/>
                  </a:lnTo>
                  <a:lnTo>
                    <a:pt x="427" y="204"/>
                  </a:lnTo>
                  <a:lnTo>
                    <a:pt x="432" y="210"/>
                  </a:lnTo>
                  <a:lnTo>
                    <a:pt x="436" y="215"/>
                  </a:lnTo>
                  <a:lnTo>
                    <a:pt x="443" y="222"/>
                  </a:lnTo>
                  <a:lnTo>
                    <a:pt x="451" y="229"/>
                  </a:lnTo>
                  <a:lnTo>
                    <a:pt x="459" y="235"/>
                  </a:lnTo>
                  <a:lnTo>
                    <a:pt x="466" y="237"/>
                  </a:lnTo>
                  <a:lnTo>
                    <a:pt x="467" y="235"/>
                  </a:lnTo>
                  <a:lnTo>
                    <a:pt x="463" y="227"/>
                  </a:lnTo>
                  <a:lnTo>
                    <a:pt x="456" y="216"/>
                  </a:lnTo>
                  <a:lnTo>
                    <a:pt x="449" y="205"/>
                  </a:lnTo>
                  <a:lnTo>
                    <a:pt x="442" y="195"/>
                  </a:lnTo>
                  <a:lnTo>
                    <a:pt x="434" y="184"/>
                  </a:lnTo>
                  <a:lnTo>
                    <a:pt x="442" y="184"/>
                  </a:lnTo>
                  <a:lnTo>
                    <a:pt x="450" y="185"/>
                  </a:lnTo>
                  <a:lnTo>
                    <a:pt x="458" y="185"/>
                  </a:lnTo>
                  <a:lnTo>
                    <a:pt x="466" y="185"/>
                  </a:lnTo>
                  <a:lnTo>
                    <a:pt x="473" y="186"/>
                  </a:lnTo>
                  <a:lnTo>
                    <a:pt x="481" y="186"/>
                  </a:lnTo>
                  <a:lnTo>
                    <a:pt x="489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503" y="192"/>
                  </a:lnTo>
                  <a:lnTo>
                    <a:pt x="510" y="198"/>
                  </a:lnTo>
                  <a:lnTo>
                    <a:pt x="517" y="204"/>
                  </a:lnTo>
                  <a:lnTo>
                    <a:pt x="526" y="211"/>
                  </a:lnTo>
                  <a:lnTo>
                    <a:pt x="534" y="218"/>
                  </a:lnTo>
                  <a:lnTo>
                    <a:pt x="542" y="226"/>
                  </a:lnTo>
                  <a:lnTo>
                    <a:pt x="550" y="234"/>
                  </a:lnTo>
                  <a:lnTo>
                    <a:pt x="557" y="242"/>
                  </a:lnTo>
                  <a:lnTo>
                    <a:pt x="568" y="251"/>
                  </a:lnTo>
                  <a:lnTo>
                    <a:pt x="575" y="250"/>
                  </a:lnTo>
                  <a:lnTo>
                    <a:pt x="576" y="242"/>
                  </a:lnTo>
                  <a:lnTo>
                    <a:pt x="569" y="229"/>
                  </a:lnTo>
                  <a:lnTo>
                    <a:pt x="564" y="225"/>
                  </a:lnTo>
                  <a:lnTo>
                    <a:pt x="560" y="220"/>
                  </a:lnTo>
                  <a:lnTo>
                    <a:pt x="555" y="214"/>
                  </a:lnTo>
                  <a:lnTo>
                    <a:pt x="550" y="210"/>
                  </a:lnTo>
                  <a:lnTo>
                    <a:pt x="545" y="204"/>
                  </a:lnTo>
                  <a:lnTo>
                    <a:pt x="540" y="199"/>
                  </a:lnTo>
                  <a:lnTo>
                    <a:pt x="535" y="195"/>
                  </a:lnTo>
                  <a:lnTo>
                    <a:pt x="532" y="190"/>
                  </a:lnTo>
                  <a:lnTo>
                    <a:pt x="547" y="191"/>
                  </a:lnTo>
                  <a:lnTo>
                    <a:pt x="561" y="191"/>
                  </a:lnTo>
                  <a:lnTo>
                    <a:pt x="573" y="192"/>
                  </a:lnTo>
                  <a:lnTo>
                    <a:pt x="584" y="192"/>
                  </a:lnTo>
                  <a:lnTo>
                    <a:pt x="594" y="193"/>
                  </a:lnTo>
                  <a:lnTo>
                    <a:pt x="601" y="193"/>
                  </a:lnTo>
                  <a:lnTo>
                    <a:pt x="607" y="193"/>
                  </a:lnTo>
                  <a:lnTo>
                    <a:pt x="610" y="193"/>
                  </a:lnTo>
                  <a:lnTo>
                    <a:pt x="618" y="191"/>
                  </a:lnTo>
                  <a:lnTo>
                    <a:pt x="622" y="188"/>
                  </a:lnTo>
                  <a:lnTo>
                    <a:pt x="617" y="183"/>
                  </a:lnTo>
                  <a:lnTo>
                    <a:pt x="607" y="180"/>
                  </a:lnTo>
                  <a:lnTo>
                    <a:pt x="603" y="180"/>
                  </a:lnTo>
                  <a:lnTo>
                    <a:pt x="599" y="178"/>
                  </a:lnTo>
                  <a:lnTo>
                    <a:pt x="593" y="177"/>
                  </a:lnTo>
                  <a:lnTo>
                    <a:pt x="586" y="177"/>
                  </a:lnTo>
                  <a:lnTo>
                    <a:pt x="577" y="176"/>
                  </a:lnTo>
                  <a:lnTo>
                    <a:pt x="568" y="175"/>
                  </a:lnTo>
                  <a:lnTo>
                    <a:pt x="556" y="174"/>
                  </a:lnTo>
                  <a:lnTo>
                    <a:pt x="545" y="173"/>
                  </a:lnTo>
                  <a:lnTo>
                    <a:pt x="550" y="170"/>
                  </a:lnTo>
                  <a:lnTo>
                    <a:pt x="557" y="168"/>
                  </a:lnTo>
                  <a:lnTo>
                    <a:pt x="563" y="167"/>
                  </a:lnTo>
                  <a:lnTo>
                    <a:pt x="569" y="165"/>
                  </a:lnTo>
                  <a:lnTo>
                    <a:pt x="575" y="161"/>
                  </a:lnTo>
                  <a:lnTo>
                    <a:pt x="580" y="158"/>
                  </a:lnTo>
                  <a:lnTo>
                    <a:pt x="586" y="154"/>
                  </a:lnTo>
                  <a:lnTo>
                    <a:pt x="591" y="150"/>
                  </a:lnTo>
                  <a:lnTo>
                    <a:pt x="592" y="147"/>
                  </a:lnTo>
                  <a:lnTo>
                    <a:pt x="593" y="144"/>
                  </a:lnTo>
                  <a:lnTo>
                    <a:pt x="592" y="143"/>
                  </a:lnTo>
                  <a:lnTo>
                    <a:pt x="586" y="143"/>
                  </a:lnTo>
                  <a:lnTo>
                    <a:pt x="577" y="147"/>
                  </a:lnTo>
                  <a:lnTo>
                    <a:pt x="568" y="152"/>
                  </a:lnTo>
                  <a:lnTo>
                    <a:pt x="558" y="155"/>
                  </a:lnTo>
                  <a:lnTo>
                    <a:pt x="548" y="159"/>
                  </a:lnTo>
                  <a:lnTo>
                    <a:pt x="539" y="162"/>
                  </a:lnTo>
                  <a:lnTo>
                    <a:pt x="529" y="165"/>
                  </a:lnTo>
                  <a:lnTo>
                    <a:pt x="519" y="167"/>
                  </a:lnTo>
                  <a:lnTo>
                    <a:pt x="510" y="169"/>
                  </a:lnTo>
                  <a:lnTo>
                    <a:pt x="502" y="169"/>
                  </a:lnTo>
                  <a:lnTo>
                    <a:pt x="494" y="168"/>
                  </a:lnTo>
                  <a:lnTo>
                    <a:pt x="486" y="168"/>
                  </a:lnTo>
                  <a:lnTo>
                    <a:pt x="478" y="167"/>
                  </a:lnTo>
                  <a:lnTo>
                    <a:pt x="470" y="166"/>
                  </a:lnTo>
                  <a:lnTo>
                    <a:pt x="462" y="165"/>
                  </a:lnTo>
                  <a:lnTo>
                    <a:pt x="454" y="165"/>
                  </a:lnTo>
                  <a:lnTo>
                    <a:pt x="446" y="163"/>
                  </a:lnTo>
                  <a:lnTo>
                    <a:pt x="450" y="160"/>
                  </a:lnTo>
                  <a:lnTo>
                    <a:pt x="456" y="158"/>
                  </a:lnTo>
                  <a:lnTo>
                    <a:pt x="462" y="154"/>
                  </a:lnTo>
                  <a:lnTo>
                    <a:pt x="467" y="151"/>
                  </a:lnTo>
                  <a:lnTo>
                    <a:pt x="473" y="147"/>
                  </a:lnTo>
                  <a:lnTo>
                    <a:pt x="479" y="144"/>
                  </a:lnTo>
                  <a:lnTo>
                    <a:pt x="484" y="140"/>
                  </a:lnTo>
                  <a:lnTo>
                    <a:pt x="488" y="137"/>
                  </a:lnTo>
                  <a:lnTo>
                    <a:pt x="493" y="132"/>
                  </a:lnTo>
                  <a:lnTo>
                    <a:pt x="492" y="130"/>
                  </a:lnTo>
                  <a:lnTo>
                    <a:pt x="487" y="130"/>
                  </a:lnTo>
                  <a:lnTo>
                    <a:pt x="484" y="130"/>
                  </a:lnTo>
                  <a:lnTo>
                    <a:pt x="476" y="133"/>
                  </a:lnTo>
                  <a:lnTo>
                    <a:pt x="467" y="137"/>
                  </a:lnTo>
                  <a:lnTo>
                    <a:pt x="457" y="140"/>
                  </a:lnTo>
                  <a:lnTo>
                    <a:pt x="447" y="144"/>
                  </a:lnTo>
                  <a:lnTo>
                    <a:pt x="438" y="148"/>
                  </a:lnTo>
                  <a:lnTo>
                    <a:pt x="428" y="152"/>
                  </a:lnTo>
                  <a:lnTo>
                    <a:pt x="420" y="157"/>
                  </a:lnTo>
                  <a:lnTo>
                    <a:pt x="413" y="161"/>
                  </a:lnTo>
                  <a:lnTo>
                    <a:pt x="401" y="160"/>
                  </a:lnTo>
                  <a:lnTo>
                    <a:pt x="388" y="159"/>
                  </a:lnTo>
                  <a:lnTo>
                    <a:pt x="376" y="158"/>
                  </a:lnTo>
                  <a:lnTo>
                    <a:pt x="366" y="157"/>
                  </a:lnTo>
                  <a:lnTo>
                    <a:pt x="358" y="157"/>
                  </a:lnTo>
                  <a:lnTo>
                    <a:pt x="350" y="155"/>
                  </a:lnTo>
                  <a:lnTo>
                    <a:pt x="344" y="154"/>
                  </a:lnTo>
                  <a:lnTo>
                    <a:pt x="340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7" y="154"/>
                  </a:lnTo>
                  <a:lnTo>
                    <a:pt x="343" y="145"/>
                  </a:lnTo>
                  <a:lnTo>
                    <a:pt x="350" y="136"/>
                  </a:lnTo>
                  <a:lnTo>
                    <a:pt x="356" y="125"/>
                  </a:lnTo>
                  <a:lnTo>
                    <a:pt x="363" y="115"/>
                  </a:lnTo>
                  <a:lnTo>
                    <a:pt x="368" y="105"/>
                  </a:lnTo>
                  <a:lnTo>
                    <a:pt x="375" y="93"/>
                  </a:lnTo>
                  <a:lnTo>
                    <a:pt x="381" y="83"/>
                  </a:lnTo>
                  <a:lnTo>
                    <a:pt x="388" y="71"/>
                  </a:lnTo>
                  <a:lnTo>
                    <a:pt x="397" y="71"/>
                  </a:lnTo>
                  <a:lnTo>
                    <a:pt x="408" y="70"/>
                  </a:lnTo>
                  <a:lnTo>
                    <a:pt x="416" y="69"/>
                  </a:lnTo>
                  <a:lnTo>
                    <a:pt x="425" y="69"/>
                  </a:lnTo>
                  <a:lnTo>
                    <a:pt x="434" y="68"/>
                  </a:lnTo>
                  <a:lnTo>
                    <a:pt x="442" y="67"/>
                  </a:lnTo>
                  <a:lnTo>
                    <a:pt x="451" y="64"/>
                  </a:lnTo>
                  <a:lnTo>
                    <a:pt x="459" y="63"/>
                  </a:lnTo>
                  <a:lnTo>
                    <a:pt x="472" y="57"/>
                  </a:lnTo>
                  <a:lnTo>
                    <a:pt x="476" y="51"/>
                  </a:lnTo>
                  <a:lnTo>
                    <a:pt x="470" y="46"/>
                  </a:lnTo>
                  <a:lnTo>
                    <a:pt x="457" y="46"/>
                  </a:lnTo>
                  <a:lnTo>
                    <a:pt x="448" y="47"/>
                  </a:lnTo>
                  <a:lnTo>
                    <a:pt x="439" y="48"/>
                  </a:lnTo>
                  <a:lnTo>
                    <a:pt x="431" y="49"/>
                  </a:lnTo>
                  <a:lnTo>
                    <a:pt x="424" y="49"/>
                  </a:lnTo>
                  <a:lnTo>
                    <a:pt x="417" y="51"/>
                  </a:lnTo>
                  <a:lnTo>
                    <a:pt x="411" y="51"/>
                  </a:lnTo>
                  <a:lnTo>
                    <a:pt x="405" y="49"/>
                  </a:lnTo>
                  <a:lnTo>
                    <a:pt x="401" y="49"/>
                  </a:lnTo>
                  <a:lnTo>
                    <a:pt x="406" y="39"/>
                  </a:lnTo>
                  <a:lnTo>
                    <a:pt x="413" y="29"/>
                  </a:lnTo>
                  <a:lnTo>
                    <a:pt x="419" y="19"/>
                  </a:lnTo>
                  <a:lnTo>
                    <a:pt x="426" y="9"/>
                  </a:lnTo>
                  <a:lnTo>
                    <a:pt x="428" y="8"/>
                  </a:lnTo>
                  <a:lnTo>
                    <a:pt x="429" y="8"/>
                  </a:lnTo>
                  <a:lnTo>
                    <a:pt x="432" y="8"/>
                  </a:lnTo>
                  <a:lnTo>
                    <a:pt x="435" y="7"/>
                  </a:lnTo>
                  <a:lnTo>
                    <a:pt x="441" y="6"/>
                  </a:lnTo>
                  <a:lnTo>
                    <a:pt x="449" y="3"/>
                  </a:lnTo>
                  <a:lnTo>
                    <a:pt x="457" y="2"/>
                  </a:lnTo>
                  <a:lnTo>
                    <a:pt x="464" y="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498" name="Freeform 162"/>
            <p:cNvSpPr>
              <a:spLocks/>
            </p:cNvSpPr>
            <p:nvPr/>
          </p:nvSpPr>
          <p:spPr bwMode="auto">
            <a:xfrm>
              <a:off x="1711" y="3575"/>
              <a:ext cx="46" cy="42"/>
            </a:xfrm>
            <a:custGeom>
              <a:avLst/>
              <a:gdLst>
                <a:gd name="T0" fmla="*/ 78 w 115"/>
                <a:gd name="T1" fmla="*/ 118 h 118"/>
                <a:gd name="T2" fmla="*/ 73 w 115"/>
                <a:gd name="T3" fmla="*/ 114 h 118"/>
                <a:gd name="T4" fmla="*/ 65 w 115"/>
                <a:gd name="T5" fmla="*/ 110 h 118"/>
                <a:gd name="T6" fmla="*/ 56 w 115"/>
                <a:gd name="T7" fmla="*/ 104 h 118"/>
                <a:gd name="T8" fmla="*/ 48 w 115"/>
                <a:gd name="T9" fmla="*/ 98 h 118"/>
                <a:gd name="T10" fmla="*/ 39 w 115"/>
                <a:gd name="T11" fmla="*/ 94 h 118"/>
                <a:gd name="T12" fmla="*/ 30 w 115"/>
                <a:gd name="T13" fmla="*/ 89 h 118"/>
                <a:gd name="T14" fmla="*/ 22 w 115"/>
                <a:gd name="T15" fmla="*/ 84 h 118"/>
                <a:gd name="T16" fmla="*/ 15 w 115"/>
                <a:gd name="T17" fmla="*/ 82 h 118"/>
                <a:gd name="T18" fmla="*/ 1 w 115"/>
                <a:gd name="T19" fmla="*/ 76 h 118"/>
                <a:gd name="T20" fmla="*/ 0 w 115"/>
                <a:gd name="T21" fmla="*/ 71 h 118"/>
                <a:gd name="T22" fmla="*/ 7 w 115"/>
                <a:gd name="T23" fmla="*/ 68 h 118"/>
                <a:gd name="T24" fmla="*/ 21 w 115"/>
                <a:gd name="T25" fmla="*/ 69 h 118"/>
                <a:gd name="T26" fmla="*/ 27 w 115"/>
                <a:gd name="T27" fmla="*/ 72 h 118"/>
                <a:gd name="T28" fmla="*/ 32 w 115"/>
                <a:gd name="T29" fmla="*/ 74 h 118"/>
                <a:gd name="T30" fmla="*/ 39 w 115"/>
                <a:gd name="T31" fmla="*/ 76 h 118"/>
                <a:gd name="T32" fmla="*/ 45 w 115"/>
                <a:gd name="T33" fmla="*/ 79 h 118"/>
                <a:gd name="T34" fmla="*/ 51 w 115"/>
                <a:gd name="T35" fmla="*/ 82 h 118"/>
                <a:gd name="T36" fmla="*/ 56 w 115"/>
                <a:gd name="T37" fmla="*/ 84 h 118"/>
                <a:gd name="T38" fmla="*/ 62 w 115"/>
                <a:gd name="T39" fmla="*/ 88 h 118"/>
                <a:gd name="T40" fmla="*/ 68 w 115"/>
                <a:gd name="T41" fmla="*/ 91 h 118"/>
                <a:gd name="T42" fmla="*/ 56 w 115"/>
                <a:gd name="T43" fmla="*/ 64 h 118"/>
                <a:gd name="T44" fmla="*/ 47 w 115"/>
                <a:gd name="T45" fmla="*/ 41 h 118"/>
                <a:gd name="T46" fmla="*/ 40 w 115"/>
                <a:gd name="T47" fmla="*/ 24 h 118"/>
                <a:gd name="T48" fmla="*/ 36 w 115"/>
                <a:gd name="T49" fmla="*/ 14 h 118"/>
                <a:gd name="T50" fmla="*/ 32 w 115"/>
                <a:gd name="T51" fmla="*/ 4 h 118"/>
                <a:gd name="T52" fmla="*/ 35 w 115"/>
                <a:gd name="T53" fmla="*/ 0 h 118"/>
                <a:gd name="T54" fmla="*/ 39 w 115"/>
                <a:gd name="T55" fmla="*/ 1 h 118"/>
                <a:gd name="T56" fmla="*/ 43 w 115"/>
                <a:gd name="T57" fmla="*/ 4 h 118"/>
                <a:gd name="T58" fmla="*/ 50 w 115"/>
                <a:gd name="T59" fmla="*/ 15 h 118"/>
                <a:gd name="T60" fmla="*/ 55 w 115"/>
                <a:gd name="T61" fmla="*/ 26 h 118"/>
                <a:gd name="T62" fmla="*/ 61 w 115"/>
                <a:gd name="T63" fmla="*/ 36 h 118"/>
                <a:gd name="T64" fmla="*/ 67 w 115"/>
                <a:gd name="T65" fmla="*/ 46 h 118"/>
                <a:gd name="T66" fmla="*/ 73 w 115"/>
                <a:gd name="T67" fmla="*/ 57 h 118"/>
                <a:gd name="T68" fmla="*/ 78 w 115"/>
                <a:gd name="T69" fmla="*/ 67 h 118"/>
                <a:gd name="T70" fmla="*/ 83 w 115"/>
                <a:gd name="T71" fmla="*/ 77 h 118"/>
                <a:gd name="T72" fmla="*/ 89 w 115"/>
                <a:gd name="T73" fmla="*/ 88 h 118"/>
                <a:gd name="T74" fmla="*/ 92 w 115"/>
                <a:gd name="T75" fmla="*/ 73 h 118"/>
                <a:gd name="T76" fmla="*/ 97 w 115"/>
                <a:gd name="T77" fmla="*/ 57 h 118"/>
                <a:gd name="T78" fmla="*/ 101 w 115"/>
                <a:gd name="T79" fmla="*/ 39 h 118"/>
                <a:gd name="T80" fmla="*/ 106 w 115"/>
                <a:gd name="T81" fmla="*/ 26 h 118"/>
                <a:gd name="T82" fmla="*/ 109 w 115"/>
                <a:gd name="T83" fmla="*/ 20 h 118"/>
                <a:gd name="T84" fmla="*/ 113 w 115"/>
                <a:gd name="T85" fmla="*/ 19 h 118"/>
                <a:gd name="T86" fmla="*/ 115 w 115"/>
                <a:gd name="T87" fmla="*/ 22 h 118"/>
                <a:gd name="T88" fmla="*/ 114 w 115"/>
                <a:gd name="T89" fmla="*/ 28 h 118"/>
                <a:gd name="T90" fmla="*/ 111 w 115"/>
                <a:gd name="T91" fmla="*/ 51 h 118"/>
                <a:gd name="T92" fmla="*/ 109 w 115"/>
                <a:gd name="T93" fmla="*/ 75 h 118"/>
                <a:gd name="T94" fmla="*/ 107 w 115"/>
                <a:gd name="T95" fmla="*/ 98 h 118"/>
                <a:gd name="T96" fmla="*/ 104 w 115"/>
                <a:gd name="T97" fmla="*/ 118 h 118"/>
                <a:gd name="T98" fmla="*/ 78 w 115"/>
                <a:gd name="T9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5" h="118">
                  <a:moveTo>
                    <a:pt x="78" y="118"/>
                  </a:moveTo>
                  <a:lnTo>
                    <a:pt x="73" y="114"/>
                  </a:lnTo>
                  <a:lnTo>
                    <a:pt x="65" y="110"/>
                  </a:lnTo>
                  <a:lnTo>
                    <a:pt x="56" y="104"/>
                  </a:lnTo>
                  <a:lnTo>
                    <a:pt x="48" y="98"/>
                  </a:lnTo>
                  <a:lnTo>
                    <a:pt x="39" y="94"/>
                  </a:lnTo>
                  <a:lnTo>
                    <a:pt x="30" y="89"/>
                  </a:lnTo>
                  <a:lnTo>
                    <a:pt x="22" y="84"/>
                  </a:lnTo>
                  <a:lnTo>
                    <a:pt x="15" y="82"/>
                  </a:lnTo>
                  <a:lnTo>
                    <a:pt x="1" y="76"/>
                  </a:lnTo>
                  <a:lnTo>
                    <a:pt x="0" y="71"/>
                  </a:lnTo>
                  <a:lnTo>
                    <a:pt x="7" y="68"/>
                  </a:lnTo>
                  <a:lnTo>
                    <a:pt x="21" y="69"/>
                  </a:lnTo>
                  <a:lnTo>
                    <a:pt x="27" y="72"/>
                  </a:lnTo>
                  <a:lnTo>
                    <a:pt x="32" y="74"/>
                  </a:lnTo>
                  <a:lnTo>
                    <a:pt x="39" y="76"/>
                  </a:lnTo>
                  <a:lnTo>
                    <a:pt x="45" y="79"/>
                  </a:lnTo>
                  <a:lnTo>
                    <a:pt x="51" y="82"/>
                  </a:lnTo>
                  <a:lnTo>
                    <a:pt x="56" y="84"/>
                  </a:lnTo>
                  <a:lnTo>
                    <a:pt x="62" y="88"/>
                  </a:lnTo>
                  <a:lnTo>
                    <a:pt x="68" y="91"/>
                  </a:lnTo>
                  <a:lnTo>
                    <a:pt x="56" y="64"/>
                  </a:lnTo>
                  <a:lnTo>
                    <a:pt x="47" y="41"/>
                  </a:lnTo>
                  <a:lnTo>
                    <a:pt x="40" y="24"/>
                  </a:lnTo>
                  <a:lnTo>
                    <a:pt x="36" y="14"/>
                  </a:lnTo>
                  <a:lnTo>
                    <a:pt x="32" y="4"/>
                  </a:lnTo>
                  <a:lnTo>
                    <a:pt x="35" y="0"/>
                  </a:lnTo>
                  <a:lnTo>
                    <a:pt x="39" y="1"/>
                  </a:lnTo>
                  <a:lnTo>
                    <a:pt x="43" y="4"/>
                  </a:lnTo>
                  <a:lnTo>
                    <a:pt x="50" y="15"/>
                  </a:lnTo>
                  <a:lnTo>
                    <a:pt x="55" y="26"/>
                  </a:lnTo>
                  <a:lnTo>
                    <a:pt x="61" y="36"/>
                  </a:lnTo>
                  <a:lnTo>
                    <a:pt x="67" y="46"/>
                  </a:lnTo>
                  <a:lnTo>
                    <a:pt x="73" y="57"/>
                  </a:lnTo>
                  <a:lnTo>
                    <a:pt x="78" y="67"/>
                  </a:lnTo>
                  <a:lnTo>
                    <a:pt x="83" y="77"/>
                  </a:lnTo>
                  <a:lnTo>
                    <a:pt x="89" y="88"/>
                  </a:lnTo>
                  <a:lnTo>
                    <a:pt x="92" y="73"/>
                  </a:lnTo>
                  <a:lnTo>
                    <a:pt x="97" y="57"/>
                  </a:lnTo>
                  <a:lnTo>
                    <a:pt x="101" y="39"/>
                  </a:lnTo>
                  <a:lnTo>
                    <a:pt x="106" y="26"/>
                  </a:lnTo>
                  <a:lnTo>
                    <a:pt x="109" y="20"/>
                  </a:lnTo>
                  <a:lnTo>
                    <a:pt x="113" y="19"/>
                  </a:lnTo>
                  <a:lnTo>
                    <a:pt x="115" y="22"/>
                  </a:lnTo>
                  <a:lnTo>
                    <a:pt x="114" y="28"/>
                  </a:lnTo>
                  <a:lnTo>
                    <a:pt x="111" y="51"/>
                  </a:lnTo>
                  <a:lnTo>
                    <a:pt x="109" y="75"/>
                  </a:lnTo>
                  <a:lnTo>
                    <a:pt x="107" y="98"/>
                  </a:lnTo>
                  <a:lnTo>
                    <a:pt x="104" y="118"/>
                  </a:lnTo>
                  <a:lnTo>
                    <a:pt x="78" y="118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499" name="Group 163"/>
          <p:cNvGrpSpPr>
            <a:grpSpLocks/>
          </p:cNvGrpSpPr>
          <p:nvPr/>
        </p:nvGrpSpPr>
        <p:grpSpPr bwMode="auto">
          <a:xfrm>
            <a:off x="3370263" y="1773238"/>
            <a:ext cx="457200" cy="381000"/>
            <a:chOff x="1632" y="3552"/>
            <a:chExt cx="288" cy="240"/>
          </a:xfrm>
        </p:grpSpPr>
        <p:sp>
          <p:nvSpPr>
            <p:cNvPr id="14500" name="Freeform 164"/>
            <p:cNvSpPr>
              <a:spLocks/>
            </p:cNvSpPr>
            <p:nvPr/>
          </p:nvSpPr>
          <p:spPr bwMode="auto">
            <a:xfrm>
              <a:off x="1789" y="3561"/>
              <a:ext cx="94" cy="56"/>
            </a:xfrm>
            <a:custGeom>
              <a:avLst/>
              <a:gdLst>
                <a:gd name="T0" fmla="*/ 5 w 237"/>
                <a:gd name="T1" fmla="*/ 155 h 155"/>
                <a:gd name="T2" fmla="*/ 0 w 237"/>
                <a:gd name="T3" fmla="*/ 132 h 155"/>
                <a:gd name="T4" fmla="*/ 62 w 237"/>
                <a:gd name="T5" fmla="*/ 124 h 155"/>
                <a:gd name="T6" fmla="*/ 76 w 237"/>
                <a:gd name="T7" fmla="*/ 19 h 155"/>
                <a:gd name="T8" fmla="*/ 116 w 237"/>
                <a:gd name="T9" fmla="*/ 56 h 155"/>
                <a:gd name="T10" fmla="*/ 194 w 237"/>
                <a:gd name="T11" fmla="*/ 0 h 155"/>
                <a:gd name="T12" fmla="*/ 184 w 237"/>
                <a:gd name="T13" fmla="*/ 120 h 155"/>
                <a:gd name="T14" fmla="*/ 237 w 237"/>
                <a:gd name="T15" fmla="*/ 155 h 155"/>
                <a:gd name="T16" fmla="*/ 129 w 237"/>
                <a:gd name="T17" fmla="*/ 155 h 155"/>
                <a:gd name="T18" fmla="*/ 77 w 237"/>
                <a:gd name="T19" fmla="*/ 155 h 155"/>
                <a:gd name="T20" fmla="*/ 48 w 237"/>
                <a:gd name="T21" fmla="*/ 155 h 155"/>
                <a:gd name="T22" fmla="*/ 38 w 237"/>
                <a:gd name="T23" fmla="*/ 155 h 155"/>
                <a:gd name="T24" fmla="*/ 5 w 237"/>
                <a:gd name="T2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155">
                  <a:moveTo>
                    <a:pt x="5" y="155"/>
                  </a:moveTo>
                  <a:lnTo>
                    <a:pt x="0" y="132"/>
                  </a:lnTo>
                  <a:lnTo>
                    <a:pt x="62" y="124"/>
                  </a:lnTo>
                  <a:lnTo>
                    <a:pt x="76" y="19"/>
                  </a:lnTo>
                  <a:lnTo>
                    <a:pt x="116" y="56"/>
                  </a:lnTo>
                  <a:lnTo>
                    <a:pt x="194" y="0"/>
                  </a:lnTo>
                  <a:lnTo>
                    <a:pt x="184" y="120"/>
                  </a:lnTo>
                  <a:lnTo>
                    <a:pt x="237" y="155"/>
                  </a:lnTo>
                  <a:lnTo>
                    <a:pt x="129" y="155"/>
                  </a:lnTo>
                  <a:lnTo>
                    <a:pt x="77" y="155"/>
                  </a:lnTo>
                  <a:lnTo>
                    <a:pt x="48" y="155"/>
                  </a:lnTo>
                  <a:lnTo>
                    <a:pt x="38" y="155"/>
                  </a:lnTo>
                  <a:lnTo>
                    <a:pt x="5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01" name="Freeform 165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02" name="Freeform 166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03" name="Freeform 167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04" name="Freeform 168"/>
            <p:cNvSpPr>
              <a:spLocks/>
            </p:cNvSpPr>
            <p:nvPr/>
          </p:nvSpPr>
          <p:spPr bwMode="auto">
            <a:xfrm>
              <a:off x="1632" y="3617"/>
              <a:ext cx="288" cy="175"/>
            </a:xfrm>
            <a:custGeom>
              <a:avLst/>
              <a:gdLst>
                <a:gd name="T0" fmla="*/ 226 w 726"/>
                <a:gd name="T1" fmla="*/ 15 h 479"/>
                <a:gd name="T2" fmla="*/ 275 w 726"/>
                <a:gd name="T3" fmla="*/ 86 h 479"/>
                <a:gd name="T4" fmla="*/ 263 w 726"/>
                <a:gd name="T5" fmla="*/ 133 h 479"/>
                <a:gd name="T6" fmla="*/ 165 w 726"/>
                <a:gd name="T7" fmla="*/ 110 h 479"/>
                <a:gd name="T8" fmla="*/ 89 w 726"/>
                <a:gd name="T9" fmla="*/ 114 h 479"/>
                <a:gd name="T10" fmla="*/ 77 w 726"/>
                <a:gd name="T11" fmla="*/ 181 h 479"/>
                <a:gd name="T12" fmla="*/ 153 w 726"/>
                <a:gd name="T13" fmla="*/ 227 h 479"/>
                <a:gd name="T14" fmla="*/ 251 w 726"/>
                <a:gd name="T15" fmla="*/ 208 h 479"/>
                <a:gd name="T16" fmla="*/ 266 w 726"/>
                <a:gd name="T17" fmla="*/ 261 h 479"/>
                <a:gd name="T18" fmla="*/ 230 w 726"/>
                <a:gd name="T19" fmla="*/ 314 h 479"/>
                <a:gd name="T20" fmla="*/ 184 w 726"/>
                <a:gd name="T21" fmla="*/ 385 h 479"/>
                <a:gd name="T22" fmla="*/ 238 w 726"/>
                <a:gd name="T23" fmla="*/ 434 h 479"/>
                <a:gd name="T24" fmla="*/ 290 w 726"/>
                <a:gd name="T25" fmla="*/ 402 h 479"/>
                <a:gd name="T26" fmla="*/ 335 w 726"/>
                <a:gd name="T27" fmla="*/ 314 h 479"/>
                <a:gd name="T28" fmla="*/ 371 w 726"/>
                <a:gd name="T29" fmla="*/ 299 h 479"/>
                <a:gd name="T30" fmla="*/ 389 w 726"/>
                <a:gd name="T31" fmla="*/ 378 h 479"/>
                <a:gd name="T32" fmla="*/ 454 w 726"/>
                <a:gd name="T33" fmla="*/ 427 h 479"/>
                <a:gd name="T34" fmla="*/ 526 w 726"/>
                <a:gd name="T35" fmla="*/ 401 h 479"/>
                <a:gd name="T36" fmla="*/ 504 w 726"/>
                <a:gd name="T37" fmla="*/ 324 h 479"/>
                <a:gd name="T38" fmla="*/ 446 w 726"/>
                <a:gd name="T39" fmla="*/ 248 h 479"/>
                <a:gd name="T40" fmla="*/ 463 w 726"/>
                <a:gd name="T41" fmla="*/ 205 h 479"/>
                <a:gd name="T42" fmla="*/ 555 w 726"/>
                <a:gd name="T43" fmla="*/ 210 h 479"/>
                <a:gd name="T44" fmla="*/ 653 w 726"/>
                <a:gd name="T45" fmla="*/ 208 h 479"/>
                <a:gd name="T46" fmla="*/ 669 w 726"/>
                <a:gd name="T47" fmla="*/ 158 h 479"/>
                <a:gd name="T48" fmla="*/ 582 w 726"/>
                <a:gd name="T49" fmla="*/ 138 h 479"/>
                <a:gd name="T50" fmla="*/ 492 w 726"/>
                <a:gd name="T51" fmla="*/ 132 h 479"/>
                <a:gd name="T52" fmla="*/ 477 w 726"/>
                <a:gd name="T53" fmla="*/ 89 h 479"/>
                <a:gd name="T54" fmla="*/ 546 w 726"/>
                <a:gd name="T55" fmla="*/ 32 h 479"/>
                <a:gd name="T56" fmla="*/ 524 w 726"/>
                <a:gd name="T57" fmla="*/ 0 h 479"/>
                <a:gd name="T58" fmla="*/ 443 w 726"/>
                <a:gd name="T59" fmla="*/ 0 h 479"/>
                <a:gd name="T60" fmla="*/ 400 w 726"/>
                <a:gd name="T61" fmla="*/ 0 h 479"/>
                <a:gd name="T62" fmla="*/ 380 w 726"/>
                <a:gd name="T63" fmla="*/ 102 h 479"/>
                <a:gd name="T64" fmla="*/ 366 w 726"/>
                <a:gd name="T65" fmla="*/ 0 h 479"/>
                <a:gd name="T66" fmla="*/ 333 w 726"/>
                <a:gd name="T67" fmla="*/ 0 h 479"/>
                <a:gd name="T68" fmla="*/ 276 w 726"/>
                <a:gd name="T69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6" h="479">
                  <a:moveTo>
                    <a:pt x="198" y="0"/>
                  </a:moveTo>
                  <a:lnTo>
                    <a:pt x="226" y="15"/>
                  </a:lnTo>
                  <a:lnTo>
                    <a:pt x="173" y="33"/>
                  </a:lnTo>
                  <a:lnTo>
                    <a:pt x="275" y="86"/>
                  </a:lnTo>
                  <a:lnTo>
                    <a:pt x="295" y="131"/>
                  </a:lnTo>
                  <a:lnTo>
                    <a:pt x="263" y="133"/>
                  </a:lnTo>
                  <a:lnTo>
                    <a:pt x="191" y="61"/>
                  </a:lnTo>
                  <a:lnTo>
                    <a:pt x="165" y="110"/>
                  </a:lnTo>
                  <a:lnTo>
                    <a:pt x="93" y="68"/>
                  </a:lnTo>
                  <a:lnTo>
                    <a:pt x="89" y="114"/>
                  </a:lnTo>
                  <a:lnTo>
                    <a:pt x="0" y="139"/>
                  </a:lnTo>
                  <a:lnTo>
                    <a:pt x="77" y="181"/>
                  </a:lnTo>
                  <a:lnTo>
                    <a:pt x="59" y="252"/>
                  </a:lnTo>
                  <a:lnTo>
                    <a:pt x="153" y="227"/>
                  </a:lnTo>
                  <a:lnTo>
                    <a:pt x="175" y="274"/>
                  </a:lnTo>
                  <a:lnTo>
                    <a:pt x="251" y="208"/>
                  </a:lnTo>
                  <a:lnTo>
                    <a:pt x="294" y="207"/>
                  </a:lnTo>
                  <a:lnTo>
                    <a:pt x="266" y="261"/>
                  </a:lnTo>
                  <a:lnTo>
                    <a:pt x="184" y="281"/>
                  </a:lnTo>
                  <a:lnTo>
                    <a:pt x="230" y="314"/>
                  </a:lnTo>
                  <a:lnTo>
                    <a:pt x="131" y="354"/>
                  </a:lnTo>
                  <a:lnTo>
                    <a:pt x="184" y="385"/>
                  </a:lnTo>
                  <a:lnTo>
                    <a:pt x="169" y="468"/>
                  </a:lnTo>
                  <a:lnTo>
                    <a:pt x="238" y="434"/>
                  </a:lnTo>
                  <a:lnTo>
                    <a:pt x="286" y="477"/>
                  </a:lnTo>
                  <a:lnTo>
                    <a:pt x="290" y="402"/>
                  </a:lnTo>
                  <a:lnTo>
                    <a:pt x="343" y="402"/>
                  </a:lnTo>
                  <a:lnTo>
                    <a:pt x="335" y="314"/>
                  </a:lnTo>
                  <a:lnTo>
                    <a:pt x="363" y="264"/>
                  </a:lnTo>
                  <a:lnTo>
                    <a:pt x="371" y="299"/>
                  </a:lnTo>
                  <a:lnTo>
                    <a:pt x="369" y="379"/>
                  </a:lnTo>
                  <a:lnTo>
                    <a:pt x="389" y="378"/>
                  </a:lnTo>
                  <a:lnTo>
                    <a:pt x="412" y="479"/>
                  </a:lnTo>
                  <a:lnTo>
                    <a:pt x="454" y="427"/>
                  </a:lnTo>
                  <a:lnTo>
                    <a:pt x="536" y="473"/>
                  </a:lnTo>
                  <a:lnTo>
                    <a:pt x="526" y="401"/>
                  </a:lnTo>
                  <a:lnTo>
                    <a:pt x="582" y="393"/>
                  </a:lnTo>
                  <a:lnTo>
                    <a:pt x="504" y="324"/>
                  </a:lnTo>
                  <a:lnTo>
                    <a:pt x="539" y="303"/>
                  </a:lnTo>
                  <a:lnTo>
                    <a:pt x="446" y="248"/>
                  </a:lnTo>
                  <a:lnTo>
                    <a:pt x="423" y="198"/>
                  </a:lnTo>
                  <a:lnTo>
                    <a:pt x="463" y="205"/>
                  </a:lnTo>
                  <a:lnTo>
                    <a:pt x="534" y="267"/>
                  </a:lnTo>
                  <a:lnTo>
                    <a:pt x="555" y="210"/>
                  </a:lnTo>
                  <a:lnTo>
                    <a:pt x="645" y="287"/>
                  </a:lnTo>
                  <a:lnTo>
                    <a:pt x="653" y="208"/>
                  </a:lnTo>
                  <a:lnTo>
                    <a:pt x="726" y="205"/>
                  </a:lnTo>
                  <a:lnTo>
                    <a:pt x="669" y="158"/>
                  </a:lnTo>
                  <a:lnTo>
                    <a:pt x="683" y="100"/>
                  </a:lnTo>
                  <a:lnTo>
                    <a:pt x="582" y="138"/>
                  </a:lnTo>
                  <a:lnTo>
                    <a:pt x="563" y="95"/>
                  </a:lnTo>
                  <a:lnTo>
                    <a:pt x="492" y="132"/>
                  </a:lnTo>
                  <a:lnTo>
                    <a:pt x="441" y="128"/>
                  </a:lnTo>
                  <a:lnTo>
                    <a:pt x="477" y="89"/>
                  </a:lnTo>
                  <a:lnTo>
                    <a:pt x="563" y="76"/>
                  </a:lnTo>
                  <a:lnTo>
                    <a:pt x="546" y="32"/>
                  </a:lnTo>
                  <a:lnTo>
                    <a:pt x="632" y="0"/>
                  </a:lnTo>
                  <a:lnTo>
                    <a:pt x="524" y="0"/>
                  </a:lnTo>
                  <a:lnTo>
                    <a:pt x="472" y="0"/>
                  </a:lnTo>
                  <a:lnTo>
                    <a:pt x="443" y="0"/>
                  </a:lnTo>
                  <a:lnTo>
                    <a:pt x="433" y="0"/>
                  </a:lnTo>
                  <a:lnTo>
                    <a:pt x="400" y="0"/>
                  </a:lnTo>
                  <a:lnTo>
                    <a:pt x="416" y="53"/>
                  </a:lnTo>
                  <a:lnTo>
                    <a:pt x="380" y="102"/>
                  </a:lnTo>
                  <a:lnTo>
                    <a:pt x="352" y="48"/>
                  </a:lnTo>
                  <a:lnTo>
                    <a:pt x="366" y="0"/>
                  </a:lnTo>
                  <a:lnTo>
                    <a:pt x="348" y="0"/>
                  </a:lnTo>
                  <a:lnTo>
                    <a:pt x="333" y="0"/>
                  </a:lnTo>
                  <a:lnTo>
                    <a:pt x="302" y="0"/>
                  </a:lnTo>
                  <a:lnTo>
                    <a:pt x="276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05" name="Freeform 169"/>
            <p:cNvSpPr>
              <a:spLocks/>
            </p:cNvSpPr>
            <p:nvPr/>
          </p:nvSpPr>
          <p:spPr bwMode="auto">
            <a:xfrm>
              <a:off x="1683" y="3552"/>
              <a:ext cx="101" cy="65"/>
            </a:xfrm>
            <a:custGeom>
              <a:avLst/>
              <a:gdLst>
                <a:gd name="T0" fmla="*/ 70 w 255"/>
                <a:gd name="T1" fmla="*/ 180 h 180"/>
                <a:gd name="T2" fmla="*/ 0 w 255"/>
                <a:gd name="T3" fmla="*/ 141 h 180"/>
                <a:gd name="T4" fmla="*/ 56 w 255"/>
                <a:gd name="T5" fmla="*/ 107 h 180"/>
                <a:gd name="T6" fmla="*/ 67 w 255"/>
                <a:gd name="T7" fmla="*/ 0 h 180"/>
                <a:gd name="T8" fmla="*/ 139 w 255"/>
                <a:gd name="T9" fmla="*/ 67 h 180"/>
                <a:gd name="T10" fmla="*/ 204 w 255"/>
                <a:gd name="T11" fmla="*/ 40 h 180"/>
                <a:gd name="T12" fmla="*/ 201 w 255"/>
                <a:gd name="T13" fmla="*/ 126 h 180"/>
                <a:gd name="T14" fmla="*/ 255 w 255"/>
                <a:gd name="T15" fmla="*/ 115 h 180"/>
                <a:gd name="T16" fmla="*/ 238 w 255"/>
                <a:gd name="T17" fmla="*/ 180 h 180"/>
                <a:gd name="T18" fmla="*/ 220 w 255"/>
                <a:gd name="T19" fmla="*/ 180 h 180"/>
                <a:gd name="T20" fmla="*/ 205 w 255"/>
                <a:gd name="T21" fmla="*/ 180 h 180"/>
                <a:gd name="T22" fmla="*/ 174 w 255"/>
                <a:gd name="T23" fmla="*/ 180 h 180"/>
                <a:gd name="T24" fmla="*/ 148 w 255"/>
                <a:gd name="T25" fmla="*/ 180 h 180"/>
                <a:gd name="T26" fmla="*/ 70 w 255"/>
                <a:gd name="T2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180">
                  <a:moveTo>
                    <a:pt x="70" y="180"/>
                  </a:moveTo>
                  <a:lnTo>
                    <a:pt x="0" y="141"/>
                  </a:lnTo>
                  <a:lnTo>
                    <a:pt x="56" y="107"/>
                  </a:lnTo>
                  <a:lnTo>
                    <a:pt x="67" y="0"/>
                  </a:lnTo>
                  <a:lnTo>
                    <a:pt x="139" y="67"/>
                  </a:lnTo>
                  <a:lnTo>
                    <a:pt x="204" y="40"/>
                  </a:lnTo>
                  <a:lnTo>
                    <a:pt x="201" y="126"/>
                  </a:lnTo>
                  <a:lnTo>
                    <a:pt x="255" y="115"/>
                  </a:lnTo>
                  <a:lnTo>
                    <a:pt x="238" y="180"/>
                  </a:lnTo>
                  <a:lnTo>
                    <a:pt x="220" y="180"/>
                  </a:lnTo>
                  <a:lnTo>
                    <a:pt x="205" y="180"/>
                  </a:lnTo>
                  <a:lnTo>
                    <a:pt x="174" y="180"/>
                  </a:lnTo>
                  <a:lnTo>
                    <a:pt x="148" y="180"/>
                  </a:lnTo>
                  <a:lnTo>
                    <a:pt x="70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06" name="Freeform 170"/>
            <p:cNvSpPr>
              <a:spLocks/>
            </p:cNvSpPr>
            <p:nvPr/>
          </p:nvSpPr>
          <p:spPr bwMode="auto">
            <a:xfrm>
              <a:off x="1819" y="3583"/>
              <a:ext cx="45" cy="34"/>
            </a:xfrm>
            <a:custGeom>
              <a:avLst/>
              <a:gdLst>
                <a:gd name="T0" fmla="*/ 52 w 114"/>
                <a:gd name="T1" fmla="*/ 96 h 96"/>
                <a:gd name="T2" fmla="*/ 58 w 114"/>
                <a:gd name="T3" fmla="*/ 93 h 96"/>
                <a:gd name="T4" fmla="*/ 64 w 114"/>
                <a:gd name="T5" fmla="*/ 92 h 96"/>
                <a:gd name="T6" fmla="*/ 69 w 114"/>
                <a:gd name="T7" fmla="*/ 90 h 96"/>
                <a:gd name="T8" fmla="*/ 75 w 114"/>
                <a:gd name="T9" fmla="*/ 89 h 96"/>
                <a:gd name="T10" fmla="*/ 80 w 114"/>
                <a:gd name="T11" fmla="*/ 88 h 96"/>
                <a:gd name="T12" fmla="*/ 85 w 114"/>
                <a:gd name="T13" fmla="*/ 85 h 96"/>
                <a:gd name="T14" fmla="*/ 91 w 114"/>
                <a:gd name="T15" fmla="*/ 85 h 96"/>
                <a:gd name="T16" fmla="*/ 97 w 114"/>
                <a:gd name="T17" fmla="*/ 84 h 96"/>
                <a:gd name="T18" fmla="*/ 110 w 114"/>
                <a:gd name="T19" fmla="*/ 82 h 96"/>
                <a:gd name="T20" fmla="*/ 114 w 114"/>
                <a:gd name="T21" fmla="*/ 79 h 96"/>
                <a:gd name="T22" fmla="*/ 108 w 114"/>
                <a:gd name="T23" fmla="*/ 75 h 96"/>
                <a:gd name="T24" fmla="*/ 92 w 114"/>
                <a:gd name="T25" fmla="*/ 74 h 96"/>
                <a:gd name="T26" fmla="*/ 85 w 114"/>
                <a:gd name="T27" fmla="*/ 75 h 96"/>
                <a:gd name="T28" fmla="*/ 76 w 114"/>
                <a:gd name="T29" fmla="*/ 76 h 96"/>
                <a:gd name="T30" fmla="*/ 67 w 114"/>
                <a:gd name="T31" fmla="*/ 77 h 96"/>
                <a:gd name="T32" fmla="*/ 58 w 114"/>
                <a:gd name="T33" fmla="*/ 79 h 96"/>
                <a:gd name="T34" fmla="*/ 49 w 114"/>
                <a:gd name="T35" fmla="*/ 80 h 96"/>
                <a:gd name="T36" fmla="*/ 41 w 114"/>
                <a:gd name="T37" fmla="*/ 81 h 96"/>
                <a:gd name="T38" fmla="*/ 34 w 114"/>
                <a:gd name="T39" fmla="*/ 81 h 96"/>
                <a:gd name="T40" fmla="*/ 28 w 114"/>
                <a:gd name="T41" fmla="*/ 82 h 96"/>
                <a:gd name="T42" fmla="*/ 34 w 114"/>
                <a:gd name="T43" fmla="*/ 73 h 96"/>
                <a:gd name="T44" fmla="*/ 39 w 114"/>
                <a:gd name="T45" fmla="*/ 64 h 96"/>
                <a:gd name="T46" fmla="*/ 45 w 114"/>
                <a:gd name="T47" fmla="*/ 54 h 96"/>
                <a:gd name="T48" fmla="*/ 51 w 114"/>
                <a:gd name="T49" fmla="*/ 45 h 96"/>
                <a:gd name="T50" fmla="*/ 58 w 114"/>
                <a:gd name="T51" fmla="*/ 36 h 96"/>
                <a:gd name="T52" fmla="*/ 64 w 114"/>
                <a:gd name="T53" fmla="*/ 25 h 96"/>
                <a:gd name="T54" fmla="*/ 69 w 114"/>
                <a:gd name="T55" fmla="*/ 16 h 96"/>
                <a:gd name="T56" fmla="*/ 76 w 114"/>
                <a:gd name="T57" fmla="*/ 7 h 96"/>
                <a:gd name="T58" fmla="*/ 80 w 114"/>
                <a:gd name="T59" fmla="*/ 1 h 96"/>
                <a:gd name="T60" fmla="*/ 77 w 114"/>
                <a:gd name="T61" fmla="*/ 0 h 96"/>
                <a:gd name="T62" fmla="*/ 73 w 114"/>
                <a:gd name="T63" fmla="*/ 1 h 96"/>
                <a:gd name="T64" fmla="*/ 70 w 114"/>
                <a:gd name="T65" fmla="*/ 2 h 96"/>
                <a:gd name="T66" fmla="*/ 67 w 114"/>
                <a:gd name="T67" fmla="*/ 7 h 96"/>
                <a:gd name="T68" fmla="*/ 62 w 114"/>
                <a:gd name="T69" fmla="*/ 12 h 96"/>
                <a:gd name="T70" fmla="*/ 57 w 114"/>
                <a:gd name="T71" fmla="*/ 19 h 96"/>
                <a:gd name="T72" fmla="*/ 51 w 114"/>
                <a:gd name="T73" fmla="*/ 25 h 96"/>
                <a:gd name="T74" fmla="*/ 45 w 114"/>
                <a:gd name="T75" fmla="*/ 34 h 96"/>
                <a:gd name="T76" fmla="*/ 38 w 114"/>
                <a:gd name="T77" fmla="*/ 43 h 96"/>
                <a:gd name="T78" fmla="*/ 31 w 114"/>
                <a:gd name="T79" fmla="*/ 52 h 96"/>
                <a:gd name="T80" fmla="*/ 23 w 114"/>
                <a:gd name="T81" fmla="*/ 62 h 96"/>
                <a:gd name="T82" fmla="*/ 26 w 114"/>
                <a:gd name="T83" fmla="*/ 51 h 96"/>
                <a:gd name="T84" fmla="*/ 27 w 114"/>
                <a:gd name="T85" fmla="*/ 40 h 96"/>
                <a:gd name="T86" fmla="*/ 26 w 114"/>
                <a:gd name="T87" fmla="*/ 29 h 96"/>
                <a:gd name="T88" fmla="*/ 23 w 114"/>
                <a:gd name="T89" fmla="*/ 19 h 96"/>
                <a:gd name="T90" fmla="*/ 20 w 114"/>
                <a:gd name="T91" fmla="*/ 13 h 96"/>
                <a:gd name="T92" fmla="*/ 16 w 114"/>
                <a:gd name="T93" fmla="*/ 13 h 96"/>
                <a:gd name="T94" fmla="*/ 14 w 114"/>
                <a:gd name="T95" fmla="*/ 17 h 96"/>
                <a:gd name="T96" fmla="*/ 14 w 114"/>
                <a:gd name="T97" fmla="*/ 25 h 96"/>
                <a:gd name="T98" fmla="*/ 13 w 114"/>
                <a:gd name="T99" fmla="*/ 42 h 96"/>
                <a:gd name="T100" fmla="*/ 11 w 114"/>
                <a:gd name="T101" fmla="*/ 57 h 96"/>
                <a:gd name="T102" fmla="*/ 7 w 114"/>
                <a:gd name="T103" fmla="*/ 72 h 96"/>
                <a:gd name="T104" fmla="*/ 4 w 114"/>
                <a:gd name="T105" fmla="*/ 85 h 96"/>
                <a:gd name="T106" fmla="*/ 4 w 114"/>
                <a:gd name="T107" fmla="*/ 88 h 96"/>
                <a:gd name="T108" fmla="*/ 2 w 114"/>
                <a:gd name="T109" fmla="*/ 90 h 96"/>
                <a:gd name="T110" fmla="*/ 0 w 114"/>
                <a:gd name="T111" fmla="*/ 93 h 96"/>
                <a:gd name="T112" fmla="*/ 0 w 114"/>
                <a:gd name="T113" fmla="*/ 96 h 96"/>
                <a:gd name="T114" fmla="*/ 52 w 114"/>
                <a:gd name="T1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" h="96">
                  <a:moveTo>
                    <a:pt x="52" y="96"/>
                  </a:moveTo>
                  <a:lnTo>
                    <a:pt x="58" y="93"/>
                  </a:lnTo>
                  <a:lnTo>
                    <a:pt x="64" y="92"/>
                  </a:lnTo>
                  <a:lnTo>
                    <a:pt x="69" y="90"/>
                  </a:lnTo>
                  <a:lnTo>
                    <a:pt x="75" y="89"/>
                  </a:lnTo>
                  <a:lnTo>
                    <a:pt x="80" y="88"/>
                  </a:lnTo>
                  <a:lnTo>
                    <a:pt x="85" y="85"/>
                  </a:lnTo>
                  <a:lnTo>
                    <a:pt x="91" y="85"/>
                  </a:lnTo>
                  <a:lnTo>
                    <a:pt x="97" y="84"/>
                  </a:lnTo>
                  <a:lnTo>
                    <a:pt x="110" y="82"/>
                  </a:lnTo>
                  <a:lnTo>
                    <a:pt x="114" y="79"/>
                  </a:lnTo>
                  <a:lnTo>
                    <a:pt x="108" y="75"/>
                  </a:lnTo>
                  <a:lnTo>
                    <a:pt x="92" y="74"/>
                  </a:lnTo>
                  <a:lnTo>
                    <a:pt x="85" y="75"/>
                  </a:lnTo>
                  <a:lnTo>
                    <a:pt x="76" y="76"/>
                  </a:lnTo>
                  <a:lnTo>
                    <a:pt x="67" y="77"/>
                  </a:lnTo>
                  <a:lnTo>
                    <a:pt x="58" y="79"/>
                  </a:lnTo>
                  <a:lnTo>
                    <a:pt x="49" y="80"/>
                  </a:lnTo>
                  <a:lnTo>
                    <a:pt x="41" y="81"/>
                  </a:lnTo>
                  <a:lnTo>
                    <a:pt x="34" y="81"/>
                  </a:lnTo>
                  <a:lnTo>
                    <a:pt x="28" y="82"/>
                  </a:lnTo>
                  <a:lnTo>
                    <a:pt x="34" y="73"/>
                  </a:lnTo>
                  <a:lnTo>
                    <a:pt x="39" y="64"/>
                  </a:lnTo>
                  <a:lnTo>
                    <a:pt x="45" y="54"/>
                  </a:lnTo>
                  <a:lnTo>
                    <a:pt x="51" y="45"/>
                  </a:lnTo>
                  <a:lnTo>
                    <a:pt x="58" y="36"/>
                  </a:lnTo>
                  <a:lnTo>
                    <a:pt x="64" y="25"/>
                  </a:lnTo>
                  <a:lnTo>
                    <a:pt x="69" y="16"/>
                  </a:lnTo>
                  <a:lnTo>
                    <a:pt x="76" y="7"/>
                  </a:lnTo>
                  <a:lnTo>
                    <a:pt x="80" y="1"/>
                  </a:lnTo>
                  <a:lnTo>
                    <a:pt x="77" y="0"/>
                  </a:lnTo>
                  <a:lnTo>
                    <a:pt x="73" y="1"/>
                  </a:lnTo>
                  <a:lnTo>
                    <a:pt x="70" y="2"/>
                  </a:lnTo>
                  <a:lnTo>
                    <a:pt x="67" y="7"/>
                  </a:lnTo>
                  <a:lnTo>
                    <a:pt x="62" y="12"/>
                  </a:lnTo>
                  <a:lnTo>
                    <a:pt x="57" y="19"/>
                  </a:lnTo>
                  <a:lnTo>
                    <a:pt x="51" y="25"/>
                  </a:lnTo>
                  <a:lnTo>
                    <a:pt x="45" y="34"/>
                  </a:lnTo>
                  <a:lnTo>
                    <a:pt x="38" y="43"/>
                  </a:lnTo>
                  <a:lnTo>
                    <a:pt x="31" y="52"/>
                  </a:lnTo>
                  <a:lnTo>
                    <a:pt x="23" y="62"/>
                  </a:lnTo>
                  <a:lnTo>
                    <a:pt x="26" y="51"/>
                  </a:lnTo>
                  <a:lnTo>
                    <a:pt x="27" y="40"/>
                  </a:lnTo>
                  <a:lnTo>
                    <a:pt x="26" y="29"/>
                  </a:lnTo>
                  <a:lnTo>
                    <a:pt x="23" y="19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4" y="25"/>
                  </a:lnTo>
                  <a:lnTo>
                    <a:pt x="13" y="42"/>
                  </a:lnTo>
                  <a:lnTo>
                    <a:pt x="11" y="57"/>
                  </a:lnTo>
                  <a:lnTo>
                    <a:pt x="7" y="72"/>
                  </a:lnTo>
                  <a:lnTo>
                    <a:pt x="4" y="85"/>
                  </a:lnTo>
                  <a:lnTo>
                    <a:pt x="4" y="88"/>
                  </a:lnTo>
                  <a:lnTo>
                    <a:pt x="2" y="90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52" y="96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07" name="Freeform 171"/>
            <p:cNvSpPr>
              <a:spLocks/>
            </p:cNvSpPr>
            <p:nvPr/>
          </p:nvSpPr>
          <p:spPr bwMode="auto">
            <a:xfrm>
              <a:off x="1803" y="3613"/>
              <a:ext cx="5" cy="4"/>
            </a:xfrm>
            <a:custGeom>
              <a:avLst/>
              <a:gdLst>
                <a:gd name="T0" fmla="*/ 11 w 11"/>
                <a:gd name="T1" fmla="*/ 13 h 13"/>
                <a:gd name="T2" fmla="*/ 11 w 11"/>
                <a:gd name="T3" fmla="*/ 10 h 13"/>
                <a:gd name="T4" fmla="*/ 10 w 11"/>
                <a:gd name="T5" fmla="*/ 7 h 13"/>
                <a:gd name="T6" fmla="*/ 9 w 11"/>
                <a:gd name="T7" fmla="*/ 4 h 13"/>
                <a:gd name="T8" fmla="*/ 8 w 11"/>
                <a:gd name="T9" fmla="*/ 1 h 13"/>
                <a:gd name="T10" fmla="*/ 7 w 11"/>
                <a:gd name="T11" fmla="*/ 0 h 13"/>
                <a:gd name="T12" fmla="*/ 4 w 11"/>
                <a:gd name="T13" fmla="*/ 0 h 13"/>
                <a:gd name="T14" fmla="*/ 1 w 11"/>
                <a:gd name="T15" fmla="*/ 2 h 13"/>
                <a:gd name="T16" fmla="*/ 0 w 11"/>
                <a:gd name="T17" fmla="*/ 4 h 13"/>
                <a:gd name="T18" fmla="*/ 0 w 11"/>
                <a:gd name="T19" fmla="*/ 6 h 13"/>
                <a:gd name="T20" fmla="*/ 1 w 11"/>
                <a:gd name="T21" fmla="*/ 8 h 13"/>
                <a:gd name="T22" fmla="*/ 1 w 11"/>
                <a:gd name="T23" fmla="*/ 10 h 13"/>
                <a:gd name="T24" fmla="*/ 1 w 11"/>
                <a:gd name="T25" fmla="*/ 13 h 13"/>
                <a:gd name="T26" fmla="*/ 11 w 11"/>
                <a:gd name="T2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11" y="10"/>
                  </a:lnTo>
                  <a:lnTo>
                    <a:pt x="10" y="7"/>
                  </a:lnTo>
                  <a:lnTo>
                    <a:pt x="9" y="4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08" name="Freeform 172"/>
            <p:cNvSpPr>
              <a:spLocks/>
            </p:cNvSpPr>
            <p:nvPr/>
          </p:nvSpPr>
          <p:spPr bwMode="auto">
            <a:xfrm>
              <a:off x="1764" y="3611"/>
              <a:ext cx="7" cy="6"/>
            </a:xfrm>
            <a:custGeom>
              <a:avLst/>
              <a:gdLst>
                <a:gd name="T0" fmla="*/ 15 w 17"/>
                <a:gd name="T1" fmla="*/ 19 h 19"/>
                <a:gd name="T2" fmla="*/ 16 w 17"/>
                <a:gd name="T3" fmla="*/ 15 h 19"/>
                <a:gd name="T4" fmla="*/ 16 w 17"/>
                <a:gd name="T5" fmla="*/ 12 h 19"/>
                <a:gd name="T6" fmla="*/ 16 w 17"/>
                <a:gd name="T7" fmla="*/ 8 h 19"/>
                <a:gd name="T8" fmla="*/ 17 w 17"/>
                <a:gd name="T9" fmla="*/ 5 h 19"/>
                <a:gd name="T10" fmla="*/ 17 w 17"/>
                <a:gd name="T11" fmla="*/ 3 h 19"/>
                <a:gd name="T12" fmla="*/ 15 w 17"/>
                <a:gd name="T13" fmla="*/ 0 h 19"/>
                <a:gd name="T14" fmla="*/ 12 w 17"/>
                <a:gd name="T15" fmla="*/ 0 h 19"/>
                <a:gd name="T16" fmla="*/ 9 w 17"/>
                <a:gd name="T17" fmla="*/ 3 h 19"/>
                <a:gd name="T18" fmla="*/ 7 w 17"/>
                <a:gd name="T19" fmla="*/ 6 h 19"/>
                <a:gd name="T20" fmla="*/ 4 w 17"/>
                <a:gd name="T21" fmla="*/ 11 h 19"/>
                <a:gd name="T22" fmla="*/ 2 w 17"/>
                <a:gd name="T23" fmla="*/ 14 h 19"/>
                <a:gd name="T24" fmla="*/ 0 w 17"/>
                <a:gd name="T25" fmla="*/ 19 h 19"/>
                <a:gd name="T26" fmla="*/ 15 w 17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9">
                  <a:moveTo>
                    <a:pt x="15" y="19"/>
                  </a:moveTo>
                  <a:lnTo>
                    <a:pt x="16" y="15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3"/>
                  </a:lnTo>
                  <a:lnTo>
                    <a:pt x="7" y="6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09" name="Freeform 173"/>
            <p:cNvSpPr>
              <a:spLocks/>
            </p:cNvSpPr>
            <p:nvPr/>
          </p:nvSpPr>
          <p:spPr bwMode="auto">
            <a:xfrm>
              <a:off x="1656" y="3617"/>
              <a:ext cx="247" cy="164"/>
            </a:xfrm>
            <a:custGeom>
              <a:avLst/>
              <a:gdLst>
                <a:gd name="T0" fmla="*/ 373 w 622"/>
                <a:gd name="T1" fmla="*/ 0 h 450"/>
                <a:gd name="T2" fmla="*/ 352 w 622"/>
                <a:gd name="T3" fmla="*/ 87 h 450"/>
                <a:gd name="T4" fmla="*/ 314 w 622"/>
                <a:gd name="T5" fmla="*/ 137 h 450"/>
                <a:gd name="T6" fmla="*/ 281 w 622"/>
                <a:gd name="T7" fmla="*/ 30 h 450"/>
                <a:gd name="T8" fmla="*/ 244 w 622"/>
                <a:gd name="T9" fmla="*/ 3 h 450"/>
                <a:gd name="T10" fmla="*/ 216 w 622"/>
                <a:gd name="T11" fmla="*/ 41 h 450"/>
                <a:gd name="T12" fmla="*/ 196 w 622"/>
                <a:gd name="T13" fmla="*/ 48 h 450"/>
                <a:gd name="T14" fmla="*/ 275 w 622"/>
                <a:gd name="T15" fmla="*/ 116 h 450"/>
                <a:gd name="T16" fmla="*/ 215 w 622"/>
                <a:gd name="T17" fmla="*/ 148 h 450"/>
                <a:gd name="T18" fmla="*/ 162 w 622"/>
                <a:gd name="T19" fmla="*/ 124 h 450"/>
                <a:gd name="T20" fmla="*/ 144 w 622"/>
                <a:gd name="T21" fmla="*/ 127 h 450"/>
                <a:gd name="T22" fmla="*/ 109 w 622"/>
                <a:gd name="T23" fmla="*/ 144 h 450"/>
                <a:gd name="T24" fmla="*/ 53 w 622"/>
                <a:gd name="T25" fmla="*/ 110 h 450"/>
                <a:gd name="T26" fmla="*/ 40 w 622"/>
                <a:gd name="T27" fmla="*/ 140 h 450"/>
                <a:gd name="T28" fmla="*/ 25 w 622"/>
                <a:gd name="T29" fmla="*/ 153 h 450"/>
                <a:gd name="T30" fmla="*/ 99 w 622"/>
                <a:gd name="T31" fmla="*/ 161 h 450"/>
                <a:gd name="T32" fmla="*/ 45 w 622"/>
                <a:gd name="T33" fmla="*/ 218 h 450"/>
                <a:gd name="T34" fmla="*/ 117 w 622"/>
                <a:gd name="T35" fmla="*/ 168 h 450"/>
                <a:gd name="T36" fmla="*/ 156 w 622"/>
                <a:gd name="T37" fmla="*/ 165 h 450"/>
                <a:gd name="T38" fmla="*/ 131 w 622"/>
                <a:gd name="T39" fmla="*/ 221 h 450"/>
                <a:gd name="T40" fmla="*/ 181 w 622"/>
                <a:gd name="T41" fmla="*/ 180 h 450"/>
                <a:gd name="T42" fmla="*/ 292 w 622"/>
                <a:gd name="T43" fmla="*/ 174 h 450"/>
                <a:gd name="T44" fmla="*/ 219 w 622"/>
                <a:gd name="T45" fmla="*/ 272 h 450"/>
                <a:gd name="T46" fmla="*/ 171 w 622"/>
                <a:gd name="T47" fmla="*/ 293 h 450"/>
                <a:gd name="T48" fmla="*/ 205 w 622"/>
                <a:gd name="T49" fmla="*/ 312 h 450"/>
                <a:gd name="T50" fmla="*/ 123 w 622"/>
                <a:gd name="T51" fmla="*/ 349 h 450"/>
                <a:gd name="T52" fmla="*/ 163 w 622"/>
                <a:gd name="T53" fmla="*/ 357 h 450"/>
                <a:gd name="T54" fmla="*/ 139 w 622"/>
                <a:gd name="T55" fmla="*/ 423 h 450"/>
                <a:gd name="T56" fmla="*/ 173 w 622"/>
                <a:gd name="T57" fmla="*/ 392 h 450"/>
                <a:gd name="T58" fmla="*/ 207 w 622"/>
                <a:gd name="T59" fmla="*/ 418 h 450"/>
                <a:gd name="T60" fmla="*/ 221 w 622"/>
                <a:gd name="T61" fmla="*/ 325 h 450"/>
                <a:gd name="T62" fmla="*/ 259 w 622"/>
                <a:gd name="T63" fmla="*/ 352 h 450"/>
                <a:gd name="T64" fmla="*/ 303 w 622"/>
                <a:gd name="T65" fmla="*/ 206 h 450"/>
                <a:gd name="T66" fmla="*/ 349 w 622"/>
                <a:gd name="T67" fmla="*/ 265 h 450"/>
                <a:gd name="T68" fmla="*/ 352 w 622"/>
                <a:gd name="T69" fmla="*/ 319 h 450"/>
                <a:gd name="T70" fmla="*/ 383 w 622"/>
                <a:gd name="T71" fmla="*/ 342 h 450"/>
                <a:gd name="T72" fmla="*/ 390 w 622"/>
                <a:gd name="T73" fmla="*/ 389 h 450"/>
                <a:gd name="T74" fmla="*/ 446 w 622"/>
                <a:gd name="T75" fmla="*/ 447 h 450"/>
                <a:gd name="T76" fmla="*/ 433 w 622"/>
                <a:gd name="T77" fmla="*/ 367 h 450"/>
                <a:gd name="T78" fmla="*/ 473 w 622"/>
                <a:gd name="T79" fmla="*/ 380 h 450"/>
                <a:gd name="T80" fmla="*/ 398 w 622"/>
                <a:gd name="T81" fmla="*/ 312 h 450"/>
                <a:gd name="T82" fmla="*/ 421 w 622"/>
                <a:gd name="T83" fmla="*/ 302 h 450"/>
                <a:gd name="T84" fmla="*/ 387 w 622"/>
                <a:gd name="T85" fmla="*/ 268 h 450"/>
                <a:gd name="T86" fmla="*/ 340 w 622"/>
                <a:gd name="T87" fmla="*/ 180 h 450"/>
                <a:gd name="T88" fmla="*/ 383 w 622"/>
                <a:gd name="T89" fmla="*/ 181 h 450"/>
                <a:gd name="T90" fmla="*/ 451 w 622"/>
                <a:gd name="T91" fmla="*/ 229 h 450"/>
                <a:gd name="T92" fmla="*/ 450 w 622"/>
                <a:gd name="T93" fmla="*/ 185 h 450"/>
                <a:gd name="T94" fmla="*/ 497 w 622"/>
                <a:gd name="T95" fmla="*/ 188 h 450"/>
                <a:gd name="T96" fmla="*/ 575 w 622"/>
                <a:gd name="T97" fmla="*/ 250 h 450"/>
                <a:gd name="T98" fmla="*/ 532 w 622"/>
                <a:gd name="T99" fmla="*/ 190 h 450"/>
                <a:gd name="T100" fmla="*/ 622 w 622"/>
                <a:gd name="T101" fmla="*/ 188 h 450"/>
                <a:gd name="T102" fmla="*/ 545 w 622"/>
                <a:gd name="T103" fmla="*/ 173 h 450"/>
                <a:gd name="T104" fmla="*/ 593 w 622"/>
                <a:gd name="T105" fmla="*/ 144 h 450"/>
                <a:gd name="T106" fmla="*/ 510 w 622"/>
                <a:gd name="T107" fmla="*/ 169 h 450"/>
                <a:gd name="T108" fmla="*/ 456 w 622"/>
                <a:gd name="T109" fmla="*/ 158 h 450"/>
                <a:gd name="T110" fmla="*/ 484 w 622"/>
                <a:gd name="T111" fmla="*/ 130 h 450"/>
                <a:gd name="T112" fmla="*/ 388 w 622"/>
                <a:gd name="T113" fmla="*/ 159 h 450"/>
                <a:gd name="T114" fmla="*/ 337 w 622"/>
                <a:gd name="T115" fmla="*/ 154 h 450"/>
                <a:gd name="T116" fmla="*/ 408 w 622"/>
                <a:gd name="T117" fmla="*/ 70 h 450"/>
                <a:gd name="T118" fmla="*/ 457 w 622"/>
                <a:gd name="T119" fmla="*/ 46 h 450"/>
                <a:gd name="T120" fmla="*/ 413 w 622"/>
                <a:gd name="T121" fmla="*/ 29 h 450"/>
                <a:gd name="T122" fmla="*/ 464 w 622"/>
                <a:gd name="T12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2" h="450">
                  <a:moveTo>
                    <a:pt x="412" y="0"/>
                  </a:moveTo>
                  <a:lnTo>
                    <a:pt x="405" y="10"/>
                  </a:lnTo>
                  <a:lnTo>
                    <a:pt x="398" y="19"/>
                  </a:lnTo>
                  <a:lnTo>
                    <a:pt x="393" y="29"/>
                  </a:lnTo>
                  <a:lnTo>
                    <a:pt x="386" y="39"/>
                  </a:lnTo>
                  <a:lnTo>
                    <a:pt x="385" y="29"/>
                  </a:lnTo>
                  <a:lnTo>
                    <a:pt x="385" y="19"/>
                  </a:lnTo>
                  <a:lnTo>
                    <a:pt x="385" y="10"/>
                  </a:lnTo>
                  <a:lnTo>
                    <a:pt x="383" y="0"/>
                  </a:lnTo>
                  <a:lnTo>
                    <a:pt x="373" y="0"/>
                  </a:lnTo>
                  <a:lnTo>
                    <a:pt x="372" y="11"/>
                  </a:lnTo>
                  <a:lnTo>
                    <a:pt x="371" y="22"/>
                  </a:lnTo>
                  <a:lnTo>
                    <a:pt x="371" y="33"/>
                  </a:lnTo>
                  <a:lnTo>
                    <a:pt x="371" y="47"/>
                  </a:lnTo>
                  <a:lnTo>
                    <a:pt x="371" y="48"/>
                  </a:lnTo>
                  <a:lnTo>
                    <a:pt x="370" y="52"/>
                  </a:lnTo>
                  <a:lnTo>
                    <a:pt x="368" y="56"/>
                  </a:lnTo>
                  <a:lnTo>
                    <a:pt x="370" y="62"/>
                  </a:lnTo>
                  <a:lnTo>
                    <a:pt x="362" y="75"/>
                  </a:lnTo>
                  <a:lnTo>
                    <a:pt x="352" y="87"/>
                  </a:lnTo>
                  <a:lnTo>
                    <a:pt x="345" y="99"/>
                  </a:lnTo>
                  <a:lnTo>
                    <a:pt x="337" y="109"/>
                  </a:lnTo>
                  <a:lnTo>
                    <a:pt x="332" y="118"/>
                  </a:lnTo>
                  <a:lnTo>
                    <a:pt x="325" y="128"/>
                  </a:lnTo>
                  <a:lnTo>
                    <a:pt x="320" y="135"/>
                  </a:lnTo>
                  <a:lnTo>
                    <a:pt x="315" y="140"/>
                  </a:lnTo>
                  <a:lnTo>
                    <a:pt x="315" y="139"/>
                  </a:lnTo>
                  <a:lnTo>
                    <a:pt x="315" y="138"/>
                  </a:lnTo>
                  <a:lnTo>
                    <a:pt x="315" y="138"/>
                  </a:lnTo>
                  <a:lnTo>
                    <a:pt x="314" y="137"/>
                  </a:lnTo>
                  <a:lnTo>
                    <a:pt x="310" y="127"/>
                  </a:lnTo>
                  <a:lnTo>
                    <a:pt x="304" y="116"/>
                  </a:lnTo>
                  <a:lnTo>
                    <a:pt x="299" y="107"/>
                  </a:lnTo>
                  <a:lnTo>
                    <a:pt x="294" y="97"/>
                  </a:lnTo>
                  <a:lnTo>
                    <a:pt x="289" y="87"/>
                  </a:lnTo>
                  <a:lnTo>
                    <a:pt x="283" y="78"/>
                  </a:lnTo>
                  <a:lnTo>
                    <a:pt x="279" y="69"/>
                  </a:lnTo>
                  <a:lnTo>
                    <a:pt x="274" y="60"/>
                  </a:lnTo>
                  <a:lnTo>
                    <a:pt x="277" y="45"/>
                  </a:lnTo>
                  <a:lnTo>
                    <a:pt x="281" y="30"/>
                  </a:lnTo>
                  <a:lnTo>
                    <a:pt x="284" y="15"/>
                  </a:lnTo>
                  <a:lnTo>
                    <a:pt x="288" y="0"/>
                  </a:lnTo>
                  <a:lnTo>
                    <a:pt x="273" y="0"/>
                  </a:lnTo>
                  <a:lnTo>
                    <a:pt x="269" y="8"/>
                  </a:lnTo>
                  <a:lnTo>
                    <a:pt x="266" y="15"/>
                  </a:lnTo>
                  <a:lnTo>
                    <a:pt x="262" y="22"/>
                  </a:lnTo>
                  <a:lnTo>
                    <a:pt x="259" y="30"/>
                  </a:lnTo>
                  <a:lnTo>
                    <a:pt x="254" y="21"/>
                  </a:lnTo>
                  <a:lnTo>
                    <a:pt x="249" y="11"/>
                  </a:lnTo>
                  <a:lnTo>
                    <a:pt x="244" y="3"/>
                  </a:lnTo>
                  <a:lnTo>
                    <a:pt x="242" y="0"/>
                  </a:lnTo>
                  <a:lnTo>
                    <a:pt x="216" y="0"/>
                  </a:lnTo>
                  <a:lnTo>
                    <a:pt x="219" y="6"/>
                  </a:lnTo>
                  <a:lnTo>
                    <a:pt x="226" y="18"/>
                  </a:lnTo>
                  <a:lnTo>
                    <a:pt x="234" y="34"/>
                  </a:lnTo>
                  <a:lnTo>
                    <a:pt x="241" y="49"/>
                  </a:lnTo>
                  <a:lnTo>
                    <a:pt x="235" y="47"/>
                  </a:lnTo>
                  <a:lnTo>
                    <a:pt x="228" y="46"/>
                  </a:lnTo>
                  <a:lnTo>
                    <a:pt x="222" y="44"/>
                  </a:lnTo>
                  <a:lnTo>
                    <a:pt x="216" y="41"/>
                  </a:lnTo>
                  <a:lnTo>
                    <a:pt x="209" y="40"/>
                  </a:lnTo>
                  <a:lnTo>
                    <a:pt x="204" y="38"/>
                  </a:lnTo>
                  <a:lnTo>
                    <a:pt x="197" y="37"/>
                  </a:lnTo>
                  <a:lnTo>
                    <a:pt x="191" y="34"/>
                  </a:lnTo>
                  <a:lnTo>
                    <a:pt x="180" y="32"/>
                  </a:lnTo>
                  <a:lnTo>
                    <a:pt x="174" y="34"/>
                  </a:lnTo>
                  <a:lnTo>
                    <a:pt x="171" y="38"/>
                  </a:lnTo>
                  <a:lnTo>
                    <a:pt x="173" y="40"/>
                  </a:lnTo>
                  <a:lnTo>
                    <a:pt x="184" y="44"/>
                  </a:lnTo>
                  <a:lnTo>
                    <a:pt x="196" y="48"/>
                  </a:lnTo>
                  <a:lnTo>
                    <a:pt x="208" y="54"/>
                  </a:lnTo>
                  <a:lnTo>
                    <a:pt x="220" y="60"/>
                  </a:lnTo>
                  <a:lnTo>
                    <a:pt x="231" y="65"/>
                  </a:lnTo>
                  <a:lnTo>
                    <a:pt x="242" y="71"/>
                  </a:lnTo>
                  <a:lnTo>
                    <a:pt x="250" y="76"/>
                  </a:lnTo>
                  <a:lnTo>
                    <a:pt x="256" y="79"/>
                  </a:lnTo>
                  <a:lnTo>
                    <a:pt x="260" y="89"/>
                  </a:lnTo>
                  <a:lnTo>
                    <a:pt x="265" y="98"/>
                  </a:lnTo>
                  <a:lnTo>
                    <a:pt x="271" y="107"/>
                  </a:lnTo>
                  <a:lnTo>
                    <a:pt x="275" y="116"/>
                  </a:lnTo>
                  <a:lnTo>
                    <a:pt x="280" y="125"/>
                  </a:lnTo>
                  <a:lnTo>
                    <a:pt x="285" y="135"/>
                  </a:lnTo>
                  <a:lnTo>
                    <a:pt x="290" y="143"/>
                  </a:lnTo>
                  <a:lnTo>
                    <a:pt x="295" y="152"/>
                  </a:lnTo>
                  <a:lnTo>
                    <a:pt x="282" y="151"/>
                  </a:lnTo>
                  <a:lnTo>
                    <a:pt x="269" y="151"/>
                  </a:lnTo>
                  <a:lnTo>
                    <a:pt x="256" y="150"/>
                  </a:lnTo>
                  <a:lnTo>
                    <a:pt x="242" y="150"/>
                  </a:lnTo>
                  <a:lnTo>
                    <a:pt x="228" y="148"/>
                  </a:lnTo>
                  <a:lnTo>
                    <a:pt x="215" y="148"/>
                  </a:lnTo>
                  <a:lnTo>
                    <a:pt x="201" y="147"/>
                  </a:lnTo>
                  <a:lnTo>
                    <a:pt x="188" y="147"/>
                  </a:lnTo>
                  <a:lnTo>
                    <a:pt x="186" y="146"/>
                  </a:lnTo>
                  <a:lnTo>
                    <a:pt x="185" y="145"/>
                  </a:lnTo>
                  <a:lnTo>
                    <a:pt x="183" y="144"/>
                  </a:lnTo>
                  <a:lnTo>
                    <a:pt x="182" y="143"/>
                  </a:lnTo>
                  <a:lnTo>
                    <a:pt x="177" y="139"/>
                  </a:lnTo>
                  <a:lnTo>
                    <a:pt x="173" y="135"/>
                  </a:lnTo>
                  <a:lnTo>
                    <a:pt x="168" y="130"/>
                  </a:lnTo>
                  <a:lnTo>
                    <a:pt x="162" y="124"/>
                  </a:lnTo>
                  <a:lnTo>
                    <a:pt x="156" y="118"/>
                  </a:lnTo>
                  <a:lnTo>
                    <a:pt x="151" y="113"/>
                  </a:lnTo>
                  <a:lnTo>
                    <a:pt x="145" y="107"/>
                  </a:lnTo>
                  <a:lnTo>
                    <a:pt x="139" y="101"/>
                  </a:lnTo>
                  <a:lnTo>
                    <a:pt x="137" y="101"/>
                  </a:lnTo>
                  <a:lnTo>
                    <a:pt x="135" y="102"/>
                  </a:lnTo>
                  <a:lnTo>
                    <a:pt x="132" y="105"/>
                  </a:lnTo>
                  <a:lnTo>
                    <a:pt x="132" y="106"/>
                  </a:lnTo>
                  <a:lnTo>
                    <a:pt x="138" y="116"/>
                  </a:lnTo>
                  <a:lnTo>
                    <a:pt x="144" y="127"/>
                  </a:lnTo>
                  <a:lnTo>
                    <a:pt x="148" y="136"/>
                  </a:lnTo>
                  <a:lnTo>
                    <a:pt x="154" y="145"/>
                  </a:lnTo>
                  <a:lnTo>
                    <a:pt x="148" y="145"/>
                  </a:lnTo>
                  <a:lnTo>
                    <a:pt x="143" y="145"/>
                  </a:lnTo>
                  <a:lnTo>
                    <a:pt x="137" y="145"/>
                  </a:lnTo>
                  <a:lnTo>
                    <a:pt x="131" y="144"/>
                  </a:lnTo>
                  <a:lnTo>
                    <a:pt x="125" y="144"/>
                  </a:lnTo>
                  <a:lnTo>
                    <a:pt x="120" y="144"/>
                  </a:lnTo>
                  <a:lnTo>
                    <a:pt x="115" y="144"/>
                  </a:lnTo>
                  <a:lnTo>
                    <a:pt x="109" y="144"/>
                  </a:lnTo>
                  <a:lnTo>
                    <a:pt x="103" y="140"/>
                  </a:lnTo>
                  <a:lnTo>
                    <a:pt x="98" y="137"/>
                  </a:lnTo>
                  <a:lnTo>
                    <a:pt x="92" y="132"/>
                  </a:lnTo>
                  <a:lnTo>
                    <a:pt x="85" y="128"/>
                  </a:lnTo>
                  <a:lnTo>
                    <a:pt x="79" y="124"/>
                  </a:lnTo>
                  <a:lnTo>
                    <a:pt x="72" y="120"/>
                  </a:lnTo>
                  <a:lnTo>
                    <a:pt x="67" y="116"/>
                  </a:lnTo>
                  <a:lnTo>
                    <a:pt x="61" y="113"/>
                  </a:lnTo>
                  <a:lnTo>
                    <a:pt x="55" y="110"/>
                  </a:lnTo>
                  <a:lnTo>
                    <a:pt x="53" y="110"/>
                  </a:lnTo>
                  <a:lnTo>
                    <a:pt x="53" y="114"/>
                  </a:lnTo>
                  <a:lnTo>
                    <a:pt x="55" y="118"/>
                  </a:lnTo>
                  <a:lnTo>
                    <a:pt x="59" y="122"/>
                  </a:lnTo>
                  <a:lnTo>
                    <a:pt x="64" y="128"/>
                  </a:lnTo>
                  <a:lnTo>
                    <a:pt x="71" y="135"/>
                  </a:lnTo>
                  <a:lnTo>
                    <a:pt x="79" y="143"/>
                  </a:lnTo>
                  <a:lnTo>
                    <a:pt x="68" y="142"/>
                  </a:lnTo>
                  <a:lnTo>
                    <a:pt x="57" y="142"/>
                  </a:lnTo>
                  <a:lnTo>
                    <a:pt x="48" y="140"/>
                  </a:lnTo>
                  <a:lnTo>
                    <a:pt x="40" y="140"/>
                  </a:lnTo>
                  <a:lnTo>
                    <a:pt x="33" y="139"/>
                  </a:lnTo>
                  <a:lnTo>
                    <a:pt x="26" y="139"/>
                  </a:lnTo>
                  <a:lnTo>
                    <a:pt x="22" y="139"/>
                  </a:lnTo>
                  <a:lnTo>
                    <a:pt x="18" y="139"/>
                  </a:lnTo>
                  <a:lnTo>
                    <a:pt x="4" y="138"/>
                  </a:lnTo>
                  <a:lnTo>
                    <a:pt x="0" y="140"/>
                  </a:lnTo>
                  <a:lnTo>
                    <a:pt x="3" y="145"/>
                  </a:lnTo>
                  <a:lnTo>
                    <a:pt x="16" y="151"/>
                  </a:lnTo>
                  <a:lnTo>
                    <a:pt x="19" y="152"/>
                  </a:lnTo>
                  <a:lnTo>
                    <a:pt x="25" y="153"/>
                  </a:lnTo>
                  <a:lnTo>
                    <a:pt x="33" y="154"/>
                  </a:lnTo>
                  <a:lnTo>
                    <a:pt x="44" y="155"/>
                  </a:lnTo>
                  <a:lnTo>
                    <a:pt x="55" y="157"/>
                  </a:lnTo>
                  <a:lnTo>
                    <a:pt x="68" y="158"/>
                  </a:lnTo>
                  <a:lnTo>
                    <a:pt x="83" y="159"/>
                  </a:lnTo>
                  <a:lnTo>
                    <a:pt x="98" y="160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7" y="162"/>
                  </a:lnTo>
                  <a:lnTo>
                    <a:pt x="92" y="167"/>
                  </a:lnTo>
                  <a:lnTo>
                    <a:pt x="84" y="173"/>
                  </a:lnTo>
                  <a:lnTo>
                    <a:pt x="75" y="181"/>
                  </a:lnTo>
                  <a:lnTo>
                    <a:pt x="65" y="189"/>
                  </a:lnTo>
                  <a:lnTo>
                    <a:pt x="57" y="196"/>
                  </a:lnTo>
                  <a:lnTo>
                    <a:pt x="50" y="201"/>
                  </a:lnTo>
                  <a:lnTo>
                    <a:pt x="46" y="206"/>
                  </a:lnTo>
                  <a:lnTo>
                    <a:pt x="42" y="213"/>
                  </a:lnTo>
                  <a:lnTo>
                    <a:pt x="45" y="218"/>
                  </a:lnTo>
                  <a:lnTo>
                    <a:pt x="49" y="219"/>
                  </a:lnTo>
                  <a:lnTo>
                    <a:pt x="56" y="215"/>
                  </a:lnTo>
                  <a:lnTo>
                    <a:pt x="62" y="211"/>
                  </a:lnTo>
                  <a:lnTo>
                    <a:pt x="68" y="206"/>
                  </a:lnTo>
                  <a:lnTo>
                    <a:pt x="76" y="199"/>
                  </a:lnTo>
                  <a:lnTo>
                    <a:pt x="84" y="192"/>
                  </a:lnTo>
                  <a:lnTo>
                    <a:pt x="92" y="185"/>
                  </a:lnTo>
                  <a:lnTo>
                    <a:pt x="100" y="178"/>
                  </a:lnTo>
                  <a:lnTo>
                    <a:pt x="109" y="173"/>
                  </a:lnTo>
                  <a:lnTo>
                    <a:pt x="117" y="168"/>
                  </a:lnTo>
                  <a:lnTo>
                    <a:pt x="121" y="167"/>
                  </a:lnTo>
                  <a:lnTo>
                    <a:pt x="123" y="165"/>
                  </a:lnTo>
                  <a:lnTo>
                    <a:pt x="124" y="163"/>
                  </a:lnTo>
                  <a:lnTo>
                    <a:pt x="125" y="162"/>
                  </a:lnTo>
                  <a:lnTo>
                    <a:pt x="131" y="162"/>
                  </a:lnTo>
                  <a:lnTo>
                    <a:pt x="136" y="163"/>
                  </a:lnTo>
                  <a:lnTo>
                    <a:pt x="141" y="163"/>
                  </a:lnTo>
                  <a:lnTo>
                    <a:pt x="146" y="163"/>
                  </a:lnTo>
                  <a:lnTo>
                    <a:pt x="152" y="165"/>
                  </a:lnTo>
                  <a:lnTo>
                    <a:pt x="156" y="165"/>
                  </a:lnTo>
                  <a:lnTo>
                    <a:pt x="162" y="166"/>
                  </a:lnTo>
                  <a:lnTo>
                    <a:pt x="168" y="166"/>
                  </a:lnTo>
                  <a:lnTo>
                    <a:pt x="162" y="174"/>
                  </a:lnTo>
                  <a:lnTo>
                    <a:pt x="158" y="182"/>
                  </a:lnTo>
                  <a:lnTo>
                    <a:pt x="152" y="190"/>
                  </a:lnTo>
                  <a:lnTo>
                    <a:pt x="146" y="197"/>
                  </a:lnTo>
                  <a:lnTo>
                    <a:pt x="141" y="205"/>
                  </a:lnTo>
                  <a:lnTo>
                    <a:pt x="137" y="212"/>
                  </a:lnTo>
                  <a:lnTo>
                    <a:pt x="133" y="216"/>
                  </a:lnTo>
                  <a:lnTo>
                    <a:pt x="131" y="221"/>
                  </a:lnTo>
                  <a:lnTo>
                    <a:pt x="130" y="228"/>
                  </a:lnTo>
                  <a:lnTo>
                    <a:pt x="132" y="231"/>
                  </a:lnTo>
                  <a:lnTo>
                    <a:pt x="137" y="231"/>
                  </a:lnTo>
                  <a:lnTo>
                    <a:pt x="143" y="226"/>
                  </a:lnTo>
                  <a:lnTo>
                    <a:pt x="146" y="220"/>
                  </a:lnTo>
                  <a:lnTo>
                    <a:pt x="152" y="213"/>
                  </a:lnTo>
                  <a:lnTo>
                    <a:pt x="159" y="205"/>
                  </a:lnTo>
                  <a:lnTo>
                    <a:pt x="167" y="196"/>
                  </a:lnTo>
                  <a:lnTo>
                    <a:pt x="174" y="188"/>
                  </a:lnTo>
                  <a:lnTo>
                    <a:pt x="181" y="180"/>
                  </a:lnTo>
                  <a:lnTo>
                    <a:pt x="186" y="173"/>
                  </a:lnTo>
                  <a:lnTo>
                    <a:pt x="191" y="167"/>
                  </a:lnTo>
                  <a:lnTo>
                    <a:pt x="207" y="168"/>
                  </a:lnTo>
                  <a:lnTo>
                    <a:pt x="223" y="169"/>
                  </a:lnTo>
                  <a:lnTo>
                    <a:pt x="237" y="170"/>
                  </a:lnTo>
                  <a:lnTo>
                    <a:pt x="251" y="172"/>
                  </a:lnTo>
                  <a:lnTo>
                    <a:pt x="264" y="172"/>
                  </a:lnTo>
                  <a:lnTo>
                    <a:pt x="275" y="173"/>
                  </a:lnTo>
                  <a:lnTo>
                    <a:pt x="284" y="174"/>
                  </a:lnTo>
                  <a:lnTo>
                    <a:pt x="292" y="174"/>
                  </a:lnTo>
                  <a:lnTo>
                    <a:pt x="285" y="184"/>
                  </a:lnTo>
                  <a:lnTo>
                    <a:pt x="279" y="195"/>
                  </a:lnTo>
                  <a:lnTo>
                    <a:pt x="271" y="205"/>
                  </a:lnTo>
                  <a:lnTo>
                    <a:pt x="264" y="216"/>
                  </a:lnTo>
                  <a:lnTo>
                    <a:pt x="256" y="229"/>
                  </a:lnTo>
                  <a:lnTo>
                    <a:pt x="247" y="241"/>
                  </a:lnTo>
                  <a:lnTo>
                    <a:pt x="241" y="253"/>
                  </a:lnTo>
                  <a:lnTo>
                    <a:pt x="232" y="266"/>
                  </a:lnTo>
                  <a:lnTo>
                    <a:pt x="226" y="268"/>
                  </a:lnTo>
                  <a:lnTo>
                    <a:pt x="219" y="272"/>
                  </a:lnTo>
                  <a:lnTo>
                    <a:pt x="212" y="274"/>
                  </a:lnTo>
                  <a:lnTo>
                    <a:pt x="205" y="278"/>
                  </a:lnTo>
                  <a:lnTo>
                    <a:pt x="198" y="280"/>
                  </a:lnTo>
                  <a:lnTo>
                    <a:pt x="191" y="282"/>
                  </a:lnTo>
                  <a:lnTo>
                    <a:pt x="184" y="282"/>
                  </a:lnTo>
                  <a:lnTo>
                    <a:pt x="177" y="282"/>
                  </a:lnTo>
                  <a:lnTo>
                    <a:pt x="168" y="282"/>
                  </a:lnTo>
                  <a:lnTo>
                    <a:pt x="165" y="284"/>
                  </a:lnTo>
                  <a:lnTo>
                    <a:pt x="165" y="289"/>
                  </a:lnTo>
                  <a:lnTo>
                    <a:pt x="171" y="293"/>
                  </a:lnTo>
                  <a:lnTo>
                    <a:pt x="176" y="294"/>
                  </a:lnTo>
                  <a:lnTo>
                    <a:pt x="181" y="295"/>
                  </a:lnTo>
                  <a:lnTo>
                    <a:pt x="186" y="295"/>
                  </a:lnTo>
                  <a:lnTo>
                    <a:pt x="192" y="295"/>
                  </a:lnTo>
                  <a:lnTo>
                    <a:pt x="199" y="294"/>
                  </a:lnTo>
                  <a:lnTo>
                    <a:pt x="205" y="293"/>
                  </a:lnTo>
                  <a:lnTo>
                    <a:pt x="212" y="291"/>
                  </a:lnTo>
                  <a:lnTo>
                    <a:pt x="218" y="290"/>
                  </a:lnTo>
                  <a:lnTo>
                    <a:pt x="211" y="302"/>
                  </a:lnTo>
                  <a:lnTo>
                    <a:pt x="205" y="312"/>
                  </a:lnTo>
                  <a:lnTo>
                    <a:pt x="198" y="324"/>
                  </a:lnTo>
                  <a:lnTo>
                    <a:pt x="191" y="334"/>
                  </a:lnTo>
                  <a:lnTo>
                    <a:pt x="185" y="335"/>
                  </a:lnTo>
                  <a:lnTo>
                    <a:pt x="177" y="337"/>
                  </a:lnTo>
                  <a:lnTo>
                    <a:pt x="167" y="340"/>
                  </a:lnTo>
                  <a:lnTo>
                    <a:pt x="156" y="343"/>
                  </a:lnTo>
                  <a:lnTo>
                    <a:pt x="146" y="346"/>
                  </a:lnTo>
                  <a:lnTo>
                    <a:pt x="136" y="347"/>
                  </a:lnTo>
                  <a:lnTo>
                    <a:pt x="128" y="349"/>
                  </a:lnTo>
                  <a:lnTo>
                    <a:pt x="123" y="349"/>
                  </a:lnTo>
                  <a:lnTo>
                    <a:pt x="118" y="350"/>
                  </a:lnTo>
                  <a:lnTo>
                    <a:pt x="118" y="352"/>
                  </a:lnTo>
                  <a:lnTo>
                    <a:pt x="123" y="355"/>
                  </a:lnTo>
                  <a:lnTo>
                    <a:pt x="128" y="356"/>
                  </a:lnTo>
                  <a:lnTo>
                    <a:pt x="130" y="356"/>
                  </a:lnTo>
                  <a:lnTo>
                    <a:pt x="135" y="356"/>
                  </a:lnTo>
                  <a:lnTo>
                    <a:pt x="140" y="356"/>
                  </a:lnTo>
                  <a:lnTo>
                    <a:pt x="147" y="356"/>
                  </a:lnTo>
                  <a:lnTo>
                    <a:pt x="155" y="357"/>
                  </a:lnTo>
                  <a:lnTo>
                    <a:pt x="163" y="357"/>
                  </a:lnTo>
                  <a:lnTo>
                    <a:pt x="171" y="357"/>
                  </a:lnTo>
                  <a:lnTo>
                    <a:pt x="180" y="356"/>
                  </a:lnTo>
                  <a:lnTo>
                    <a:pt x="171" y="369"/>
                  </a:lnTo>
                  <a:lnTo>
                    <a:pt x="166" y="380"/>
                  </a:lnTo>
                  <a:lnTo>
                    <a:pt x="159" y="390"/>
                  </a:lnTo>
                  <a:lnTo>
                    <a:pt x="153" y="400"/>
                  </a:lnTo>
                  <a:lnTo>
                    <a:pt x="148" y="408"/>
                  </a:lnTo>
                  <a:lnTo>
                    <a:pt x="145" y="415"/>
                  </a:lnTo>
                  <a:lnTo>
                    <a:pt x="141" y="419"/>
                  </a:lnTo>
                  <a:lnTo>
                    <a:pt x="139" y="423"/>
                  </a:lnTo>
                  <a:lnTo>
                    <a:pt x="137" y="430"/>
                  </a:lnTo>
                  <a:lnTo>
                    <a:pt x="138" y="431"/>
                  </a:lnTo>
                  <a:lnTo>
                    <a:pt x="141" y="430"/>
                  </a:lnTo>
                  <a:lnTo>
                    <a:pt x="145" y="429"/>
                  </a:lnTo>
                  <a:lnTo>
                    <a:pt x="146" y="426"/>
                  </a:lnTo>
                  <a:lnTo>
                    <a:pt x="148" y="423"/>
                  </a:lnTo>
                  <a:lnTo>
                    <a:pt x="153" y="417"/>
                  </a:lnTo>
                  <a:lnTo>
                    <a:pt x="159" y="410"/>
                  </a:lnTo>
                  <a:lnTo>
                    <a:pt x="165" y="401"/>
                  </a:lnTo>
                  <a:lnTo>
                    <a:pt x="173" y="392"/>
                  </a:lnTo>
                  <a:lnTo>
                    <a:pt x="181" y="380"/>
                  </a:lnTo>
                  <a:lnTo>
                    <a:pt x="190" y="367"/>
                  </a:lnTo>
                  <a:lnTo>
                    <a:pt x="189" y="382"/>
                  </a:lnTo>
                  <a:lnTo>
                    <a:pt x="188" y="395"/>
                  </a:lnTo>
                  <a:lnTo>
                    <a:pt x="188" y="407"/>
                  </a:lnTo>
                  <a:lnTo>
                    <a:pt x="189" y="416"/>
                  </a:lnTo>
                  <a:lnTo>
                    <a:pt x="196" y="427"/>
                  </a:lnTo>
                  <a:lnTo>
                    <a:pt x="203" y="431"/>
                  </a:lnTo>
                  <a:lnTo>
                    <a:pt x="206" y="427"/>
                  </a:lnTo>
                  <a:lnTo>
                    <a:pt x="207" y="418"/>
                  </a:lnTo>
                  <a:lnTo>
                    <a:pt x="206" y="402"/>
                  </a:lnTo>
                  <a:lnTo>
                    <a:pt x="206" y="381"/>
                  </a:lnTo>
                  <a:lnTo>
                    <a:pt x="207" y="359"/>
                  </a:lnTo>
                  <a:lnTo>
                    <a:pt x="211" y="342"/>
                  </a:lnTo>
                  <a:lnTo>
                    <a:pt x="212" y="341"/>
                  </a:lnTo>
                  <a:lnTo>
                    <a:pt x="212" y="340"/>
                  </a:lnTo>
                  <a:lnTo>
                    <a:pt x="212" y="339"/>
                  </a:lnTo>
                  <a:lnTo>
                    <a:pt x="212" y="337"/>
                  </a:lnTo>
                  <a:lnTo>
                    <a:pt x="216" y="332"/>
                  </a:lnTo>
                  <a:lnTo>
                    <a:pt x="221" y="325"/>
                  </a:lnTo>
                  <a:lnTo>
                    <a:pt x="226" y="318"/>
                  </a:lnTo>
                  <a:lnTo>
                    <a:pt x="230" y="312"/>
                  </a:lnTo>
                  <a:lnTo>
                    <a:pt x="230" y="327"/>
                  </a:lnTo>
                  <a:lnTo>
                    <a:pt x="232" y="341"/>
                  </a:lnTo>
                  <a:lnTo>
                    <a:pt x="235" y="352"/>
                  </a:lnTo>
                  <a:lnTo>
                    <a:pt x="238" y="361"/>
                  </a:lnTo>
                  <a:lnTo>
                    <a:pt x="245" y="366"/>
                  </a:lnTo>
                  <a:lnTo>
                    <a:pt x="253" y="367"/>
                  </a:lnTo>
                  <a:lnTo>
                    <a:pt x="258" y="363"/>
                  </a:lnTo>
                  <a:lnTo>
                    <a:pt x="259" y="352"/>
                  </a:lnTo>
                  <a:lnTo>
                    <a:pt x="257" y="337"/>
                  </a:lnTo>
                  <a:lnTo>
                    <a:pt x="254" y="319"/>
                  </a:lnTo>
                  <a:lnTo>
                    <a:pt x="252" y="299"/>
                  </a:lnTo>
                  <a:lnTo>
                    <a:pt x="252" y="281"/>
                  </a:lnTo>
                  <a:lnTo>
                    <a:pt x="261" y="268"/>
                  </a:lnTo>
                  <a:lnTo>
                    <a:pt x="271" y="256"/>
                  </a:lnTo>
                  <a:lnTo>
                    <a:pt x="279" y="243"/>
                  </a:lnTo>
                  <a:lnTo>
                    <a:pt x="288" y="230"/>
                  </a:lnTo>
                  <a:lnTo>
                    <a:pt x="296" y="218"/>
                  </a:lnTo>
                  <a:lnTo>
                    <a:pt x="303" y="206"/>
                  </a:lnTo>
                  <a:lnTo>
                    <a:pt x="310" y="196"/>
                  </a:lnTo>
                  <a:lnTo>
                    <a:pt x="317" y="185"/>
                  </a:lnTo>
                  <a:lnTo>
                    <a:pt x="320" y="197"/>
                  </a:lnTo>
                  <a:lnTo>
                    <a:pt x="328" y="215"/>
                  </a:lnTo>
                  <a:lnTo>
                    <a:pt x="337" y="238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4" y="281"/>
                  </a:lnTo>
                  <a:lnTo>
                    <a:pt x="338" y="303"/>
                  </a:lnTo>
                  <a:lnTo>
                    <a:pt x="334" y="326"/>
                  </a:lnTo>
                  <a:lnTo>
                    <a:pt x="330" y="342"/>
                  </a:lnTo>
                  <a:lnTo>
                    <a:pt x="332" y="350"/>
                  </a:lnTo>
                  <a:lnTo>
                    <a:pt x="337" y="352"/>
                  </a:lnTo>
                  <a:lnTo>
                    <a:pt x="343" y="350"/>
                  </a:lnTo>
                  <a:lnTo>
                    <a:pt x="347" y="341"/>
                  </a:lnTo>
                  <a:lnTo>
                    <a:pt x="349" y="332"/>
                  </a:lnTo>
                  <a:lnTo>
                    <a:pt x="352" y="319"/>
                  </a:lnTo>
                  <a:lnTo>
                    <a:pt x="357" y="305"/>
                  </a:lnTo>
                  <a:lnTo>
                    <a:pt x="363" y="293"/>
                  </a:lnTo>
                  <a:lnTo>
                    <a:pt x="368" y="304"/>
                  </a:lnTo>
                  <a:lnTo>
                    <a:pt x="374" y="316"/>
                  </a:lnTo>
                  <a:lnTo>
                    <a:pt x="379" y="327"/>
                  </a:lnTo>
                  <a:lnTo>
                    <a:pt x="385" y="339"/>
                  </a:lnTo>
                  <a:lnTo>
                    <a:pt x="385" y="340"/>
                  </a:lnTo>
                  <a:lnTo>
                    <a:pt x="385" y="340"/>
                  </a:lnTo>
                  <a:lnTo>
                    <a:pt x="385" y="341"/>
                  </a:lnTo>
                  <a:lnTo>
                    <a:pt x="383" y="342"/>
                  </a:lnTo>
                  <a:lnTo>
                    <a:pt x="381" y="352"/>
                  </a:lnTo>
                  <a:lnTo>
                    <a:pt x="378" y="371"/>
                  </a:lnTo>
                  <a:lnTo>
                    <a:pt x="372" y="394"/>
                  </a:lnTo>
                  <a:lnTo>
                    <a:pt x="360" y="420"/>
                  </a:lnTo>
                  <a:lnTo>
                    <a:pt x="360" y="424"/>
                  </a:lnTo>
                  <a:lnTo>
                    <a:pt x="364" y="426"/>
                  </a:lnTo>
                  <a:lnTo>
                    <a:pt x="370" y="423"/>
                  </a:lnTo>
                  <a:lnTo>
                    <a:pt x="376" y="415"/>
                  </a:lnTo>
                  <a:lnTo>
                    <a:pt x="385" y="401"/>
                  </a:lnTo>
                  <a:lnTo>
                    <a:pt x="390" y="389"/>
                  </a:lnTo>
                  <a:lnTo>
                    <a:pt x="395" y="379"/>
                  </a:lnTo>
                  <a:lnTo>
                    <a:pt x="400" y="369"/>
                  </a:lnTo>
                  <a:lnTo>
                    <a:pt x="406" y="381"/>
                  </a:lnTo>
                  <a:lnTo>
                    <a:pt x="413" y="394"/>
                  </a:lnTo>
                  <a:lnTo>
                    <a:pt x="420" y="407"/>
                  </a:lnTo>
                  <a:lnTo>
                    <a:pt x="426" y="417"/>
                  </a:lnTo>
                  <a:lnTo>
                    <a:pt x="432" y="426"/>
                  </a:lnTo>
                  <a:lnTo>
                    <a:pt x="438" y="435"/>
                  </a:lnTo>
                  <a:lnTo>
                    <a:pt x="442" y="441"/>
                  </a:lnTo>
                  <a:lnTo>
                    <a:pt x="446" y="447"/>
                  </a:lnTo>
                  <a:lnTo>
                    <a:pt x="451" y="450"/>
                  </a:lnTo>
                  <a:lnTo>
                    <a:pt x="455" y="449"/>
                  </a:lnTo>
                  <a:lnTo>
                    <a:pt x="456" y="445"/>
                  </a:lnTo>
                  <a:lnTo>
                    <a:pt x="455" y="437"/>
                  </a:lnTo>
                  <a:lnTo>
                    <a:pt x="447" y="418"/>
                  </a:lnTo>
                  <a:lnTo>
                    <a:pt x="439" y="400"/>
                  </a:lnTo>
                  <a:lnTo>
                    <a:pt x="429" y="381"/>
                  </a:lnTo>
                  <a:lnTo>
                    <a:pt x="421" y="362"/>
                  </a:lnTo>
                  <a:lnTo>
                    <a:pt x="427" y="364"/>
                  </a:lnTo>
                  <a:lnTo>
                    <a:pt x="433" y="367"/>
                  </a:lnTo>
                  <a:lnTo>
                    <a:pt x="439" y="370"/>
                  </a:lnTo>
                  <a:lnTo>
                    <a:pt x="444" y="372"/>
                  </a:lnTo>
                  <a:lnTo>
                    <a:pt x="449" y="374"/>
                  </a:lnTo>
                  <a:lnTo>
                    <a:pt x="454" y="377"/>
                  </a:lnTo>
                  <a:lnTo>
                    <a:pt x="458" y="379"/>
                  </a:lnTo>
                  <a:lnTo>
                    <a:pt x="462" y="380"/>
                  </a:lnTo>
                  <a:lnTo>
                    <a:pt x="469" y="382"/>
                  </a:lnTo>
                  <a:lnTo>
                    <a:pt x="472" y="382"/>
                  </a:lnTo>
                  <a:lnTo>
                    <a:pt x="473" y="381"/>
                  </a:lnTo>
                  <a:lnTo>
                    <a:pt x="473" y="380"/>
                  </a:lnTo>
                  <a:lnTo>
                    <a:pt x="465" y="372"/>
                  </a:lnTo>
                  <a:lnTo>
                    <a:pt x="457" y="365"/>
                  </a:lnTo>
                  <a:lnTo>
                    <a:pt x="448" y="359"/>
                  </a:lnTo>
                  <a:lnTo>
                    <a:pt x="439" y="354"/>
                  </a:lnTo>
                  <a:lnTo>
                    <a:pt x="431" y="349"/>
                  </a:lnTo>
                  <a:lnTo>
                    <a:pt x="423" y="344"/>
                  </a:lnTo>
                  <a:lnTo>
                    <a:pt x="416" y="341"/>
                  </a:lnTo>
                  <a:lnTo>
                    <a:pt x="410" y="337"/>
                  </a:lnTo>
                  <a:lnTo>
                    <a:pt x="404" y="325"/>
                  </a:lnTo>
                  <a:lnTo>
                    <a:pt x="398" y="312"/>
                  </a:lnTo>
                  <a:lnTo>
                    <a:pt x="393" y="299"/>
                  </a:lnTo>
                  <a:lnTo>
                    <a:pt x="387" y="287"/>
                  </a:lnTo>
                  <a:lnTo>
                    <a:pt x="393" y="289"/>
                  </a:lnTo>
                  <a:lnTo>
                    <a:pt x="397" y="291"/>
                  </a:lnTo>
                  <a:lnTo>
                    <a:pt x="402" y="294"/>
                  </a:lnTo>
                  <a:lnTo>
                    <a:pt x="408" y="296"/>
                  </a:lnTo>
                  <a:lnTo>
                    <a:pt x="411" y="298"/>
                  </a:lnTo>
                  <a:lnTo>
                    <a:pt x="416" y="299"/>
                  </a:lnTo>
                  <a:lnTo>
                    <a:pt x="419" y="301"/>
                  </a:lnTo>
                  <a:lnTo>
                    <a:pt x="421" y="302"/>
                  </a:lnTo>
                  <a:lnTo>
                    <a:pt x="427" y="303"/>
                  </a:lnTo>
                  <a:lnTo>
                    <a:pt x="431" y="302"/>
                  </a:lnTo>
                  <a:lnTo>
                    <a:pt x="431" y="299"/>
                  </a:lnTo>
                  <a:lnTo>
                    <a:pt x="425" y="295"/>
                  </a:lnTo>
                  <a:lnTo>
                    <a:pt x="420" y="293"/>
                  </a:lnTo>
                  <a:lnTo>
                    <a:pt x="414" y="288"/>
                  </a:lnTo>
                  <a:lnTo>
                    <a:pt x="409" y="283"/>
                  </a:lnTo>
                  <a:lnTo>
                    <a:pt x="402" y="279"/>
                  </a:lnTo>
                  <a:lnTo>
                    <a:pt x="394" y="273"/>
                  </a:lnTo>
                  <a:lnTo>
                    <a:pt x="387" y="268"/>
                  </a:lnTo>
                  <a:lnTo>
                    <a:pt x="380" y="263"/>
                  </a:lnTo>
                  <a:lnTo>
                    <a:pt x="374" y="259"/>
                  </a:lnTo>
                  <a:lnTo>
                    <a:pt x="368" y="245"/>
                  </a:lnTo>
                  <a:lnTo>
                    <a:pt x="363" y="233"/>
                  </a:lnTo>
                  <a:lnTo>
                    <a:pt x="357" y="220"/>
                  </a:lnTo>
                  <a:lnTo>
                    <a:pt x="352" y="210"/>
                  </a:lnTo>
                  <a:lnTo>
                    <a:pt x="348" y="200"/>
                  </a:lnTo>
                  <a:lnTo>
                    <a:pt x="344" y="191"/>
                  </a:lnTo>
                  <a:lnTo>
                    <a:pt x="342" y="184"/>
                  </a:lnTo>
                  <a:lnTo>
                    <a:pt x="340" y="180"/>
                  </a:lnTo>
                  <a:lnTo>
                    <a:pt x="338" y="178"/>
                  </a:lnTo>
                  <a:lnTo>
                    <a:pt x="338" y="178"/>
                  </a:lnTo>
                  <a:lnTo>
                    <a:pt x="338" y="177"/>
                  </a:lnTo>
                  <a:lnTo>
                    <a:pt x="338" y="177"/>
                  </a:lnTo>
                  <a:lnTo>
                    <a:pt x="343" y="177"/>
                  </a:lnTo>
                  <a:lnTo>
                    <a:pt x="349" y="178"/>
                  </a:lnTo>
                  <a:lnTo>
                    <a:pt x="356" y="178"/>
                  </a:lnTo>
                  <a:lnTo>
                    <a:pt x="364" y="180"/>
                  </a:lnTo>
                  <a:lnTo>
                    <a:pt x="373" y="180"/>
                  </a:lnTo>
                  <a:lnTo>
                    <a:pt x="383" y="181"/>
                  </a:lnTo>
                  <a:lnTo>
                    <a:pt x="395" y="181"/>
                  </a:lnTo>
                  <a:lnTo>
                    <a:pt x="406" y="182"/>
                  </a:lnTo>
                  <a:lnTo>
                    <a:pt x="413" y="188"/>
                  </a:lnTo>
                  <a:lnTo>
                    <a:pt x="419" y="193"/>
                  </a:lnTo>
                  <a:lnTo>
                    <a:pt x="423" y="199"/>
                  </a:lnTo>
                  <a:lnTo>
                    <a:pt x="427" y="204"/>
                  </a:lnTo>
                  <a:lnTo>
                    <a:pt x="432" y="210"/>
                  </a:lnTo>
                  <a:lnTo>
                    <a:pt x="436" y="215"/>
                  </a:lnTo>
                  <a:lnTo>
                    <a:pt x="443" y="222"/>
                  </a:lnTo>
                  <a:lnTo>
                    <a:pt x="451" y="229"/>
                  </a:lnTo>
                  <a:lnTo>
                    <a:pt x="459" y="235"/>
                  </a:lnTo>
                  <a:lnTo>
                    <a:pt x="466" y="237"/>
                  </a:lnTo>
                  <a:lnTo>
                    <a:pt x="467" y="235"/>
                  </a:lnTo>
                  <a:lnTo>
                    <a:pt x="463" y="227"/>
                  </a:lnTo>
                  <a:lnTo>
                    <a:pt x="456" y="216"/>
                  </a:lnTo>
                  <a:lnTo>
                    <a:pt x="449" y="205"/>
                  </a:lnTo>
                  <a:lnTo>
                    <a:pt x="442" y="195"/>
                  </a:lnTo>
                  <a:lnTo>
                    <a:pt x="434" y="184"/>
                  </a:lnTo>
                  <a:lnTo>
                    <a:pt x="442" y="184"/>
                  </a:lnTo>
                  <a:lnTo>
                    <a:pt x="450" y="185"/>
                  </a:lnTo>
                  <a:lnTo>
                    <a:pt x="458" y="185"/>
                  </a:lnTo>
                  <a:lnTo>
                    <a:pt x="466" y="185"/>
                  </a:lnTo>
                  <a:lnTo>
                    <a:pt x="473" y="186"/>
                  </a:lnTo>
                  <a:lnTo>
                    <a:pt x="481" y="186"/>
                  </a:lnTo>
                  <a:lnTo>
                    <a:pt x="489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503" y="192"/>
                  </a:lnTo>
                  <a:lnTo>
                    <a:pt x="510" y="198"/>
                  </a:lnTo>
                  <a:lnTo>
                    <a:pt x="517" y="204"/>
                  </a:lnTo>
                  <a:lnTo>
                    <a:pt x="526" y="211"/>
                  </a:lnTo>
                  <a:lnTo>
                    <a:pt x="534" y="218"/>
                  </a:lnTo>
                  <a:lnTo>
                    <a:pt x="542" y="226"/>
                  </a:lnTo>
                  <a:lnTo>
                    <a:pt x="550" y="234"/>
                  </a:lnTo>
                  <a:lnTo>
                    <a:pt x="557" y="242"/>
                  </a:lnTo>
                  <a:lnTo>
                    <a:pt x="568" y="251"/>
                  </a:lnTo>
                  <a:lnTo>
                    <a:pt x="575" y="250"/>
                  </a:lnTo>
                  <a:lnTo>
                    <a:pt x="576" y="242"/>
                  </a:lnTo>
                  <a:lnTo>
                    <a:pt x="569" y="229"/>
                  </a:lnTo>
                  <a:lnTo>
                    <a:pt x="564" y="225"/>
                  </a:lnTo>
                  <a:lnTo>
                    <a:pt x="560" y="220"/>
                  </a:lnTo>
                  <a:lnTo>
                    <a:pt x="555" y="214"/>
                  </a:lnTo>
                  <a:lnTo>
                    <a:pt x="550" y="210"/>
                  </a:lnTo>
                  <a:lnTo>
                    <a:pt x="545" y="204"/>
                  </a:lnTo>
                  <a:lnTo>
                    <a:pt x="540" y="199"/>
                  </a:lnTo>
                  <a:lnTo>
                    <a:pt x="535" y="195"/>
                  </a:lnTo>
                  <a:lnTo>
                    <a:pt x="532" y="190"/>
                  </a:lnTo>
                  <a:lnTo>
                    <a:pt x="547" y="191"/>
                  </a:lnTo>
                  <a:lnTo>
                    <a:pt x="561" y="191"/>
                  </a:lnTo>
                  <a:lnTo>
                    <a:pt x="573" y="192"/>
                  </a:lnTo>
                  <a:lnTo>
                    <a:pt x="584" y="192"/>
                  </a:lnTo>
                  <a:lnTo>
                    <a:pt x="594" y="193"/>
                  </a:lnTo>
                  <a:lnTo>
                    <a:pt x="601" y="193"/>
                  </a:lnTo>
                  <a:lnTo>
                    <a:pt x="607" y="193"/>
                  </a:lnTo>
                  <a:lnTo>
                    <a:pt x="610" y="193"/>
                  </a:lnTo>
                  <a:lnTo>
                    <a:pt x="618" y="191"/>
                  </a:lnTo>
                  <a:lnTo>
                    <a:pt x="622" y="188"/>
                  </a:lnTo>
                  <a:lnTo>
                    <a:pt x="617" y="183"/>
                  </a:lnTo>
                  <a:lnTo>
                    <a:pt x="607" y="180"/>
                  </a:lnTo>
                  <a:lnTo>
                    <a:pt x="603" y="180"/>
                  </a:lnTo>
                  <a:lnTo>
                    <a:pt x="599" y="178"/>
                  </a:lnTo>
                  <a:lnTo>
                    <a:pt x="593" y="177"/>
                  </a:lnTo>
                  <a:lnTo>
                    <a:pt x="586" y="177"/>
                  </a:lnTo>
                  <a:lnTo>
                    <a:pt x="577" y="176"/>
                  </a:lnTo>
                  <a:lnTo>
                    <a:pt x="568" y="175"/>
                  </a:lnTo>
                  <a:lnTo>
                    <a:pt x="556" y="174"/>
                  </a:lnTo>
                  <a:lnTo>
                    <a:pt x="545" y="173"/>
                  </a:lnTo>
                  <a:lnTo>
                    <a:pt x="550" y="170"/>
                  </a:lnTo>
                  <a:lnTo>
                    <a:pt x="557" y="168"/>
                  </a:lnTo>
                  <a:lnTo>
                    <a:pt x="563" y="167"/>
                  </a:lnTo>
                  <a:lnTo>
                    <a:pt x="569" y="165"/>
                  </a:lnTo>
                  <a:lnTo>
                    <a:pt x="575" y="161"/>
                  </a:lnTo>
                  <a:lnTo>
                    <a:pt x="580" y="158"/>
                  </a:lnTo>
                  <a:lnTo>
                    <a:pt x="586" y="154"/>
                  </a:lnTo>
                  <a:lnTo>
                    <a:pt x="591" y="150"/>
                  </a:lnTo>
                  <a:lnTo>
                    <a:pt x="592" y="147"/>
                  </a:lnTo>
                  <a:lnTo>
                    <a:pt x="593" y="144"/>
                  </a:lnTo>
                  <a:lnTo>
                    <a:pt x="592" y="143"/>
                  </a:lnTo>
                  <a:lnTo>
                    <a:pt x="586" y="143"/>
                  </a:lnTo>
                  <a:lnTo>
                    <a:pt x="577" y="147"/>
                  </a:lnTo>
                  <a:lnTo>
                    <a:pt x="568" y="152"/>
                  </a:lnTo>
                  <a:lnTo>
                    <a:pt x="558" y="155"/>
                  </a:lnTo>
                  <a:lnTo>
                    <a:pt x="548" y="159"/>
                  </a:lnTo>
                  <a:lnTo>
                    <a:pt x="539" y="162"/>
                  </a:lnTo>
                  <a:lnTo>
                    <a:pt x="529" y="165"/>
                  </a:lnTo>
                  <a:lnTo>
                    <a:pt x="519" y="167"/>
                  </a:lnTo>
                  <a:lnTo>
                    <a:pt x="510" y="169"/>
                  </a:lnTo>
                  <a:lnTo>
                    <a:pt x="502" y="169"/>
                  </a:lnTo>
                  <a:lnTo>
                    <a:pt x="494" y="168"/>
                  </a:lnTo>
                  <a:lnTo>
                    <a:pt x="486" y="168"/>
                  </a:lnTo>
                  <a:lnTo>
                    <a:pt x="478" y="167"/>
                  </a:lnTo>
                  <a:lnTo>
                    <a:pt x="470" y="166"/>
                  </a:lnTo>
                  <a:lnTo>
                    <a:pt x="462" y="165"/>
                  </a:lnTo>
                  <a:lnTo>
                    <a:pt x="454" y="165"/>
                  </a:lnTo>
                  <a:lnTo>
                    <a:pt x="446" y="163"/>
                  </a:lnTo>
                  <a:lnTo>
                    <a:pt x="450" y="160"/>
                  </a:lnTo>
                  <a:lnTo>
                    <a:pt x="456" y="158"/>
                  </a:lnTo>
                  <a:lnTo>
                    <a:pt x="462" y="154"/>
                  </a:lnTo>
                  <a:lnTo>
                    <a:pt x="467" y="151"/>
                  </a:lnTo>
                  <a:lnTo>
                    <a:pt x="473" y="147"/>
                  </a:lnTo>
                  <a:lnTo>
                    <a:pt x="479" y="144"/>
                  </a:lnTo>
                  <a:lnTo>
                    <a:pt x="484" y="140"/>
                  </a:lnTo>
                  <a:lnTo>
                    <a:pt x="488" y="137"/>
                  </a:lnTo>
                  <a:lnTo>
                    <a:pt x="493" y="132"/>
                  </a:lnTo>
                  <a:lnTo>
                    <a:pt x="492" y="130"/>
                  </a:lnTo>
                  <a:lnTo>
                    <a:pt x="487" y="130"/>
                  </a:lnTo>
                  <a:lnTo>
                    <a:pt x="484" y="130"/>
                  </a:lnTo>
                  <a:lnTo>
                    <a:pt x="476" y="133"/>
                  </a:lnTo>
                  <a:lnTo>
                    <a:pt x="467" y="137"/>
                  </a:lnTo>
                  <a:lnTo>
                    <a:pt x="457" y="140"/>
                  </a:lnTo>
                  <a:lnTo>
                    <a:pt x="447" y="144"/>
                  </a:lnTo>
                  <a:lnTo>
                    <a:pt x="438" y="148"/>
                  </a:lnTo>
                  <a:lnTo>
                    <a:pt x="428" y="152"/>
                  </a:lnTo>
                  <a:lnTo>
                    <a:pt x="420" y="157"/>
                  </a:lnTo>
                  <a:lnTo>
                    <a:pt x="413" y="161"/>
                  </a:lnTo>
                  <a:lnTo>
                    <a:pt x="401" y="160"/>
                  </a:lnTo>
                  <a:lnTo>
                    <a:pt x="388" y="159"/>
                  </a:lnTo>
                  <a:lnTo>
                    <a:pt x="376" y="158"/>
                  </a:lnTo>
                  <a:lnTo>
                    <a:pt x="366" y="157"/>
                  </a:lnTo>
                  <a:lnTo>
                    <a:pt x="358" y="157"/>
                  </a:lnTo>
                  <a:lnTo>
                    <a:pt x="350" y="155"/>
                  </a:lnTo>
                  <a:lnTo>
                    <a:pt x="344" y="154"/>
                  </a:lnTo>
                  <a:lnTo>
                    <a:pt x="340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7" y="154"/>
                  </a:lnTo>
                  <a:lnTo>
                    <a:pt x="343" y="145"/>
                  </a:lnTo>
                  <a:lnTo>
                    <a:pt x="350" y="136"/>
                  </a:lnTo>
                  <a:lnTo>
                    <a:pt x="356" y="125"/>
                  </a:lnTo>
                  <a:lnTo>
                    <a:pt x="363" y="115"/>
                  </a:lnTo>
                  <a:lnTo>
                    <a:pt x="368" y="105"/>
                  </a:lnTo>
                  <a:lnTo>
                    <a:pt x="375" y="93"/>
                  </a:lnTo>
                  <a:lnTo>
                    <a:pt x="381" y="83"/>
                  </a:lnTo>
                  <a:lnTo>
                    <a:pt x="388" y="71"/>
                  </a:lnTo>
                  <a:lnTo>
                    <a:pt x="397" y="71"/>
                  </a:lnTo>
                  <a:lnTo>
                    <a:pt x="408" y="70"/>
                  </a:lnTo>
                  <a:lnTo>
                    <a:pt x="416" y="69"/>
                  </a:lnTo>
                  <a:lnTo>
                    <a:pt x="425" y="69"/>
                  </a:lnTo>
                  <a:lnTo>
                    <a:pt x="434" y="68"/>
                  </a:lnTo>
                  <a:lnTo>
                    <a:pt x="442" y="67"/>
                  </a:lnTo>
                  <a:lnTo>
                    <a:pt x="451" y="64"/>
                  </a:lnTo>
                  <a:lnTo>
                    <a:pt x="459" y="63"/>
                  </a:lnTo>
                  <a:lnTo>
                    <a:pt x="472" y="57"/>
                  </a:lnTo>
                  <a:lnTo>
                    <a:pt x="476" y="51"/>
                  </a:lnTo>
                  <a:lnTo>
                    <a:pt x="470" y="46"/>
                  </a:lnTo>
                  <a:lnTo>
                    <a:pt x="457" y="46"/>
                  </a:lnTo>
                  <a:lnTo>
                    <a:pt x="448" y="47"/>
                  </a:lnTo>
                  <a:lnTo>
                    <a:pt x="439" y="48"/>
                  </a:lnTo>
                  <a:lnTo>
                    <a:pt x="431" y="49"/>
                  </a:lnTo>
                  <a:lnTo>
                    <a:pt x="424" y="49"/>
                  </a:lnTo>
                  <a:lnTo>
                    <a:pt x="417" y="51"/>
                  </a:lnTo>
                  <a:lnTo>
                    <a:pt x="411" y="51"/>
                  </a:lnTo>
                  <a:lnTo>
                    <a:pt x="405" y="49"/>
                  </a:lnTo>
                  <a:lnTo>
                    <a:pt x="401" y="49"/>
                  </a:lnTo>
                  <a:lnTo>
                    <a:pt x="406" y="39"/>
                  </a:lnTo>
                  <a:lnTo>
                    <a:pt x="413" y="29"/>
                  </a:lnTo>
                  <a:lnTo>
                    <a:pt x="419" y="19"/>
                  </a:lnTo>
                  <a:lnTo>
                    <a:pt x="426" y="9"/>
                  </a:lnTo>
                  <a:lnTo>
                    <a:pt x="428" y="8"/>
                  </a:lnTo>
                  <a:lnTo>
                    <a:pt x="429" y="8"/>
                  </a:lnTo>
                  <a:lnTo>
                    <a:pt x="432" y="8"/>
                  </a:lnTo>
                  <a:lnTo>
                    <a:pt x="435" y="7"/>
                  </a:lnTo>
                  <a:lnTo>
                    <a:pt x="441" y="6"/>
                  </a:lnTo>
                  <a:lnTo>
                    <a:pt x="449" y="3"/>
                  </a:lnTo>
                  <a:lnTo>
                    <a:pt x="457" y="2"/>
                  </a:lnTo>
                  <a:lnTo>
                    <a:pt x="464" y="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10" name="Freeform 174"/>
            <p:cNvSpPr>
              <a:spLocks/>
            </p:cNvSpPr>
            <p:nvPr/>
          </p:nvSpPr>
          <p:spPr bwMode="auto">
            <a:xfrm>
              <a:off x="1711" y="3575"/>
              <a:ext cx="46" cy="42"/>
            </a:xfrm>
            <a:custGeom>
              <a:avLst/>
              <a:gdLst>
                <a:gd name="T0" fmla="*/ 78 w 115"/>
                <a:gd name="T1" fmla="*/ 118 h 118"/>
                <a:gd name="T2" fmla="*/ 73 w 115"/>
                <a:gd name="T3" fmla="*/ 114 h 118"/>
                <a:gd name="T4" fmla="*/ 65 w 115"/>
                <a:gd name="T5" fmla="*/ 110 h 118"/>
                <a:gd name="T6" fmla="*/ 56 w 115"/>
                <a:gd name="T7" fmla="*/ 104 h 118"/>
                <a:gd name="T8" fmla="*/ 48 w 115"/>
                <a:gd name="T9" fmla="*/ 98 h 118"/>
                <a:gd name="T10" fmla="*/ 39 w 115"/>
                <a:gd name="T11" fmla="*/ 94 h 118"/>
                <a:gd name="T12" fmla="*/ 30 w 115"/>
                <a:gd name="T13" fmla="*/ 89 h 118"/>
                <a:gd name="T14" fmla="*/ 22 w 115"/>
                <a:gd name="T15" fmla="*/ 84 h 118"/>
                <a:gd name="T16" fmla="*/ 15 w 115"/>
                <a:gd name="T17" fmla="*/ 82 h 118"/>
                <a:gd name="T18" fmla="*/ 1 w 115"/>
                <a:gd name="T19" fmla="*/ 76 h 118"/>
                <a:gd name="T20" fmla="*/ 0 w 115"/>
                <a:gd name="T21" fmla="*/ 71 h 118"/>
                <a:gd name="T22" fmla="*/ 7 w 115"/>
                <a:gd name="T23" fmla="*/ 68 h 118"/>
                <a:gd name="T24" fmla="*/ 21 w 115"/>
                <a:gd name="T25" fmla="*/ 69 h 118"/>
                <a:gd name="T26" fmla="*/ 27 w 115"/>
                <a:gd name="T27" fmla="*/ 72 h 118"/>
                <a:gd name="T28" fmla="*/ 32 w 115"/>
                <a:gd name="T29" fmla="*/ 74 h 118"/>
                <a:gd name="T30" fmla="*/ 39 w 115"/>
                <a:gd name="T31" fmla="*/ 76 h 118"/>
                <a:gd name="T32" fmla="*/ 45 w 115"/>
                <a:gd name="T33" fmla="*/ 79 h 118"/>
                <a:gd name="T34" fmla="*/ 51 w 115"/>
                <a:gd name="T35" fmla="*/ 82 h 118"/>
                <a:gd name="T36" fmla="*/ 56 w 115"/>
                <a:gd name="T37" fmla="*/ 84 h 118"/>
                <a:gd name="T38" fmla="*/ 62 w 115"/>
                <a:gd name="T39" fmla="*/ 88 h 118"/>
                <a:gd name="T40" fmla="*/ 68 w 115"/>
                <a:gd name="T41" fmla="*/ 91 h 118"/>
                <a:gd name="T42" fmla="*/ 56 w 115"/>
                <a:gd name="T43" fmla="*/ 64 h 118"/>
                <a:gd name="T44" fmla="*/ 47 w 115"/>
                <a:gd name="T45" fmla="*/ 41 h 118"/>
                <a:gd name="T46" fmla="*/ 40 w 115"/>
                <a:gd name="T47" fmla="*/ 24 h 118"/>
                <a:gd name="T48" fmla="*/ 36 w 115"/>
                <a:gd name="T49" fmla="*/ 14 h 118"/>
                <a:gd name="T50" fmla="*/ 32 w 115"/>
                <a:gd name="T51" fmla="*/ 4 h 118"/>
                <a:gd name="T52" fmla="*/ 35 w 115"/>
                <a:gd name="T53" fmla="*/ 0 h 118"/>
                <a:gd name="T54" fmla="*/ 39 w 115"/>
                <a:gd name="T55" fmla="*/ 1 h 118"/>
                <a:gd name="T56" fmla="*/ 43 w 115"/>
                <a:gd name="T57" fmla="*/ 4 h 118"/>
                <a:gd name="T58" fmla="*/ 50 w 115"/>
                <a:gd name="T59" fmla="*/ 15 h 118"/>
                <a:gd name="T60" fmla="*/ 55 w 115"/>
                <a:gd name="T61" fmla="*/ 26 h 118"/>
                <a:gd name="T62" fmla="*/ 61 w 115"/>
                <a:gd name="T63" fmla="*/ 36 h 118"/>
                <a:gd name="T64" fmla="*/ 67 w 115"/>
                <a:gd name="T65" fmla="*/ 46 h 118"/>
                <a:gd name="T66" fmla="*/ 73 w 115"/>
                <a:gd name="T67" fmla="*/ 57 h 118"/>
                <a:gd name="T68" fmla="*/ 78 w 115"/>
                <a:gd name="T69" fmla="*/ 67 h 118"/>
                <a:gd name="T70" fmla="*/ 83 w 115"/>
                <a:gd name="T71" fmla="*/ 77 h 118"/>
                <a:gd name="T72" fmla="*/ 89 w 115"/>
                <a:gd name="T73" fmla="*/ 88 h 118"/>
                <a:gd name="T74" fmla="*/ 92 w 115"/>
                <a:gd name="T75" fmla="*/ 73 h 118"/>
                <a:gd name="T76" fmla="*/ 97 w 115"/>
                <a:gd name="T77" fmla="*/ 57 h 118"/>
                <a:gd name="T78" fmla="*/ 101 w 115"/>
                <a:gd name="T79" fmla="*/ 39 h 118"/>
                <a:gd name="T80" fmla="*/ 106 w 115"/>
                <a:gd name="T81" fmla="*/ 26 h 118"/>
                <a:gd name="T82" fmla="*/ 109 w 115"/>
                <a:gd name="T83" fmla="*/ 20 h 118"/>
                <a:gd name="T84" fmla="*/ 113 w 115"/>
                <a:gd name="T85" fmla="*/ 19 h 118"/>
                <a:gd name="T86" fmla="*/ 115 w 115"/>
                <a:gd name="T87" fmla="*/ 22 h 118"/>
                <a:gd name="T88" fmla="*/ 114 w 115"/>
                <a:gd name="T89" fmla="*/ 28 h 118"/>
                <a:gd name="T90" fmla="*/ 111 w 115"/>
                <a:gd name="T91" fmla="*/ 51 h 118"/>
                <a:gd name="T92" fmla="*/ 109 w 115"/>
                <a:gd name="T93" fmla="*/ 75 h 118"/>
                <a:gd name="T94" fmla="*/ 107 w 115"/>
                <a:gd name="T95" fmla="*/ 98 h 118"/>
                <a:gd name="T96" fmla="*/ 104 w 115"/>
                <a:gd name="T97" fmla="*/ 118 h 118"/>
                <a:gd name="T98" fmla="*/ 78 w 115"/>
                <a:gd name="T9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5" h="118">
                  <a:moveTo>
                    <a:pt x="78" y="118"/>
                  </a:moveTo>
                  <a:lnTo>
                    <a:pt x="73" y="114"/>
                  </a:lnTo>
                  <a:lnTo>
                    <a:pt x="65" y="110"/>
                  </a:lnTo>
                  <a:lnTo>
                    <a:pt x="56" y="104"/>
                  </a:lnTo>
                  <a:lnTo>
                    <a:pt x="48" y="98"/>
                  </a:lnTo>
                  <a:lnTo>
                    <a:pt x="39" y="94"/>
                  </a:lnTo>
                  <a:lnTo>
                    <a:pt x="30" y="89"/>
                  </a:lnTo>
                  <a:lnTo>
                    <a:pt x="22" y="84"/>
                  </a:lnTo>
                  <a:lnTo>
                    <a:pt x="15" y="82"/>
                  </a:lnTo>
                  <a:lnTo>
                    <a:pt x="1" y="76"/>
                  </a:lnTo>
                  <a:lnTo>
                    <a:pt x="0" y="71"/>
                  </a:lnTo>
                  <a:lnTo>
                    <a:pt x="7" y="68"/>
                  </a:lnTo>
                  <a:lnTo>
                    <a:pt x="21" y="69"/>
                  </a:lnTo>
                  <a:lnTo>
                    <a:pt x="27" y="72"/>
                  </a:lnTo>
                  <a:lnTo>
                    <a:pt x="32" y="74"/>
                  </a:lnTo>
                  <a:lnTo>
                    <a:pt x="39" y="76"/>
                  </a:lnTo>
                  <a:lnTo>
                    <a:pt x="45" y="79"/>
                  </a:lnTo>
                  <a:lnTo>
                    <a:pt x="51" y="82"/>
                  </a:lnTo>
                  <a:lnTo>
                    <a:pt x="56" y="84"/>
                  </a:lnTo>
                  <a:lnTo>
                    <a:pt x="62" y="88"/>
                  </a:lnTo>
                  <a:lnTo>
                    <a:pt x="68" y="91"/>
                  </a:lnTo>
                  <a:lnTo>
                    <a:pt x="56" y="64"/>
                  </a:lnTo>
                  <a:lnTo>
                    <a:pt x="47" y="41"/>
                  </a:lnTo>
                  <a:lnTo>
                    <a:pt x="40" y="24"/>
                  </a:lnTo>
                  <a:lnTo>
                    <a:pt x="36" y="14"/>
                  </a:lnTo>
                  <a:lnTo>
                    <a:pt x="32" y="4"/>
                  </a:lnTo>
                  <a:lnTo>
                    <a:pt x="35" y="0"/>
                  </a:lnTo>
                  <a:lnTo>
                    <a:pt x="39" y="1"/>
                  </a:lnTo>
                  <a:lnTo>
                    <a:pt x="43" y="4"/>
                  </a:lnTo>
                  <a:lnTo>
                    <a:pt x="50" y="15"/>
                  </a:lnTo>
                  <a:lnTo>
                    <a:pt x="55" y="26"/>
                  </a:lnTo>
                  <a:lnTo>
                    <a:pt x="61" y="36"/>
                  </a:lnTo>
                  <a:lnTo>
                    <a:pt x="67" y="46"/>
                  </a:lnTo>
                  <a:lnTo>
                    <a:pt x="73" y="57"/>
                  </a:lnTo>
                  <a:lnTo>
                    <a:pt x="78" y="67"/>
                  </a:lnTo>
                  <a:lnTo>
                    <a:pt x="83" y="77"/>
                  </a:lnTo>
                  <a:lnTo>
                    <a:pt x="89" y="88"/>
                  </a:lnTo>
                  <a:lnTo>
                    <a:pt x="92" y="73"/>
                  </a:lnTo>
                  <a:lnTo>
                    <a:pt x="97" y="57"/>
                  </a:lnTo>
                  <a:lnTo>
                    <a:pt x="101" y="39"/>
                  </a:lnTo>
                  <a:lnTo>
                    <a:pt x="106" y="26"/>
                  </a:lnTo>
                  <a:lnTo>
                    <a:pt x="109" y="20"/>
                  </a:lnTo>
                  <a:lnTo>
                    <a:pt x="113" y="19"/>
                  </a:lnTo>
                  <a:lnTo>
                    <a:pt x="115" y="22"/>
                  </a:lnTo>
                  <a:lnTo>
                    <a:pt x="114" y="28"/>
                  </a:lnTo>
                  <a:lnTo>
                    <a:pt x="111" y="51"/>
                  </a:lnTo>
                  <a:lnTo>
                    <a:pt x="109" y="75"/>
                  </a:lnTo>
                  <a:lnTo>
                    <a:pt x="107" y="98"/>
                  </a:lnTo>
                  <a:lnTo>
                    <a:pt x="104" y="118"/>
                  </a:lnTo>
                  <a:lnTo>
                    <a:pt x="78" y="118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511" name="Group 175"/>
          <p:cNvGrpSpPr>
            <a:grpSpLocks/>
          </p:cNvGrpSpPr>
          <p:nvPr/>
        </p:nvGrpSpPr>
        <p:grpSpPr bwMode="auto">
          <a:xfrm>
            <a:off x="971550" y="5727700"/>
            <a:ext cx="457200" cy="381000"/>
            <a:chOff x="1632" y="3552"/>
            <a:chExt cx="288" cy="240"/>
          </a:xfrm>
        </p:grpSpPr>
        <p:sp>
          <p:nvSpPr>
            <p:cNvPr id="14512" name="Freeform 176"/>
            <p:cNvSpPr>
              <a:spLocks/>
            </p:cNvSpPr>
            <p:nvPr/>
          </p:nvSpPr>
          <p:spPr bwMode="auto">
            <a:xfrm>
              <a:off x="1789" y="3561"/>
              <a:ext cx="94" cy="56"/>
            </a:xfrm>
            <a:custGeom>
              <a:avLst/>
              <a:gdLst>
                <a:gd name="T0" fmla="*/ 5 w 237"/>
                <a:gd name="T1" fmla="*/ 155 h 155"/>
                <a:gd name="T2" fmla="*/ 0 w 237"/>
                <a:gd name="T3" fmla="*/ 132 h 155"/>
                <a:gd name="T4" fmla="*/ 62 w 237"/>
                <a:gd name="T5" fmla="*/ 124 h 155"/>
                <a:gd name="T6" fmla="*/ 76 w 237"/>
                <a:gd name="T7" fmla="*/ 19 h 155"/>
                <a:gd name="T8" fmla="*/ 116 w 237"/>
                <a:gd name="T9" fmla="*/ 56 h 155"/>
                <a:gd name="T10" fmla="*/ 194 w 237"/>
                <a:gd name="T11" fmla="*/ 0 h 155"/>
                <a:gd name="T12" fmla="*/ 184 w 237"/>
                <a:gd name="T13" fmla="*/ 120 h 155"/>
                <a:gd name="T14" fmla="*/ 237 w 237"/>
                <a:gd name="T15" fmla="*/ 155 h 155"/>
                <a:gd name="T16" fmla="*/ 129 w 237"/>
                <a:gd name="T17" fmla="*/ 155 h 155"/>
                <a:gd name="T18" fmla="*/ 77 w 237"/>
                <a:gd name="T19" fmla="*/ 155 h 155"/>
                <a:gd name="T20" fmla="*/ 48 w 237"/>
                <a:gd name="T21" fmla="*/ 155 h 155"/>
                <a:gd name="T22" fmla="*/ 38 w 237"/>
                <a:gd name="T23" fmla="*/ 155 h 155"/>
                <a:gd name="T24" fmla="*/ 5 w 237"/>
                <a:gd name="T2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155">
                  <a:moveTo>
                    <a:pt x="5" y="155"/>
                  </a:moveTo>
                  <a:lnTo>
                    <a:pt x="0" y="132"/>
                  </a:lnTo>
                  <a:lnTo>
                    <a:pt x="62" y="124"/>
                  </a:lnTo>
                  <a:lnTo>
                    <a:pt x="76" y="19"/>
                  </a:lnTo>
                  <a:lnTo>
                    <a:pt x="116" y="56"/>
                  </a:lnTo>
                  <a:lnTo>
                    <a:pt x="194" y="0"/>
                  </a:lnTo>
                  <a:lnTo>
                    <a:pt x="184" y="120"/>
                  </a:lnTo>
                  <a:lnTo>
                    <a:pt x="237" y="155"/>
                  </a:lnTo>
                  <a:lnTo>
                    <a:pt x="129" y="155"/>
                  </a:lnTo>
                  <a:lnTo>
                    <a:pt x="77" y="155"/>
                  </a:lnTo>
                  <a:lnTo>
                    <a:pt x="48" y="155"/>
                  </a:lnTo>
                  <a:lnTo>
                    <a:pt x="38" y="155"/>
                  </a:lnTo>
                  <a:lnTo>
                    <a:pt x="5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13" name="Freeform 177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14" name="Freeform 178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15" name="Freeform 179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16" name="Freeform 180"/>
            <p:cNvSpPr>
              <a:spLocks/>
            </p:cNvSpPr>
            <p:nvPr/>
          </p:nvSpPr>
          <p:spPr bwMode="auto">
            <a:xfrm>
              <a:off x="1632" y="3617"/>
              <a:ext cx="288" cy="175"/>
            </a:xfrm>
            <a:custGeom>
              <a:avLst/>
              <a:gdLst>
                <a:gd name="T0" fmla="*/ 226 w 726"/>
                <a:gd name="T1" fmla="*/ 15 h 479"/>
                <a:gd name="T2" fmla="*/ 275 w 726"/>
                <a:gd name="T3" fmla="*/ 86 h 479"/>
                <a:gd name="T4" fmla="*/ 263 w 726"/>
                <a:gd name="T5" fmla="*/ 133 h 479"/>
                <a:gd name="T6" fmla="*/ 165 w 726"/>
                <a:gd name="T7" fmla="*/ 110 h 479"/>
                <a:gd name="T8" fmla="*/ 89 w 726"/>
                <a:gd name="T9" fmla="*/ 114 h 479"/>
                <a:gd name="T10" fmla="*/ 77 w 726"/>
                <a:gd name="T11" fmla="*/ 181 h 479"/>
                <a:gd name="T12" fmla="*/ 153 w 726"/>
                <a:gd name="T13" fmla="*/ 227 h 479"/>
                <a:gd name="T14" fmla="*/ 251 w 726"/>
                <a:gd name="T15" fmla="*/ 208 h 479"/>
                <a:gd name="T16" fmla="*/ 266 w 726"/>
                <a:gd name="T17" fmla="*/ 261 h 479"/>
                <a:gd name="T18" fmla="*/ 230 w 726"/>
                <a:gd name="T19" fmla="*/ 314 h 479"/>
                <a:gd name="T20" fmla="*/ 184 w 726"/>
                <a:gd name="T21" fmla="*/ 385 h 479"/>
                <a:gd name="T22" fmla="*/ 238 w 726"/>
                <a:gd name="T23" fmla="*/ 434 h 479"/>
                <a:gd name="T24" fmla="*/ 290 w 726"/>
                <a:gd name="T25" fmla="*/ 402 h 479"/>
                <a:gd name="T26" fmla="*/ 335 w 726"/>
                <a:gd name="T27" fmla="*/ 314 h 479"/>
                <a:gd name="T28" fmla="*/ 371 w 726"/>
                <a:gd name="T29" fmla="*/ 299 h 479"/>
                <a:gd name="T30" fmla="*/ 389 w 726"/>
                <a:gd name="T31" fmla="*/ 378 h 479"/>
                <a:gd name="T32" fmla="*/ 454 w 726"/>
                <a:gd name="T33" fmla="*/ 427 h 479"/>
                <a:gd name="T34" fmla="*/ 526 w 726"/>
                <a:gd name="T35" fmla="*/ 401 h 479"/>
                <a:gd name="T36" fmla="*/ 504 w 726"/>
                <a:gd name="T37" fmla="*/ 324 h 479"/>
                <a:gd name="T38" fmla="*/ 446 w 726"/>
                <a:gd name="T39" fmla="*/ 248 h 479"/>
                <a:gd name="T40" fmla="*/ 463 w 726"/>
                <a:gd name="T41" fmla="*/ 205 h 479"/>
                <a:gd name="T42" fmla="*/ 555 w 726"/>
                <a:gd name="T43" fmla="*/ 210 h 479"/>
                <a:gd name="T44" fmla="*/ 653 w 726"/>
                <a:gd name="T45" fmla="*/ 208 h 479"/>
                <a:gd name="T46" fmla="*/ 669 w 726"/>
                <a:gd name="T47" fmla="*/ 158 h 479"/>
                <a:gd name="T48" fmla="*/ 582 w 726"/>
                <a:gd name="T49" fmla="*/ 138 h 479"/>
                <a:gd name="T50" fmla="*/ 492 w 726"/>
                <a:gd name="T51" fmla="*/ 132 h 479"/>
                <a:gd name="T52" fmla="*/ 477 w 726"/>
                <a:gd name="T53" fmla="*/ 89 h 479"/>
                <a:gd name="T54" fmla="*/ 546 w 726"/>
                <a:gd name="T55" fmla="*/ 32 h 479"/>
                <a:gd name="T56" fmla="*/ 524 w 726"/>
                <a:gd name="T57" fmla="*/ 0 h 479"/>
                <a:gd name="T58" fmla="*/ 443 w 726"/>
                <a:gd name="T59" fmla="*/ 0 h 479"/>
                <a:gd name="T60" fmla="*/ 400 w 726"/>
                <a:gd name="T61" fmla="*/ 0 h 479"/>
                <a:gd name="T62" fmla="*/ 380 w 726"/>
                <a:gd name="T63" fmla="*/ 102 h 479"/>
                <a:gd name="T64" fmla="*/ 366 w 726"/>
                <a:gd name="T65" fmla="*/ 0 h 479"/>
                <a:gd name="T66" fmla="*/ 333 w 726"/>
                <a:gd name="T67" fmla="*/ 0 h 479"/>
                <a:gd name="T68" fmla="*/ 276 w 726"/>
                <a:gd name="T69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6" h="479">
                  <a:moveTo>
                    <a:pt x="198" y="0"/>
                  </a:moveTo>
                  <a:lnTo>
                    <a:pt x="226" y="15"/>
                  </a:lnTo>
                  <a:lnTo>
                    <a:pt x="173" y="33"/>
                  </a:lnTo>
                  <a:lnTo>
                    <a:pt x="275" y="86"/>
                  </a:lnTo>
                  <a:lnTo>
                    <a:pt x="295" y="131"/>
                  </a:lnTo>
                  <a:lnTo>
                    <a:pt x="263" y="133"/>
                  </a:lnTo>
                  <a:lnTo>
                    <a:pt x="191" y="61"/>
                  </a:lnTo>
                  <a:lnTo>
                    <a:pt x="165" y="110"/>
                  </a:lnTo>
                  <a:lnTo>
                    <a:pt x="93" y="68"/>
                  </a:lnTo>
                  <a:lnTo>
                    <a:pt x="89" y="114"/>
                  </a:lnTo>
                  <a:lnTo>
                    <a:pt x="0" y="139"/>
                  </a:lnTo>
                  <a:lnTo>
                    <a:pt x="77" y="181"/>
                  </a:lnTo>
                  <a:lnTo>
                    <a:pt x="59" y="252"/>
                  </a:lnTo>
                  <a:lnTo>
                    <a:pt x="153" y="227"/>
                  </a:lnTo>
                  <a:lnTo>
                    <a:pt x="175" y="274"/>
                  </a:lnTo>
                  <a:lnTo>
                    <a:pt x="251" y="208"/>
                  </a:lnTo>
                  <a:lnTo>
                    <a:pt x="294" y="207"/>
                  </a:lnTo>
                  <a:lnTo>
                    <a:pt x="266" y="261"/>
                  </a:lnTo>
                  <a:lnTo>
                    <a:pt x="184" y="281"/>
                  </a:lnTo>
                  <a:lnTo>
                    <a:pt x="230" y="314"/>
                  </a:lnTo>
                  <a:lnTo>
                    <a:pt x="131" y="354"/>
                  </a:lnTo>
                  <a:lnTo>
                    <a:pt x="184" y="385"/>
                  </a:lnTo>
                  <a:lnTo>
                    <a:pt x="169" y="468"/>
                  </a:lnTo>
                  <a:lnTo>
                    <a:pt x="238" y="434"/>
                  </a:lnTo>
                  <a:lnTo>
                    <a:pt x="286" y="477"/>
                  </a:lnTo>
                  <a:lnTo>
                    <a:pt x="290" y="402"/>
                  </a:lnTo>
                  <a:lnTo>
                    <a:pt x="343" y="402"/>
                  </a:lnTo>
                  <a:lnTo>
                    <a:pt x="335" y="314"/>
                  </a:lnTo>
                  <a:lnTo>
                    <a:pt x="363" y="264"/>
                  </a:lnTo>
                  <a:lnTo>
                    <a:pt x="371" y="299"/>
                  </a:lnTo>
                  <a:lnTo>
                    <a:pt x="369" y="379"/>
                  </a:lnTo>
                  <a:lnTo>
                    <a:pt x="389" y="378"/>
                  </a:lnTo>
                  <a:lnTo>
                    <a:pt x="412" y="479"/>
                  </a:lnTo>
                  <a:lnTo>
                    <a:pt x="454" y="427"/>
                  </a:lnTo>
                  <a:lnTo>
                    <a:pt x="536" y="473"/>
                  </a:lnTo>
                  <a:lnTo>
                    <a:pt x="526" y="401"/>
                  </a:lnTo>
                  <a:lnTo>
                    <a:pt x="582" y="393"/>
                  </a:lnTo>
                  <a:lnTo>
                    <a:pt x="504" y="324"/>
                  </a:lnTo>
                  <a:lnTo>
                    <a:pt x="539" y="303"/>
                  </a:lnTo>
                  <a:lnTo>
                    <a:pt x="446" y="248"/>
                  </a:lnTo>
                  <a:lnTo>
                    <a:pt x="423" y="198"/>
                  </a:lnTo>
                  <a:lnTo>
                    <a:pt x="463" y="205"/>
                  </a:lnTo>
                  <a:lnTo>
                    <a:pt x="534" y="267"/>
                  </a:lnTo>
                  <a:lnTo>
                    <a:pt x="555" y="210"/>
                  </a:lnTo>
                  <a:lnTo>
                    <a:pt x="645" y="287"/>
                  </a:lnTo>
                  <a:lnTo>
                    <a:pt x="653" y="208"/>
                  </a:lnTo>
                  <a:lnTo>
                    <a:pt x="726" y="205"/>
                  </a:lnTo>
                  <a:lnTo>
                    <a:pt x="669" y="158"/>
                  </a:lnTo>
                  <a:lnTo>
                    <a:pt x="683" y="100"/>
                  </a:lnTo>
                  <a:lnTo>
                    <a:pt x="582" y="138"/>
                  </a:lnTo>
                  <a:lnTo>
                    <a:pt x="563" y="95"/>
                  </a:lnTo>
                  <a:lnTo>
                    <a:pt x="492" y="132"/>
                  </a:lnTo>
                  <a:lnTo>
                    <a:pt x="441" y="128"/>
                  </a:lnTo>
                  <a:lnTo>
                    <a:pt x="477" y="89"/>
                  </a:lnTo>
                  <a:lnTo>
                    <a:pt x="563" y="76"/>
                  </a:lnTo>
                  <a:lnTo>
                    <a:pt x="546" y="32"/>
                  </a:lnTo>
                  <a:lnTo>
                    <a:pt x="632" y="0"/>
                  </a:lnTo>
                  <a:lnTo>
                    <a:pt x="524" y="0"/>
                  </a:lnTo>
                  <a:lnTo>
                    <a:pt x="472" y="0"/>
                  </a:lnTo>
                  <a:lnTo>
                    <a:pt x="443" y="0"/>
                  </a:lnTo>
                  <a:lnTo>
                    <a:pt x="433" y="0"/>
                  </a:lnTo>
                  <a:lnTo>
                    <a:pt x="400" y="0"/>
                  </a:lnTo>
                  <a:lnTo>
                    <a:pt x="416" y="53"/>
                  </a:lnTo>
                  <a:lnTo>
                    <a:pt x="380" y="102"/>
                  </a:lnTo>
                  <a:lnTo>
                    <a:pt x="352" y="48"/>
                  </a:lnTo>
                  <a:lnTo>
                    <a:pt x="366" y="0"/>
                  </a:lnTo>
                  <a:lnTo>
                    <a:pt x="348" y="0"/>
                  </a:lnTo>
                  <a:lnTo>
                    <a:pt x="333" y="0"/>
                  </a:lnTo>
                  <a:lnTo>
                    <a:pt x="302" y="0"/>
                  </a:lnTo>
                  <a:lnTo>
                    <a:pt x="276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17" name="Freeform 181"/>
            <p:cNvSpPr>
              <a:spLocks/>
            </p:cNvSpPr>
            <p:nvPr/>
          </p:nvSpPr>
          <p:spPr bwMode="auto">
            <a:xfrm>
              <a:off x="1683" y="3552"/>
              <a:ext cx="101" cy="65"/>
            </a:xfrm>
            <a:custGeom>
              <a:avLst/>
              <a:gdLst>
                <a:gd name="T0" fmla="*/ 70 w 255"/>
                <a:gd name="T1" fmla="*/ 180 h 180"/>
                <a:gd name="T2" fmla="*/ 0 w 255"/>
                <a:gd name="T3" fmla="*/ 141 h 180"/>
                <a:gd name="T4" fmla="*/ 56 w 255"/>
                <a:gd name="T5" fmla="*/ 107 h 180"/>
                <a:gd name="T6" fmla="*/ 67 w 255"/>
                <a:gd name="T7" fmla="*/ 0 h 180"/>
                <a:gd name="T8" fmla="*/ 139 w 255"/>
                <a:gd name="T9" fmla="*/ 67 h 180"/>
                <a:gd name="T10" fmla="*/ 204 w 255"/>
                <a:gd name="T11" fmla="*/ 40 h 180"/>
                <a:gd name="T12" fmla="*/ 201 w 255"/>
                <a:gd name="T13" fmla="*/ 126 h 180"/>
                <a:gd name="T14" fmla="*/ 255 w 255"/>
                <a:gd name="T15" fmla="*/ 115 h 180"/>
                <a:gd name="T16" fmla="*/ 238 w 255"/>
                <a:gd name="T17" fmla="*/ 180 h 180"/>
                <a:gd name="T18" fmla="*/ 220 w 255"/>
                <a:gd name="T19" fmla="*/ 180 h 180"/>
                <a:gd name="T20" fmla="*/ 205 w 255"/>
                <a:gd name="T21" fmla="*/ 180 h 180"/>
                <a:gd name="T22" fmla="*/ 174 w 255"/>
                <a:gd name="T23" fmla="*/ 180 h 180"/>
                <a:gd name="T24" fmla="*/ 148 w 255"/>
                <a:gd name="T25" fmla="*/ 180 h 180"/>
                <a:gd name="T26" fmla="*/ 70 w 255"/>
                <a:gd name="T2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180">
                  <a:moveTo>
                    <a:pt x="70" y="180"/>
                  </a:moveTo>
                  <a:lnTo>
                    <a:pt x="0" y="141"/>
                  </a:lnTo>
                  <a:lnTo>
                    <a:pt x="56" y="107"/>
                  </a:lnTo>
                  <a:lnTo>
                    <a:pt x="67" y="0"/>
                  </a:lnTo>
                  <a:lnTo>
                    <a:pt x="139" y="67"/>
                  </a:lnTo>
                  <a:lnTo>
                    <a:pt x="204" y="40"/>
                  </a:lnTo>
                  <a:lnTo>
                    <a:pt x="201" y="126"/>
                  </a:lnTo>
                  <a:lnTo>
                    <a:pt x="255" y="115"/>
                  </a:lnTo>
                  <a:lnTo>
                    <a:pt x="238" y="180"/>
                  </a:lnTo>
                  <a:lnTo>
                    <a:pt x="220" y="180"/>
                  </a:lnTo>
                  <a:lnTo>
                    <a:pt x="205" y="180"/>
                  </a:lnTo>
                  <a:lnTo>
                    <a:pt x="174" y="180"/>
                  </a:lnTo>
                  <a:lnTo>
                    <a:pt x="148" y="180"/>
                  </a:lnTo>
                  <a:lnTo>
                    <a:pt x="70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18" name="Freeform 182"/>
            <p:cNvSpPr>
              <a:spLocks/>
            </p:cNvSpPr>
            <p:nvPr/>
          </p:nvSpPr>
          <p:spPr bwMode="auto">
            <a:xfrm>
              <a:off x="1819" y="3583"/>
              <a:ext cx="45" cy="34"/>
            </a:xfrm>
            <a:custGeom>
              <a:avLst/>
              <a:gdLst>
                <a:gd name="T0" fmla="*/ 52 w 114"/>
                <a:gd name="T1" fmla="*/ 96 h 96"/>
                <a:gd name="T2" fmla="*/ 58 w 114"/>
                <a:gd name="T3" fmla="*/ 93 h 96"/>
                <a:gd name="T4" fmla="*/ 64 w 114"/>
                <a:gd name="T5" fmla="*/ 92 h 96"/>
                <a:gd name="T6" fmla="*/ 69 w 114"/>
                <a:gd name="T7" fmla="*/ 90 h 96"/>
                <a:gd name="T8" fmla="*/ 75 w 114"/>
                <a:gd name="T9" fmla="*/ 89 h 96"/>
                <a:gd name="T10" fmla="*/ 80 w 114"/>
                <a:gd name="T11" fmla="*/ 88 h 96"/>
                <a:gd name="T12" fmla="*/ 85 w 114"/>
                <a:gd name="T13" fmla="*/ 85 h 96"/>
                <a:gd name="T14" fmla="*/ 91 w 114"/>
                <a:gd name="T15" fmla="*/ 85 h 96"/>
                <a:gd name="T16" fmla="*/ 97 w 114"/>
                <a:gd name="T17" fmla="*/ 84 h 96"/>
                <a:gd name="T18" fmla="*/ 110 w 114"/>
                <a:gd name="T19" fmla="*/ 82 h 96"/>
                <a:gd name="T20" fmla="*/ 114 w 114"/>
                <a:gd name="T21" fmla="*/ 79 h 96"/>
                <a:gd name="T22" fmla="*/ 108 w 114"/>
                <a:gd name="T23" fmla="*/ 75 h 96"/>
                <a:gd name="T24" fmla="*/ 92 w 114"/>
                <a:gd name="T25" fmla="*/ 74 h 96"/>
                <a:gd name="T26" fmla="*/ 85 w 114"/>
                <a:gd name="T27" fmla="*/ 75 h 96"/>
                <a:gd name="T28" fmla="*/ 76 w 114"/>
                <a:gd name="T29" fmla="*/ 76 h 96"/>
                <a:gd name="T30" fmla="*/ 67 w 114"/>
                <a:gd name="T31" fmla="*/ 77 h 96"/>
                <a:gd name="T32" fmla="*/ 58 w 114"/>
                <a:gd name="T33" fmla="*/ 79 h 96"/>
                <a:gd name="T34" fmla="*/ 49 w 114"/>
                <a:gd name="T35" fmla="*/ 80 h 96"/>
                <a:gd name="T36" fmla="*/ 41 w 114"/>
                <a:gd name="T37" fmla="*/ 81 h 96"/>
                <a:gd name="T38" fmla="*/ 34 w 114"/>
                <a:gd name="T39" fmla="*/ 81 h 96"/>
                <a:gd name="T40" fmla="*/ 28 w 114"/>
                <a:gd name="T41" fmla="*/ 82 h 96"/>
                <a:gd name="T42" fmla="*/ 34 w 114"/>
                <a:gd name="T43" fmla="*/ 73 h 96"/>
                <a:gd name="T44" fmla="*/ 39 w 114"/>
                <a:gd name="T45" fmla="*/ 64 h 96"/>
                <a:gd name="T46" fmla="*/ 45 w 114"/>
                <a:gd name="T47" fmla="*/ 54 h 96"/>
                <a:gd name="T48" fmla="*/ 51 w 114"/>
                <a:gd name="T49" fmla="*/ 45 h 96"/>
                <a:gd name="T50" fmla="*/ 58 w 114"/>
                <a:gd name="T51" fmla="*/ 36 h 96"/>
                <a:gd name="T52" fmla="*/ 64 w 114"/>
                <a:gd name="T53" fmla="*/ 25 h 96"/>
                <a:gd name="T54" fmla="*/ 69 w 114"/>
                <a:gd name="T55" fmla="*/ 16 h 96"/>
                <a:gd name="T56" fmla="*/ 76 w 114"/>
                <a:gd name="T57" fmla="*/ 7 h 96"/>
                <a:gd name="T58" fmla="*/ 80 w 114"/>
                <a:gd name="T59" fmla="*/ 1 h 96"/>
                <a:gd name="T60" fmla="*/ 77 w 114"/>
                <a:gd name="T61" fmla="*/ 0 h 96"/>
                <a:gd name="T62" fmla="*/ 73 w 114"/>
                <a:gd name="T63" fmla="*/ 1 h 96"/>
                <a:gd name="T64" fmla="*/ 70 w 114"/>
                <a:gd name="T65" fmla="*/ 2 h 96"/>
                <a:gd name="T66" fmla="*/ 67 w 114"/>
                <a:gd name="T67" fmla="*/ 7 h 96"/>
                <a:gd name="T68" fmla="*/ 62 w 114"/>
                <a:gd name="T69" fmla="*/ 12 h 96"/>
                <a:gd name="T70" fmla="*/ 57 w 114"/>
                <a:gd name="T71" fmla="*/ 19 h 96"/>
                <a:gd name="T72" fmla="*/ 51 w 114"/>
                <a:gd name="T73" fmla="*/ 25 h 96"/>
                <a:gd name="T74" fmla="*/ 45 w 114"/>
                <a:gd name="T75" fmla="*/ 34 h 96"/>
                <a:gd name="T76" fmla="*/ 38 w 114"/>
                <a:gd name="T77" fmla="*/ 43 h 96"/>
                <a:gd name="T78" fmla="*/ 31 w 114"/>
                <a:gd name="T79" fmla="*/ 52 h 96"/>
                <a:gd name="T80" fmla="*/ 23 w 114"/>
                <a:gd name="T81" fmla="*/ 62 h 96"/>
                <a:gd name="T82" fmla="*/ 26 w 114"/>
                <a:gd name="T83" fmla="*/ 51 h 96"/>
                <a:gd name="T84" fmla="*/ 27 w 114"/>
                <a:gd name="T85" fmla="*/ 40 h 96"/>
                <a:gd name="T86" fmla="*/ 26 w 114"/>
                <a:gd name="T87" fmla="*/ 29 h 96"/>
                <a:gd name="T88" fmla="*/ 23 w 114"/>
                <a:gd name="T89" fmla="*/ 19 h 96"/>
                <a:gd name="T90" fmla="*/ 20 w 114"/>
                <a:gd name="T91" fmla="*/ 13 h 96"/>
                <a:gd name="T92" fmla="*/ 16 w 114"/>
                <a:gd name="T93" fmla="*/ 13 h 96"/>
                <a:gd name="T94" fmla="*/ 14 w 114"/>
                <a:gd name="T95" fmla="*/ 17 h 96"/>
                <a:gd name="T96" fmla="*/ 14 w 114"/>
                <a:gd name="T97" fmla="*/ 25 h 96"/>
                <a:gd name="T98" fmla="*/ 13 w 114"/>
                <a:gd name="T99" fmla="*/ 42 h 96"/>
                <a:gd name="T100" fmla="*/ 11 w 114"/>
                <a:gd name="T101" fmla="*/ 57 h 96"/>
                <a:gd name="T102" fmla="*/ 7 w 114"/>
                <a:gd name="T103" fmla="*/ 72 h 96"/>
                <a:gd name="T104" fmla="*/ 4 w 114"/>
                <a:gd name="T105" fmla="*/ 85 h 96"/>
                <a:gd name="T106" fmla="*/ 4 w 114"/>
                <a:gd name="T107" fmla="*/ 88 h 96"/>
                <a:gd name="T108" fmla="*/ 2 w 114"/>
                <a:gd name="T109" fmla="*/ 90 h 96"/>
                <a:gd name="T110" fmla="*/ 0 w 114"/>
                <a:gd name="T111" fmla="*/ 93 h 96"/>
                <a:gd name="T112" fmla="*/ 0 w 114"/>
                <a:gd name="T113" fmla="*/ 96 h 96"/>
                <a:gd name="T114" fmla="*/ 52 w 114"/>
                <a:gd name="T1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" h="96">
                  <a:moveTo>
                    <a:pt x="52" y="96"/>
                  </a:moveTo>
                  <a:lnTo>
                    <a:pt x="58" y="93"/>
                  </a:lnTo>
                  <a:lnTo>
                    <a:pt x="64" y="92"/>
                  </a:lnTo>
                  <a:lnTo>
                    <a:pt x="69" y="90"/>
                  </a:lnTo>
                  <a:lnTo>
                    <a:pt x="75" y="89"/>
                  </a:lnTo>
                  <a:lnTo>
                    <a:pt x="80" y="88"/>
                  </a:lnTo>
                  <a:lnTo>
                    <a:pt x="85" y="85"/>
                  </a:lnTo>
                  <a:lnTo>
                    <a:pt x="91" y="85"/>
                  </a:lnTo>
                  <a:lnTo>
                    <a:pt x="97" y="84"/>
                  </a:lnTo>
                  <a:lnTo>
                    <a:pt x="110" y="82"/>
                  </a:lnTo>
                  <a:lnTo>
                    <a:pt x="114" y="79"/>
                  </a:lnTo>
                  <a:lnTo>
                    <a:pt x="108" y="75"/>
                  </a:lnTo>
                  <a:lnTo>
                    <a:pt x="92" y="74"/>
                  </a:lnTo>
                  <a:lnTo>
                    <a:pt x="85" y="75"/>
                  </a:lnTo>
                  <a:lnTo>
                    <a:pt x="76" y="76"/>
                  </a:lnTo>
                  <a:lnTo>
                    <a:pt x="67" y="77"/>
                  </a:lnTo>
                  <a:lnTo>
                    <a:pt x="58" y="79"/>
                  </a:lnTo>
                  <a:lnTo>
                    <a:pt x="49" y="80"/>
                  </a:lnTo>
                  <a:lnTo>
                    <a:pt x="41" y="81"/>
                  </a:lnTo>
                  <a:lnTo>
                    <a:pt x="34" y="81"/>
                  </a:lnTo>
                  <a:lnTo>
                    <a:pt x="28" y="82"/>
                  </a:lnTo>
                  <a:lnTo>
                    <a:pt x="34" y="73"/>
                  </a:lnTo>
                  <a:lnTo>
                    <a:pt x="39" y="64"/>
                  </a:lnTo>
                  <a:lnTo>
                    <a:pt x="45" y="54"/>
                  </a:lnTo>
                  <a:lnTo>
                    <a:pt x="51" y="45"/>
                  </a:lnTo>
                  <a:lnTo>
                    <a:pt x="58" y="36"/>
                  </a:lnTo>
                  <a:lnTo>
                    <a:pt x="64" y="25"/>
                  </a:lnTo>
                  <a:lnTo>
                    <a:pt x="69" y="16"/>
                  </a:lnTo>
                  <a:lnTo>
                    <a:pt x="76" y="7"/>
                  </a:lnTo>
                  <a:lnTo>
                    <a:pt x="80" y="1"/>
                  </a:lnTo>
                  <a:lnTo>
                    <a:pt x="77" y="0"/>
                  </a:lnTo>
                  <a:lnTo>
                    <a:pt x="73" y="1"/>
                  </a:lnTo>
                  <a:lnTo>
                    <a:pt x="70" y="2"/>
                  </a:lnTo>
                  <a:lnTo>
                    <a:pt x="67" y="7"/>
                  </a:lnTo>
                  <a:lnTo>
                    <a:pt x="62" y="12"/>
                  </a:lnTo>
                  <a:lnTo>
                    <a:pt x="57" y="19"/>
                  </a:lnTo>
                  <a:lnTo>
                    <a:pt x="51" y="25"/>
                  </a:lnTo>
                  <a:lnTo>
                    <a:pt x="45" y="34"/>
                  </a:lnTo>
                  <a:lnTo>
                    <a:pt x="38" y="43"/>
                  </a:lnTo>
                  <a:lnTo>
                    <a:pt x="31" y="52"/>
                  </a:lnTo>
                  <a:lnTo>
                    <a:pt x="23" y="62"/>
                  </a:lnTo>
                  <a:lnTo>
                    <a:pt x="26" y="51"/>
                  </a:lnTo>
                  <a:lnTo>
                    <a:pt x="27" y="40"/>
                  </a:lnTo>
                  <a:lnTo>
                    <a:pt x="26" y="29"/>
                  </a:lnTo>
                  <a:lnTo>
                    <a:pt x="23" y="19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4" y="25"/>
                  </a:lnTo>
                  <a:lnTo>
                    <a:pt x="13" y="42"/>
                  </a:lnTo>
                  <a:lnTo>
                    <a:pt x="11" y="57"/>
                  </a:lnTo>
                  <a:lnTo>
                    <a:pt x="7" y="72"/>
                  </a:lnTo>
                  <a:lnTo>
                    <a:pt x="4" y="85"/>
                  </a:lnTo>
                  <a:lnTo>
                    <a:pt x="4" y="88"/>
                  </a:lnTo>
                  <a:lnTo>
                    <a:pt x="2" y="90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52" y="96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19" name="Freeform 183"/>
            <p:cNvSpPr>
              <a:spLocks/>
            </p:cNvSpPr>
            <p:nvPr/>
          </p:nvSpPr>
          <p:spPr bwMode="auto">
            <a:xfrm>
              <a:off x="1803" y="3613"/>
              <a:ext cx="5" cy="4"/>
            </a:xfrm>
            <a:custGeom>
              <a:avLst/>
              <a:gdLst>
                <a:gd name="T0" fmla="*/ 11 w 11"/>
                <a:gd name="T1" fmla="*/ 13 h 13"/>
                <a:gd name="T2" fmla="*/ 11 w 11"/>
                <a:gd name="T3" fmla="*/ 10 h 13"/>
                <a:gd name="T4" fmla="*/ 10 w 11"/>
                <a:gd name="T5" fmla="*/ 7 h 13"/>
                <a:gd name="T6" fmla="*/ 9 w 11"/>
                <a:gd name="T7" fmla="*/ 4 h 13"/>
                <a:gd name="T8" fmla="*/ 8 w 11"/>
                <a:gd name="T9" fmla="*/ 1 h 13"/>
                <a:gd name="T10" fmla="*/ 7 w 11"/>
                <a:gd name="T11" fmla="*/ 0 h 13"/>
                <a:gd name="T12" fmla="*/ 4 w 11"/>
                <a:gd name="T13" fmla="*/ 0 h 13"/>
                <a:gd name="T14" fmla="*/ 1 w 11"/>
                <a:gd name="T15" fmla="*/ 2 h 13"/>
                <a:gd name="T16" fmla="*/ 0 w 11"/>
                <a:gd name="T17" fmla="*/ 4 h 13"/>
                <a:gd name="T18" fmla="*/ 0 w 11"/>
                <a:gd name="T19" fmla="*/ 6 h 13"/>
                <a:gd name="T20" fmla="*/ 1 w 11"/>
                <a:gd name="T21" fmla="*/ 8 h 13"/>
                <a:gd name="T22" fmla="*/ 1 w 11"/>
                <a:gd name="T23" fmla="*/ 10 h 13"/>
                <a:gd name="T24" fmla="*/ 1 w 11"/>
                <a:gd name="T25" fmla="*/ 13 h 13"/>
                <a:gd name="T26" fmla="*/ 11 w 11"/>
                <a:gd name="T2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11" y="10"/>
                  </a:lnTo>
                  <a:lnTo>
                    <a:pt x="10" y="7"/>
                  </a:lnTo>
                  <a:lnTo>
                    <a:pt x="9" y="4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20" name="Freeform 184"/>
            <p:cNvSpPr>
              <a:spLocks/>
            </p:cNvSpPr>
            <p:nvPr/>
          </p:nvSpPr>
          <p:spPr bwMode="auto">
            <a:xfrm>
              <a:off x="1764" y="3611"/>
              <a:ext cx="7" cy="6"/>
            </a:xfrm>
            <a:custGeom>
              <a:avLst/>
              <a:gdLst>
                <a:gd name="T0" fmla="*/ 15 w 17"/>
                <a:gd name="T1" fmla="*/ 19 h 19"/>
                <a:gd name="T2" fmla="*/ 16 w 17"/>
                <a:gd name="T3" fmla="*/ 15 h 19"/>
                <a:gd name="T4" fmla="*/ 16 w 17"/>
                <a:gd name="T5" fmla="*/ 12 h 19"/>
                <a:gd name="T6" fmla="*/ 16 w 17"/>
                <a:gd name="T7" fmla="*/ 8 h 19"/>
                <a:gd name="T8" fmla="*/ 17 w 17"/>
                <a:gd name="T9" fmla="*/ 5 h 19"/>
                <a:gd name="T10" fmla="*/ 17 w 17"/>
                <a:gd name="T11" fmla="*/ 3 h 19"/>
                <a:gd name="T12" fmla="*/ 15 w 17"/>
                <a:gd name="T13" fmla="*/ 0 h 19"/>
                <a:gd name="T14" fmla="*/ 12 w 17"/>
                <a:gd name="T15" fmla="*/ 0 h 19"/>
                <a:gd name="T16" fmla="*/ 9 w 17"/>
                <a:gd name="T17" fmla="*/ 3 h 19"/>
                <a:gd name="T18" fmla="*/ 7 w 17"/>
                <a:gd name="T19" fmla="*/ 6 h 19"/>
                <a:gd name="T20" fmla="*/ 4 w 17"/>
                <a:gd name="T21" fmla="*/ 11 h 19"/>
                <a:gd name="T22" fmla="*/ 2 w 17"/>
                <a:gd name="T23" fmla="*/ 14 h 19"/>
                <a:gd name="T24" fmla="*/ 0 w 17"/>
                <a:gd name="T25" fmla="*/ 19 h 19"/>
                <a:gd name="T26" fmla="*/ 15 w 17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9">
                  <a:moveTo>
                    <a:pt x="15" y="19"/>
                  </a:moveTo>
                  <a:lnTo>
                    <a:pt x="16" y="15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3"/>
                  </a:lnTo>
                  <a:lnTo>
                    <a:pt x="7" y="6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21" name="Freeform 185"/>
            <p:cNvSpPr>
              <a:spLocks/>
            </p:cNvSpPr>
            <p:nvPr/>
          </p:nvSpPr>
          <p:spPr bwMode="auto">
            <a:xfrm>
              <a:off x="1656" y="3617"/>
              <a:ext cx="247" cy="164"/>
            </a:xfrm>
            <a:custGeom>
              <a:avLst/>
              <a:gdLst>
                <a:gd name="T0" fmla="*/ 373 w 622"/>
                <a:gd name="T1" fmla="*/ 0 h 450"/>
                <a:gd name="T2" fmla="*/ 352 w 622"/>
                <a:gd name="T3" fmla="*/ 87 h 450"/>
                <a:gd name="T4" fmla="*/ 314 w 622"/>
                <a:gd name="T5" fmla="*/ 137 h 450"/>
                <a:gd name="T6" fmla="*/ 281 w 622"/>
                <a:gd name="T7" fmla="*/ 30 h 450"/>
                <a:gd name="T8" fmla="*/ 244 w 622"/>
                <a:gd name="T9" fmla="*/ 3 h 450"/>
                <a:gd name="T10" fmla="*/ 216 w 622"/>
                <a:gd name="T11" fmla="*/ 41 h 450"/>
                <a:gd name="T12" fmla="*/ 196 w 622"/>
                <a:gd name="T13" fmla="*/ 48 h 450"/>
                <a:gd name="T14" fmla="*/ 275 w 622"/>
                <a:gd name="T15" fmla="*/ 116 h 450"/>
                <a:gd name="T16" fmla="*/ 215 w 622"/>
                <a:gd name="T17" fmla="*/ 148 h 450"/>
                <a:gd name="T18" fmla="*/ 162 w 622"/>
                <a:gd name="T19" fmla="*/ 124 h 450"/>
                <a:gd name="T20" fmla="*/ 144 w 622"/>
                <a:gd name="T21" fmla="*/ 127 h 450"/>
                <a:gd name="T22" fmla="*/ 109 w 622"/>
                <a:gd name="T23" fmla="*/ 144 h 450"/>
                <a:gd name="T24" fmla="*/ 53 w 622"/>
                <a:gd name="T25" fmla="*/ 110 h 450"/>
                <a:gd name="T26" fmla="*/ 40 w 622"/>
                <a:gd name="T27" fmla="*/ 140 h 450"/>
                <a:gd name="T28" fmla="*/ 25 w 622"/>
                <a:gd name="T29" fmla="*/ 153 h 450"/>
                <a:gd name="T30" fmla="*/ 99 w 622"/>
                <a:gd name="T31" fmla="*/ 161 h 450"/>
                <a:gd name="T32" fmla="*/ 45 w 622"/>
                <a:gd name="T33" fmla="*/ 218 h 450"/>
                <a:gd name="T34" fmla="*/ 117 w 622"/>
                <a:gd name="T35" fmla="*/ 168 h 450"/>
                <a:gd name="T36" fmla="*/ 156 w 622"/>
                <a:gd name="T37" fmla="*/ 165 h 450"/>
                <a:gd name="T38" fmla="*/ 131 w 622"/>
                <a:gd name="T39" fmla="*/ 221 h 450"/>
                <a:gd name="T40" fmla="*/ 181 w 622"/>
                <a:gd name="T41" fmla="*/ 180 h 450"/>
                <a:gd name="T42" fmla="*/ 292 w 622"/>
                <a:gd name="T43" fmla="*/ 174 h 450"/>
                <a:gd name="T44" fmla="*/ 219 w 622"/>
                <a:gd name="T45" fmla="*/ 272 h 450"/>
                <a:gd name="T46" fmla="*/ 171 w 622"/>
                <a:gd name="T47" fmla="*/ 293 h 450"/>
                <a:gd name="T48" fmla="*/ 205 w 622"/>
                <a:gd name="T49" fmla="*/ 312 h 450"/>
                <a:gd name="T50" fmla="*/ 123 w 622"/>
                <a:gd name="T51" fmla="*/ 349 h 450"/>
                <a:gd name="T52" fmla="*/ 163 w 622"/>
                <a:gd name="T53" fmla="*/ 357 h 450"/>
                <a:gd name="T54" fmla="*/ 139 w 622"/>
                <a:gd name="T55" fmla="*/ 423 h 450"/>
                <a:gd name="T56" fmla="*/ 173 w 622"/>
                <a:gd name="T57" fmla="*/ 392 h 450"/>
                <a:gd name="T58" fmla="*/ 207 w 622"/>
                <a:gd name="T59" fmla="*/ 418 h 450"/>
                <a:gd name="T60" fmla="*/ 221 w 622"/>
                <a:gd name="T61" fmla="*/ 325 h 450"/>
                <a:gd name="T62" fmla="*/ 259 w 622"/>
                <a:gd name="T63" fmla="*/ 352 h 450"/>
                <a:gd name="T64" fmla="*/ 303 w 622"/>
                <a:gd name="T65" fmla="*/ 206 h 450"/>
                <a:gd name="T66" fmla="*/ 349 w 622"/>
                <a:gd name="T67" fmla="*/ 265 h 450"/>
                <a:gd name="T68" fmla="*/ 352 w 622"/>
                <a:gd name="T69" fmla="*/ 319 h 450"/>
                <a:gd name="T70" fmla="*/ 383 w 622"/>
                <a:gd name="T71" fmla="*/ 342 h 450"/>
                <a:gd name="T72" fmla="*/ 390 w 622"/>
                <a:gd name="T73" fmla="*/ 389 h 450"/>
                <a:gd name="T74" fmla="*/ 446 w 622"/>
                <a:gd name="T75" fmla="*/ 447 h 450"/>
                <a:gd name="T76" fmla="*/ 433 w 622"/>
                <a:gd name="T77" fmla="*/ 367 h 450"/>
                <a:gd name="T78" fmla="*/ 473 w 622"/>
                <a:gd name="T79" fmla="*/ 380 h 450"/>
                <a:gd name="T80" fmla="*/ 398 w 622"/>
                <a:gd name="T81" fmla="*/ 312 h 450"/>
                <a:gd name="T82" fmla="*/ 421 w 622"/>
                <a:gd name="T83" fmla="*/ 302 h 450"/>
                <a:gd name="T84" fmla="*/ 387 w 622"/>
                <a:gd name="T85" fmla="*/ 268 h 450"/>
                <a:gd name="T86" fmla="*/ 340 w 622"/>
                <a:gd name="T87" fmla="*/ 180 h 450"/>
                <a:gd name="T88" fmla="*/ 383 w 622"/>
                <a:gd name="T89" fmla="*/ 181 h 450"/>
                <a:gd name="T90" fmla="*/ 451 w 622"/>
                <a:gd name="T91" fmla="*/ 229 h 450"/>
                <a:gd name="T92" fmla="*/ 450 w 622"/>
                <a:gd name="T93" fmla="*/ 185 h 450"/>
                <a:gd name="T94" fmla="*/ 497 w 622"/>
                <a:gd name="T95" fmla="*/ 188 h 450"/>
                <a:gd name="T96" fmla="*/ 575 w 622"/>
                <a:gd name="T97" fmla="*/ 250 h 450"/>
                <a:gd name="T98" fmla="*/ 532 w 622"/>
                <a:gd name="T99" fmla="*/ 190 h 450"/>
                <a:gd name="T100" fmla="*/ 622 w 622"/>
                <a:gd name="T101" fmla="*/ 188 h 450"/>
                <a:gd name="T102" fmla="*/ 545 w 622"/>
                <a:gd name="T103" fmla="*/ 173 h 450"/>
                <a:gd name="T104" fmla="*/ 593 w 622"/>
                <a:gd name="T105" fmla="*/ 144 h 450"/>
                <a:gd name="T106" fmla="*/ 510 w 622"/>
                <a:gd name="T107" fmla="*/ 169 h 450"/>
                <a:gd name="T108" fmla="*/ 456 w 622"/>
                <a:gd name="T109" fmla="*/ 158 h 450"/>
                <a:gd name="T110" fmla="*/ 484 w 622"/>
                <a:gd name="T111" fmla="*/ 130 h 450"/>
                <a:gd name="T112" fmla="*/ 388 w 622"/>
                <a:gd name="T113" fmla="*/ 159 h 450"/>
                <a:gd name="T114" fmla="*/ 337 w 622"/>
                <a:gd name="T115" fmla="*/ 154 h 450"/>
                <a:gd name="T116" fmla="*/ 408 w 622"/>
                <a:gd name="T117" fmla="*/ 70 h 450"/>
                <a:gd name="T118" fmla="*/ 457 w 622"/>
                <a:gd name="T119" fmla="*/ 46 h 450"/>
                <a:gd name="T120" fmla="*/ 413 w 622"/>
                <a:gd name="T121" fmla="*/ 29 h 450"/>
                <a:gd name="T122" fmla="*/ 464 w 622"/>
                <a:gd name="T12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2" h="450">
                  <a:moveTo>
                    <a:pt x="412" y="0"/>
                  </a:moveTo>
                  <a:lnTo>
                    <a:pt x="405" y="10"/>
                  </a:lnTo>
                  <a:lnTo>
                    <a:pt x="398" y="19"/>
                  </a:lnTo>
                  <a:lnTo>
                    <a:pt x="393" y="29"/>
                  </a:lnTo>
                  <a:lnTo>
                    <a:pt x="386" y="39"/>
                  </a:lnTo>
                  <a:lnTo>
                    <a:pt x="385" y="29"/>
                  </a:lnTo>
                  <a:lnTo>
                    <a:pt x="385" y="19"/>
                  </a:lnTo>
                  <a:lnTo>
                    <a:pt x="385" y="10"/>
                  </a:lnTo>
                  <a:lnTo>
                    <a:pt x="383" y="0"/>
                  </a:lnTo>
                  <a:lnTo>
                    <a:pt x="373" y="0"/>
                  </a:lnTo>
                  <a:lnTo>
                    <a:pt x="372" y="11"/>
                  </a:lnTo>
                  <a:lnTo>
                    <a:pt x="371" y="22"/>
                  </a:lnTo>
                  <a:lnTo>
                    <a:pt x="371" y="33"/>
                  </a:lnTo>
                  <a:lnTo>
                    <a:pt x="371" y="47"/>
                  </a:lnTo>
                  <a:lnTo>
                    <a:pt x="371" y="48"/>
                  </a:lnTo>
                  <a:lnTo>
                    <a:pt x="370" y="52"/>
                  </a:lnTo>
                  <a:lnTo>
                    <a:pt x="368" y="56"/>
                  </a:lnTo>
                  <a:lnTo>
                    <a:pt x="370" y="62"/>
                  </a:lnTo>
                  <a:lnTo>
                    <a:pt x="362" y="75"/>
                  </a:lnTo>
                  <a:lnTo>
                    <a:pt x="352" y="87"/>
                  </a:lnTo>
                  <a:lnTo>
                    <a:pt x="345" y="99"/>
                  </a:lnTo>
                  <a:lnTo>
                    <a:pt x="337" y="109"/>
                  </a:lnTo>
                  <a:lnTo>
                    <a:pt x="332" y="118"/>
                  </a:lnTo>
                  <a:lnTo>
                    <a:pt x="325" y="128"/>
                  </a:lnTo>
                  <a:lnTo>
                    <a:pt x="320" y="135"/>
                  </a:lnTo>
                  <a:lnTo>
                    <a:pt x="315" y="140"/>
                  </a:lnTo>
                  <a:lnTo>
                    <a:pt x="315" y="139"/>
                  </a:lnTo>
                  <a:lnTo>
                    <a:pt x="315" y="138"/>
                  </a:lnTo>
                  <a:lnTo>
                    <a:pt x="315" y="138"/>
                  </a:lnTo>
                  <a:lnTo>
                    <a:pt x="314" y="137"/>
                  </a:lnTo>
                  <a:lnTo>
                    <a:pt x="310" y="127"/>
                  </a:lnTo>
                  <a:lnTo>
                    <a:pt x="304" y="116"/>
                  </a:lnTo>
                  <a:lnTo>
                    <a:pt x="299" y="107"/>
                  </a:lnTo>
                  <a:lnTo>
                    <a:pt x="294" y="97"/>
                  </a:lnTo>
                  <a:lnTo>
                    <a:pt x="289" y="87"/>
                  </a:lnTo>
                  <a:lnTo>
                    <a:pt x="283" y="78"/>
                  </a:lnTo>
                  <a:lnTo>
                    <a:pt x="279" y="69"/>
                  </a:lnTo>
                  <a:lnTo>
                    <a:pt x="274" y="60"/>
                  </a:lnTo>
                  <a:lnTo>
                    <a:pt x="277" y="45"/>
                  </a:lnTo>
                  <a:lnTo>
                    <a:pt x="281" y="30"/>
                  </a:lnTo>
                  <a:lnTo>
                    <a:pt x="284" y="15"/>
                  </a:lnTo>
                  <a:lnTo>
                    <a:pt x="288" y="0"/>
                  </a:lnTo>
                  <a:lnTo>
                    <a:pt x="273" y="0"/>
                  </a:lnTo>
                  <a:lnTo>
                    <a:pt x="269" y="8"/>
                  </a:lnTo>
                  <a:lnTo>
                    <a:pt x="266" y="15"/>
                  </a:lnTo>
                  <a:lnTo>
                    <a:pt x="262" y="22"/>
                  </a:lnTo>
                  <a:lnTo>
                    <a:pt x="259" y="30"/>
                  </a:lnTo>
                  <a:lnTo>
                    <a:pt x="254" y="21"/>
                  </a:lnTo>
                  <a:lnTo>
                    <a:pt x="249" y="11"/>
                  </a:lnTo>
                  <a:lnTo>
                    <a:pt x="244" y="3"/>
                  </a:lnTo>
                  <a:lnTo>
                    <a:pt x="242" y="0"/>
                  </a:lnTo>
                  <a:lnTo>
                    <a:pt x="216" y="0"/>
                  </a:lnTo>
                  <a:lnTo>
                    <a:pt x="219" y="6"/>
                  </a:lnTo>
                  <a:lnTo>
                    <a:pt x="226" y="18"/>
                  </a:lnTo>
                  <a:lnTo>
                    <a:pt x="234" y="34"/>
                  </a:lnTo>
                  <a:lnTo>
                    <a:pt x="241" y="49"/>
                  </a:lnTo>
                  <a:lnTo>
                    <a:pt x="235" y="47"/>
                  </a:lnTo>
                  <a:lnTo>
                    <a:pt x="228" y="46"/>
                  </a:lnTo>
                  <a:lnTo>
                    <a:pt x="222" y="44"/>
                  </a:lnTo>
                  <a:lnTo>
                    <a:pt x="216" y="41"/>
                  </a:lnTo>
                  <a:lnTo>
                    <a:pt x="209" y="40"/>
                  </a:lnTo>
                  <a:lnTo>
                    <a:pt x="204" y="38"/>
                  </a:lnTo>
                  <a:lnTo>
                    <a:pt x="197" y="37"/>
                  </a:lnTo>
                  <a:lnTo>
                    <a:pt x="191" y="34"/>
                  </a:lnTo>
                  <a:lnTo>
                    <a:pt x="180" y="32"/>
                  </a:lnTo>
                  <a:lnTo>
                    <a:pt x="174" y="34"/>
                  </a:lnTo>
                  <a:lnTo>
                    <a:pt x="171" y="38"/>
                  </a:lnTo>
                  <a:lnTo>
                    <a:pt x="173" y="40"/>
                  </a:lnTo>
                  <a:lnTo>
                    <a:pt x="184" y="44"/>
                  </a:lnTo>
                  <a:lnTo>
                    <a:pt x="196" y="48"/>
                  </a:lnTo>
                  <a:lnTo>
                    <a:pt x="208" y="54"/>
                  </a:lnTo>
                  <a:lnTo>
                    <a:pt x="220" y="60"/>
                  </a:lnTo>
                  <a:lnTo>
                    <a:pt x="231" y="65"/>
                  </a:lnTo>
                  <a:lnTo>
                    <a:pt x="242" y="71"/>
                  </a:lnTo>
                  <a:lnTo>
                    <a:pt x="250" y="76"/>
                  </a:lnTo>
                  <a:lnTo>
                    <a:pt x="256" y="79"/>
                  </a:lnTo>
                  <a:lnTo>
                    <a:pt x="260" y="89"/>
                  </a:lnTo>
                  <a:lnTo>
                    <a:pt x="265" y="98"/>
                  </a:lnTo>
                  <a:lnTo>
                    <a:pt x="271" y="107"/>
                  </a:lnTo>
                  <a:lnTo>
                    <a:pt x="275" y="116"/>
                  </a:lnTo>
                  <a:lnTo>
                    <a:pt x="280" y="125"/>
                  </a:lnTo>
                  <a:lnTo>
                    <a:pt x="285" y="135"/>
                  </a:lnTo>
                  <a:lnTo>
                    <a:pt x="290" y="143"/>
                  </a:lnTo>
                  <a:lnTo>
                    <a:pt x="295" y="152"/>
                  </a:lnTo>
                  <a:lnTo>
                    <a:pt x="282" y="151"/>
                  </a:lnTo>
                  <a:lnTo>
                    <a:pt x="269" y="151"/>
                  </a:lnTo>
                  <a:lnTo>
                    <a:pt x="256" y="150"/>
                  </a:lnTo>
                  <a:lnTo>
                    <a:pt x="242" y="150"/>
                  </a:lnTo>
                  <a:lnTo>
                    <a:pt x="228" y="148"/>
                  </a:lnTo>
                  <a:lnTo>
                    <a:pt x="215" y="148"/>
                  </a:lnTo>
                  <a:lnTo>
                    <a:pt x="201" y="147"/>
                  </a:lnTo>
                  <a:lnTo>
                    <a:pt x="188" y="147"/>
                  </a:lnTo>
                  <a:lnTo>
                    <a:pt x="186" y="146"/>
                  </a:lnTo>
                  <a:lnTo>
                    <a:pt x="185" y="145"/>
                  </a:lnTo>
                  <a:lnTo>
                    <a:pt x="183" y="144"/>
                  </a:lnTo>
                  <a:lnTo>
                    <a:pt x="182" y="143"/>
                  </a:lnTo>
                  <a:lnTo>
                    <a:pt x="177" y="139"/>
                  </a:lnTo>
                  <a:lnTo>
                    <a:pt x="173" y="135"/>
                  </a:lnTo>
                  <a:lnTo>
                    <a:pt x="168" y="130"/>
                  </a:lnTo>
                  <a:lnTo>
                    <a:pt x="162" y="124"/>
                  </a:lnTo>
                  <a:lnTo>
                    <a:pt x="156" y="118"/>
                  </a:lnTo>
                  <a:lnTo>
                    <a:pt x="151" y="113"/>
                  </a:lnTo>
                  <a:lnTo>
                    <a:pt x="145" y="107"/>
                  </a:lnTo>
                  <a:lnTo>
                    <a:pt x="139" y="101"/>
                  </a:lnTo>
                  <a:lnTo>
                    <a:pt x="137" y="101"/>
                  </a:lnTo>
                  <a:lnTo>
                    <a:pt x="135" y="102"/>
                  </a:lnTo>
                  <a:lnTo>
                    <a:pt x="132" y="105"/>
                  </a:lnTo>
                  <a:lnTo>
                    <a:pt x="132" y="106"/>
                  </a:lnTo>
                  <a:lnTo>
                    <a:pt x="138" y="116"/>
                  </a:lnTo>
                  <a:lnTo>
                    <a:pt x="144" y="127"/>
                  </a:lnTo>
                  <a:lnTo>
                    <a:pt x="148" y="136"/>
                  </a:lnTo>
                  <a:lnTo>
                    <a:pt x="154" y="145"/>
                  </a:lnTo>
                  <a:lnTo>
                    <a:pt x="148" y="145"/>
                  </a:lnTo>
                  <a:lnTo>
                    <a:pt x="143" y="145"/>
                  </a:lnTo>
                  <a:lnTo>
                    <a:pt x="137" y="145"/>
                  </a:lnTo>
                  <a:lnTo>
                    <a:pt x="131" y="144"/>
                  </a:lnTo>
                  <a:lnTo>
                    <a:pt x="125" y="144"/>
                  </a:lnTo>
                  <a:lnTo>
                    <a:pt x="120" y="144"/>
                  </a:lnTo>
                  <a:lnTo>
                    <a:pt x="115" y="144"/>
                  </a:lnTo>
                  <a:lnTo>
                    <a:pt x="109" y="144"/>
                  </a:lnTo>
                  <a:lnTo>
                    <a:pt x="103" y="140"/>
                  </a:lnTo>
                  <a:lnTo>
                    <a:pt x="98" y="137"/>
                  </a:lnTo>
                  <a:lnTo>
                    <a:pt x="92" y="132"/>
                  </a:lnTo>
                  <a:lnTo>
                    <a:pt x="85" y="128"/>
                  </a:lnTo>
                  <a:lnTo>
                    <a:pt x="79" y="124"/>
                  </a:lnTo>
                  <a:lnTo>
                    <a:pt x="72" y="120"/>
                  </a:lnTo>
                  <a:lnTo>
                    <a:pt x="67" y="116"/>
                  </a:lnTo>
                  <a:lnTo>
                    <a:pt x="61" y="113"/>
                  </a:lnTo>
                  <a:lnTo>
                    <a:pt x="55" y="110"/>
                  </a:lnTo>
                  <a:lnTo>
                    <a:pt x="53" y="110"/>
                  </a:lnTo>
                  <a:lnTo>
                    <a:pt x="53" y="114"/>
                  </a:lnTo>
                  <a:lnTo>
                    <a:pt x="55" y="118"/>
                  </a:lnTo>
                  <a:lnTo>
                    <a:pt x="59" y="122"/>
                  </a:lnTo>
                  <a:lnTo>
                    <a:pt x="64" y="128"/>
                  </a:lnTo>
                  <a:lnTo>
                    <a:pt x="71" y="135"/>
                  </a:lnTo>
                  <a:lnTo>
                    <a:pt x="79" y="143"/>
                  </a:lnTo>
                  <a:lnTo>
                    <a:pt x="68" y="142"/>
                  </a:lnTo>
                  <a:lnTo>
                    <a:pt x="57" y="142"/>
                  </a:lnTo>
                  <a:lnTo>
                    <a:pt x="48" y="140"/>
                  </a:lnTo>
                  <a:lnTo>
                    <a:pt x="40" y="140"/>
                  </a:lnTo>
                  <a:lnTo>
                    <a:pt x="33" y="139"/>
                  </a:lnTo>
                  <a:lnTo>
                    <a:pt x="26" y="139"/>
                  </a:lnTo>
                  <a:lnTo>
                    <a:pt x="22" y="139"/>
                  </a:lnTo>
                  <a:lnTo>
                    <a:pt x="18" y="139"/>
                  </a:lnTo>
                  <a:lnTo>
                    <a:pt x="4" y="138"/>
                  </a:lnTo>
                  <a:lnTo>
                    <a:pt x="0" y="140"/>
                  </a:lnTo>
                  <a:lnTo>
                    <a:pt x="3" y="145"/>
                  </a:lnTo>
                  <a:lnTo>
                    <a:pt x="16" y="151"/>
                  </a:lnTo>
                  <a:lnTo>
                    <a:pt x="19" y="152"/>
                  </a:lnTo>
                  <a:lnTo>
                    <a:pt x="25" y="153"/>
                  </a:lnTo>
                  <a:lnTo>
                    <a:pt x="33" y="154"/>
                  </a:lnTo>
                  <a:lnTo>
                    <a:pt x="44" y="155"/>
                  </a:lnTo>
                  <a:lnTo>
                    <a:pt x="55" y="157"/>
                  </a:lnTo>
                  <a:lnTo>
                    <a:pt x="68" y="158"/>
                  </a:lnTo>
                  <a:lnTo>
                    <a:pt x="83" y="159"/>
                  </a:lnTo>
                  <a:lnTo>
                    <a:pt x="98" y="160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7" y="162"/>
                  </a:lnTo>
                  <a:lnTo>
                    <a:pt x="92" y="167"/>
                  </a:lnTo>
                  <a:lnTo>
                    <a:pt x="84" y="173"/>
                  </a:lnTo>
                  <a:lnTo>
                    <a:pt x="75" y="181"/>
                  </a:lnTo>
                  <a:lnTo>
                    <a:pt x="65" y="189"/>
                  </a:lnTo>
                  <a:lnTo>
                    <a:pt x="57" y="196"/>
                  </a:lnTo>
                  <a:lnTo>
                    <a:pt x="50" y="201"/>
                  </a:lnTo>
                  <a:lnTo>
                    <a:pt x="46" y="206"/>
                  </a:lnTo>
                  <a:lnTo>
                    <a:pt x="42" y="213"/>
                  </a:lnTo>
                  <a:lnTo>
                    <a:pt x="45" y="218"/>
                  </a:lnTo>
                  <a:lnTo>
                    <a:pt x="49" y="219"/>
                  </a:lnTo>
                  <a:lnTo>
                    <a:pt x="56" y="215"/>
                  </a:lnTo>
                  <a:lnTo>
                    <a:pt x="62" y="211"/>
                  </a:lnTo>
                  <a:lnTo>
                    <a:pt x="68" y="206"/>
                  </a:lnTo>
                  <a:lnTo>
                    <a:pt x="76" y="199"/>
                  </a:lnTo>
                  <a:lnTo>
                    <a:pt x="84" y="192"/>
                  </a:lnTo>
                  <a:lnTo>
                    <a:pt x="92" y="185"/>
                  </a:lnTo>
                  <a:lnTo>
                    <a:pt x="100" y="178"/>
                  </a:lnTo>
                  <a:lnTo>
                    <a:pt x="109" y="173"/>
                  </a:lnTo>
                  <a:lnTo>
                    <a:pt x="117" y="168"/>
                  </a:lnTo>
                  <a:lnTo>
                    <a:pt x="121" y="167"/>
                  </a:lnTo>
                  <a:lnTo>
                    <a:pt x="123" y="165"/>
                  </a:lnTo>
                  <a:lnTo>
                    <a:pt x="124" y="163"/>
                  </a:lnTo>
                  <a:lnTo>
                    <a:pt x="125" y="162"/>
                  </a:lnTo>
                  <a:lnTo>
                    <a:pt x="131" y="162"/>
                  </a:lnTo>
                  <a:lnTo>
                    <a:pt x="136" y="163"/>
                  </a:lnTo>
                  <a:lnTo>
                    <a:pt x="141" y="163"/>
                  </a:lnTo>
                  <a:lnTo>
                    <a:pt x="146" y="163"/>
                  </a:lnTo>
                  <a:lnTo>
                    <a:pt x="152" y="165"/>
                  </a:lnTo>
                  <a:lnTo>
                    <a:pt x="156" y="165"/>
                  </a:lnTo>
                  <a:lnTo>
                    <a:pt x="162" y="166"/>
                  </a:lnTo>
                  <a:lnTo>
                    <a:pt x="168" y="166"/>
                  </a:lnTo>
                  <a:lnTo>
                    <a:pt x="162" y="174"/>
                  </a:lnTo>
                  <a:lnTo>
                    <a:pt x="158" y="182"/>
                  </a:lnTo>
                  <a:lnTo>
                    <a:pt x="152" y="190"/>
                  </a:lnTo>
                  <a:lnTo>
                    <a:pt x="146" y="197"/>
                  </a:lnTo>
                  <a:lnTo>
                    <a:pt x="141" y="205"/>
                  </a:lnTo>
                  <a:lnTo>
                    <a:pt x="137" y="212"/>
                  </a:lnTo>
                  <a:lnTo>
                    <a:pt x="133" y="216"/>
                  </a:lnTo>
                  <a:lnTo>
                    <a:pt x="131" y="221"/>
                  </a:lnTo>
                  <a:lnTo>
                    <a:pt x="130" y="228"/>
                  </a:lnTo>
                  <a:lnTo>
                    <a:pt x="132" y="231"/>
                  </a:lnTo>
                  <a:lnTo>
                    <a:pt x="137" y="231"/>
                  </a:lnTo>
                  <a:lnTo>
                    <a:pt x="143" y="226"/>
                  </a:lnTo>
                  <a:lnTo>
                    <a:pt x="146" y="220"/>
                  </a:lnTo>
                  <a:lnTo>
                    <a:pt x="152" y="213"/>
                  </a:lnTo>
                  <a:lnTo>
                    <a:pt x="159" y="205"/>
                  </a:lnTo>
                  <a:lnTo>
                    <a:pt x="167" y="196"/>
                  </a:lnTo>
                  <a:lnTo>
                    <a:pt x="174" y="188"/>
                  </a:lnTo>
                  <a:lnTo>
                    <a:pt x="181" y="180"/>
                  </a:lnTo>
                  <a:lnTo>
                    <a:pt x="186" y="173"/>
                  </a:lnTo>
                  <a:lnTo>
                    <a:pt x="191" y="167"/>
                  </a:lnTo>
                  <a:lnTo>
                    <a:pt x="207" y="168"/>
                  </a:lnTo>
                  <a:lnTo>
                    <a:pt x="223" y="169"/>
                  </a:lnTo>
                  <a:lnTo>
                    <a:pt x="237" y="170"/>
                  </a:lnTo>
                  <a:lnTo>
                    <a:pt x="251" y="172"/>
                  </a:lnTo>
                  <a:lnTo>
                    <a:pt x="264" y="172"/>
                  </a:lnTo>
                  <a:lnTo>
                    <a:pt x="275" y="173"/>
                  </a:lnTo>
                  <a:lnTo>
                    <a:pt x="284" y="174"/>
                  </a:lnTo>
                  <a:lnTo>
                    <a:pt x="292" y="174"/>
                  </a:lnTo>
                  <a:lnTo>
                    <a:pt x="285" y="184"/>
                  </a:lnTo>
                  <a:lnTo>
                    <a:pt x="279" y="195"/>
                  </a:lnTo>
                  <a:lnTo>
                    <a:pt x="271" y="205"/>
                  </a:lnTo>
                  <a:lnTo>
                    <a:pt x="264" y="216"/>
                  </a:lnTo>
                  <a:lnTo>
                    <a:pt x="256" y="229"/>
                  </a:lnTo>
                  <a:lnTo>
                    <a:pt x="247" y="241"/>
                  </a:lnTo>
                  <a:lnTo>
                    <a:pt x="241" y="253"/>
                  </a:lnTo>
                  <a:lnTo>
                    <a:pt x="232" y="266"/>
                  </a:lnTo>
                  <a:lnTo>
                    <a:pt x="226" y="268"/>
                  </a:lnTo>
                  <a:lnTo>
                    <a:pt x="219" y="272"/>
                  </a:lnTo>
                  <a:lnTo>
                    <a:pt x="212" y="274"/>
                  </a:lnTo>
                  <a:lnTo>
                    <a:pt x="205" y="278"/>
                  </a:lnTo>
                  <a:lnTo>
                    <a:pt x="198" y="280"/>
                  </a:lnTo>
                  <a:lnTo>
                    <a:pt x="191" y="282"/>
                  </a:lnTo>
                  <a:lnTo>
                    <a:pt x="184" y="282"/>
                  </a:lnTo>
                  <a:lnTo>
                    <a:pt x="177" y="282"/>
                  </a:lnTo>
                  <a:lnTo>
                    <a:pt x="168" y="282"/>
                  </a:lnTo>
                  <a:lnTo>
                    <a:pt x="165" y="284"/>
                  </a:lnTo>
                  <a:lnTo>
                    <a:pt x="165" y="289"/>
                  </a:lnTo>
                  <a:lnTo>
                    <a:pt x="171" y="293"/>
                  </a:lnTo>
                  <a:lnTo>
                    <a:pt x="176" y="294"/>
                  </a:lnTo>
                  <a:lnTo>
                    <a:pt x="181" y="295"/>
                  </a:lnTo>
                  <a:lnTo>
                    <a:pt x="186" y="295"/>
                  </a:lnTo>
                  <a:lnTo>
                    <a:pt x="192" y="295"/>
                  </a:lnTo>
                  <a:lnTo>
                    <a:pt x="199" y="294"/>
                  </a:lnTo>
                  <a:lnTo>
                    <a:pt x="205" y="293"/>
                  </a:lnTo>
                  <a:lnTo>
                    <a:pt x="212" y="291"/>
                  </a:lnTo>
                  <a:lnTo>
                    <a:pt x="218" y="290"/>
                  </a:lnTo>
                  <a:lnTo>
                    <a:pt x="211" y="302"/>
                  </a:lnTo>
                  <a:lnTo>
                    <a:pt x="205" y="312"/>
                  </a:lnTo>
                  <a:lnTo>
                    <a:pt x="198" y="324"/>
                  </a:lnTo>
                  <a:lnTo>
                    <a:pt x="191" y="334"/>
                  </a:lnTo>
                  <a:lnTo>
                    <a:pt x="185" y="335"/>
                  </a:lnTo>
                  <a:lnTo>
                    <a:pt x="177" y="337"/>
                  </a:lnTo>
                  <a:lnTo>
                    <a:pt x="167" y="340"/>
                  </a:lnTo>
                  <a:lnTo>
                    <a:pt x="156" y="343"/>
                  </a:lnTo>
                  <a:lnTo>
                    <a:pt x="146" y="346"/>
                  </a:lnTo>
                  <a:lnTo>
                    <a:pt x="136" y="347"/>
                  </a:lnTo>
                  <a:lnTo>
                    <a:pt x="128" y="349"/>
                  </a:lnTo>
                  <a:lnTo>
                    <a:pt x="123" y="349"/>
                  </a:lnTo>
                  <a:lnTo>
                    <a:pt x="118" y="350"/>
                  </a:lnTo>
                  <a:lnTo>
                    <a:pt x="118" y="352"/>
                  </a:lnTo>
                  <a:lnTo>
                    <a:pt x="123" y="355"/>
                  </a:lnTo>
                  <a:lnTo>
                    <a:pt x="128" y="356"/>
                  </a:lnTo>
                  <a:lnTo>
                    <a:pt x="130" y="356"/>
                  </a:lnTo>
                  <a:lnTo>
                    <a:pt x="135" y="356"/>
                  </a:lnTo>
                  <a:lnTo>
                    <a:pt x="140" y="356"/>
                  </a:lnTo>
                  <a:lnTo>
                    <a:pt x="147" y="356"/>
                  </a:lnTo>
                  <a:lnTo>
                    <a:pt x="155" y="357"/>
                  </a:lnTo>
                  <a:lnTo>
                    <a:pt x="163" y="357"/>
                  </a:lnTo>
                  <a:lnTo>
                    <a:pt x="171" y="357"/>
                  </a:lnTo>
                  <a:lnTo>
                    <a:pt x="180" y="356"/>
                  </a:lnTo>
                  <a:lnTo>
                    <a:pt x="171" y="369"/>
                  </a:lnTo>
                  <a:lnTo>
                    <a:pt x="166" y="380"/>
                  </a:lnTo>
                  <a:lnTo>
                    <a:pt x="159" y="390"/>
                  </a:lnTo>
                  <a:lnTo>
                    <a:pt x="153" y="400"/>
                  </a:lnTo>
                  <a:lnTo>
                    <a:pt x="148" y="408"/>
                  </a:lnTo>
                  <a:lnTo>
                    <a:pt x="145" y="415"/>
                  </a:lnTo>
                  <a:lnTo>
                    <a:pt x="141" y="419"/>
                  </a:lnTo>
                  <a:lnTo>
                    <a:pt x="139" y="423"/>
                  </a:lnTo>
                  <a:lnTo>
                    <a:pt x="137" y="430"/>
                  </a:lnTo>
                  <a:lnTo>
                    <a:pt x="138" y="431"/>
                  </a:lnTo>
                  <a:lnTo>
                    <a:pt x="141" y="430"/>
                  </a:lnTo>
                  <a:lnTo>
                    <a:pt x="145" y="429"/>
                  </a:lnTo>
                  <a:lnTo>
                    <a:pt x="146" y="426"/>
                  </a:lnTo>
                  <a:lnTo>
                    <a:pt x="148" y="423"/>
                  </a:lnTo>
                  <a:lnTo>
                    <a:pt x="153" y="417"/>
                  </a:lnTo>
                  <a:lnTo>
                    <a:pt x="159" y="410"/>
                  </a:lnTo>
                  <a:lnTo>
                    <a:pt x="165" y="401"/>
                  </a:lnTo>
                  <a:lnTo>
                    <a:pt x="173" y="392"/>
                  </a:lnTo>
                  <a:lnTo>
                    <a:pt x="181" y="380"/>
                  </a:lnTo>
                  <a:lnTo>
                    <a:pt x="190" y="367"/>
                  </a:lnTo>
                  <a:lnTo>
                    <a:pt x="189" y="382"/>
                  </a:lnTo>
                  <a:lnTo>
                    <a:pt x="188" y="395"/>
                  </a:lnTo>
                  <a:lnTo>
                    <a:pt x="188" y="407"/>
                  </a:lnTo>
                  <a:lnTo>
                    <a:pt x="189" y="416"/>
                  </a:lnTo>
                  <a:lnTo>
                    <a:pt x="196" y="427"/>
                  </a:lnTo>
                  <a:lnTo>
                    <a:pt x="203" y="431"/>
                  </a:lnTo>
                  <a:lnTo>
                    <a:pt x="206" y="427"/>
                  </a:lnTo>
                  <a:lnTo>
                    <a:pt x="207" y="418"/>
                  </a:lnTo>
                  <a:lnTo>
                    <a:pt x="206" y="402"/>
                  </a:lnTo>
                  <a:lnTo>
                    <a:pt x="206" y="381"/>
                  </a:lnTo>
                  <a:lnTo>
                    <a:pt x="207" y="359"/>
                  </a:lnTo>
                  <a:lnTo>
                    <a:pt x="211" y="342"/>
                  </a:lnTo>
                  <a:lnTo>
                    <a:pt x="212" y="341"/>
                  </a:lnTo>
                  <a:lnTo>
                    <a:pt x="212" y="340"/>
                  </a:lnTo>
                  <a:lnTo>
                    <a:pt x="212" y="339"/>
                  </a:lnTo>
                  <a:lnTo>
                    <a:pt x="212" y="337"/>
                  </a:lnTo>
                  <a:lnTo>
                    <a:pt x="216" y="332"/>
                  </a:lnTo>
                  <a:lnTo>
                    <a:pt x="221" y="325"/>
                  </a:lnTo>
                  <a:lnTo>
                    <a:pt x="226" y="318"/>
                  </a:lnTo>
                  <a:lnTo>
                    <a:pt x="230" y="312"/>
                  </a:lnTo>
                  <a:lnTo>
                    <a:pt x="230" y="327"/>
                  </a:lnTo>
                  <a:lnTo>
                    <a:pt x="232" y="341"/>
                  </a:lnTo>
                  <a:lnTo>
                    <a:pt x="235" y="352"/>
                  </a:lnTo>
                  <a:lnTo>
                    <a:pt x="238" y="361"/>
                  </a:lnTo>
                  <a:lnTo>
                    <a:pt x="245" y="366"/>
                  </a:lnTo>
                  <a:lnTo>
                    <a:pt x="253" y="367"/>
                  </a:lnTo>
                  <a:lnTo>
                    <a:pt x="258" y="363"/>
                  </a:lnTo>
                  <a:lnTo>
                    <a:pt x="259" y="352"/>
                  </a:lnTo>
                  <a:lnTo>
                    <a:pt x="257" y="337"/>
                  </a:lnTo>
                  <a:lnTo>
                    <a:pt x="254" y="319"/>
                  </a:lnTo>
                  <a:lnTo>
                    <a:pt x="252" y="299"/>
                  </a:lnTo>
                  <a:lnTo>
                    <a:pt x="252" y="281"/>
                  </a:lnTo>
                  <a:lnTo>
                    <a:pt x="261" y="268"/>
                  </a:lnTo>
                  <a:lnTo>
                    <a:pt x="271" y="256"/>
                  </a:lnTo>
                  <a:lnTo>
                    <a:pt x="279" y="243"/>
                  </a:lnTo>
                  <a:lnTo>
                    <a:pt x="288" y="230"/>
                  </a:lnTo>
                  <a:lnTo>
                    <a:pt x="296" y="218"/>
                  </a:lnTo>
                  <a:lnTo>
                    <a:pt x="303" y="206"/>
                  </a:lnTo>
                  <a:lnTo>
                    <a:pt x="310" y="196"/>
                  </a:lnTo>
                  <a:lnTo>
                    <a:pt x="317" y="185"/>
                  </a:lnTo>
                  <a:lnTo>
                    <a:pt x="320" y="197"/>
                  </a:lnTo>
                  <a:lnTo>
                    <a:pt x="328" y="215"/>
                  </a:lnTo>
                  <a:lnTo>
                    <a:pt x="337" y="238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4" y="281"/>
                  </a:lnTo>
                  <a:lnTo>
                    <a:pt x="338" y="303"/>
                  </a:lnTo>
                  <a:lnTo>
                    <a:pt x="334" y="326"/>
                  </a:lnTo>
                  <a:lnTo>
                    <a:pt x="330" y="342"/>
                  </a:lnTo>
                  <a:lnTo>
                    <a:pt x="332" y="350"/>
                  </a:lnTo>
                  <a:lnTo>
                    <a:pt x="337" y="352"/>
                  </a:lnTo>
                  <a:lnTo>
                    <a:pt x="343" y="350"/>
                  </a:lnTo>
                  <a:lnTo>
                    <a:pt x="347" y="341"/>
                  </a:lnTo>
                  <a:lnTo>
                    <a:pt x="349" y="332"/>
                  </a:lnTo>
                  <a:lnTo>
                    <a:pt x="352" y="319"/>
                  </a:lnTo>
                  <a:lnTo>
                    <a:pt x="357" y="305"/>
                  </a:lnTo>
                  <a:lnTo>
                    <a:pt x="363" y="293"/>
                  </a:lnTo>
                  <a:lnTo>
                    <a:pt x="368" y="304"/>
                  </a:lnTo>
                  <a:lnTo>
                    <a:pt x="374" y="316"/>
                  </a:lnTo>
                  <a:lnTo>
                    <a:pt x="379" y="327"/>
                  </a:lnTo>
                  <a:lnTo>
                    <a:pt x="385" y="339"/>
                  </a:lnTo>
                  <a:lnTo>
                    <a:pt x="385" y="340"/>
                  </a:lnTo>
                  <a:lnTo>
                    <a:pt x="385" y="340"/>
                  </a:lnTo>
                  <a:lnTo>
                    <a:pt x="385" y="341"/>
                  </a:lnTo>
                  <a:lnTo>
                    <a:pt x="383" y="342"/>
                  </a:lnTo>
                  <a:lnTo>
                    <a:pt x="381" y="352"/>
                  </a:lnTo>
                  <a:lnTo>
                    <a:pt x="378" y="371"/>
                  </a:lnTo>
                  <a:lnTo>
                    <a:pt x="372" y="394"/>
                  </a:lnTo>
                  <a:lnTo>
                    <a:pt x="360" y="420"/>
                  </a:lnTo>
                  <a:lnTo>
                    <a:pt x="360" y="424"/>
                  </a:lnTo>
                  <a:lnTo>
                    <a:pt x="364" y="426"/>
                  </a:lnTo>
                  <a:lnTo>
                    <a:pt x="370" y="423"/>
                  </a:lnTo>
                  <a:lnTo>
                    <a:pt x="376" y="415"/>
                  </a:lnTo>
                  <a:lnTo>
                    <a:pt x="385" y="401"/>
                  </a:lnTo>
                  <a:lnTo>
                    <a:pt x="390" y="389"/>
                  </a:lnTo>
                  <a:lnTo>
                    <a:pt x="395" y="379"/>
                  </a:lnTo>
                  <a:lnTo>
                    <a:pt x="400" y="369"/>
                  </a:lnTo>
                  <a:lnTo>
                    <a:pt x="406" y="381"/>
                  </a:lnTo>
                  <a:lnTo>
                    <a:pt x="413" y="394"/>
                  </a:lnTo>
                  <a:lnTo>
                    <a:pt x="420" y="407"/>
                  </a:lnTo>
                  <a:lnTo>
                    <a:pt x="426" y="417"/>
                  </a:lnTo>
                  <a:lnTo>
                    <a:pt x="432" y="426"/>
                  </a:lnTo>
                  <a:lnTo>
                    <a:pt x="438" y="435"/>
                  </a:lnTo>
                  <a:lnTo>
                    <a:pt x="442" y="441"/>
                  </a:lnTo>
                  <a:lnTo>
                    <a:pt x="446" y="447"/>
                  </a:lnTo>
                  <a:lnTo>
                    <a:pt x="451" y="450"/>
                  </a:lnTo>
                  <a:lnTo>
                    <a:pt x="455" y="449"/>
                  </a:lnTo>
                  <a:lnTo>
                    <a:pt x="456" y="445"/>
                  </a:lnTo>
                  <a:lnTo>
                    <a:pt x="455" y="437"/>
                  </a:lnTo>
                  <a:lnTo>
                    <a:pt x="447" y="418"/>
                  </a:lnTo>
                  <a:lnTo>
                    <a:pt x="439" y="400"/>
                  </a:lnTo>
                  <a:lnTo>
                    <a:pt x="429" y="381"/>
                  </a:lnTo>
                  <a:lnTo>
                    <a:pt x="421" y="362"/>
                  </a:lnTo>
                  <a:lnTo>
                    <a:pt x="427" y="364"/>
                  </a:lnTo>
                  <a:lnTo>
                    <a:pt x="433" y="367"/>
                  </a:lnTo>
                  <a:lnTo>
                    <a:pt x="439" y="370"/>
                  </a:lnTo>
                  <a:lnTo>
                    <a:pt x="444" y="372"/>
                  </a:lnTo>
                  <a:lnTo>
                    <a:pt x="449" y="374"/>
                  </a:lnTo>
                  <a:lnTo>
                    <a:pt x="454" y="377"/>
                  </a:lnTo>
                  <a:lnTo>
                    <a:pt x="458" y="379"/>
                  </a:lnTo>
                  <a:lnTo>
                    <a:pt x="462" y="380"/>
                  </a:lnTo>
                  <a:lnTo>
                    <a:pt x="469" y="382"/>
                  </a:lnTo>
                  <a:lnTo>
                    <a:pt x="472" y="382"/>
                  </a:lnTo>
                  <a:lnTo>
                    <a:pt x="473" y="381"/>
                  </a:lnTo>
                  <a:lnTo>
                    <a:pt x="473" y="380"/>
                  </a:lnTo>
                  <a:lnTo>
                    <a:pt x="465" y="372"/>
                  </a:lnTo>
                  <a:lnTo>
                    <a:pt x="457" y="365"/>
                  </a:lnTo>
                  <a:lnTo>
                    <a:pt x="448" y="359"/>
                  </a:lnTo>
                  <a:lnTo>
                    <a:pt x="439" y="354"/>
                  </a:lnTo>
                  <a:lnTo>
                    <a:pt x="431" y="349"/>
                  </a:lnTo>
                  <a:lnTo>
                    <a:pt x="423" y="344"/>
                  </a:lnTo>
                  <a:lnTo>
                    <a:pt x="416" y="341"/>
                  </a:lnTo>
                  <a:lnTo>
                    <a:pt x="410" y="337"/>
                  </a:lnTo>
                  <a:lnTo>
                    <a:pt x="404" y="325"/>
                  </a:lnTo>
                  <a:lnTo>
                    <a:pt x="398" y="312"/>
                  </a:lnTo>
                  <a:lnTo>
                    <a:pt x="393" y="299"/>
                  </a:lnTo>
                  <a:lnTo>
                    <a:pt x="387" y="287"/>
                  </a:lnTo>
                  <a:lnTo>
                    <a:pt x="393" y="289"/>
                  </a:lnTo>
                  <a:lnTo>
                    <a:pt x="397" y="291"/>
                  </a:lnTo>
                  <a:lnTo>
                    <a:pt x="402" y="294"/>
                  </a:lnTo>
                  <a:lnTo>
                    <a:pt x="408" y="296"/>
                  </a:lnTo>
                  <a:lnTo>
                    <a:pt x="411" y="298"/>
                  </a:lnTo>
                  <a:lnTo>
                    <a:pt x="416" y="299"/>
                  </a:lnTo>
                  <a:lnTo>
                    <a:pt x="419" y="301"/>
                  </a:lnTo>
                  <a:lnTo>
                    <a:pt x="421" y="302"/>
                  </a:lnTo>
                  <a:lnTo>
                    <a:pt x="427" y="303"/>
                  </a:lnTo>
                  <a:lnTo>
                    <a:pt x="431" y="302"/>
                  </a:lnTo>
                  <a:lnTo>
                    <a:pt x="431" y="299"/>
                  </a:lnTo>
                  <a:lnTo>
                    <a:pt x="425" y="295"/>
                  </a:lnTo>
                  <a:lnTo>
                    <a:pt x="420" y="293"/>
                  </a:lnTo>
                  <a:lnTo>
                    <a:pt x="414" y="288"/>
                  </a:lnTo>
                  <a:lnTo>
                    <a:pt x="409" y="283"/>
                  </a:lnTo>
                  <a:lnTo>
                    <a:pt x="402" y="279"/>
                  </a:lnTo>
                  <a:lnTo>
                    <a:pt x="394" y="273"/>
                  </a:lnTo>
                  <a:lnTo>
                    <a:pt x="387" y="268"/>
                  </a:lnTo>
                  <a:lnTo>
                    <a:pt x="380" y="263"/>
                  </a:lnTo>
                  <a:lnTo>
                    <a:pt x="374" y="259"/>
                  </a:lnTo>
                  <a:lnTo>
                    <a:pt x="368" y="245"/>
                  </a:lnTo>
                  <a:lnTo>
                    <a:pt x="363" y="233"/>
                  </a:lnTo>
                  <a:lnTo>
                    <a:pt x="357" y="220"/>
                  </a:lnTo>
                  <a:lnTo>
                    <a:pt x="352" y="210"/>
                  </a:lnTo>
                  <a:lnTo>
                    <a:pt x="348" y="200"/>
                  </a:lnTo>
                  <a:lnTo>
                    <a:pt x="344" y="191"/>
                  </a:lnTo>
                  <a:lnTo>
                    <a:pt x="342" y="184"/>
                  </a:lnTo>
                  <a:lnTo>
                    <a:pt x="340" y="180"/>
                  </a:lnTo>
                  <a:lnTo>
                    <a:pt x="338" y="178"/>
                  </a:lnTo>
                  <a:lnTo>
                    <a:pt x="338" y="178"/>
                  </a:lnTo>
                  <a:lnTo>
                    <a:pt x="338" y="177"/>
                  </a:lnTo>
                  <a:lnTo>
                    <a:pt x="338" y="177"/>
                  </a:lnTo>
                  <a:lnTo>
                    <a:pt x="343" y="177"/>
                  </a:lnTo>
                  <a:lnTo>
                    <a:pt x="349" y="178"/>
                  </a:lnTo>
                  <a:lnTo>
                    <a:pt x="356" y="178"/>
                  </a:lnTo>
                  <a:lnTo>
                    <a:pt x="364" y="180"/>
                  </a:lnTo>
                  <a:lnTo>
                    <a:pt x="373" y="180"/>
                  </a:lnTo>
                  <a:lnTo>
                    <a:pt x="383" y="181"/>
                  </a:lnTo>
                  <a:lnTo>
                    <a:pt x="395" y="181"/>
                  </a:lnTo>
                  <a:lnTo>
                    <a:pt x="406" y="182"/>
                  </a:lnTo>
                  <a:lnTo>
                    <a:pt x="413" y="188"/>
                  </a:lnTo>
                  <a:lnTo>
                    <a:pt x="419" y="193"/>
                  </a:lnTo>
                  <a:lnTo>
                    <a:pt x="423" y="199"/>
                  </a:lnTo>
                  <a:lnTo>
                    <a:pt x="427" y="204"/>
                  </a:lnTo>
                  <a:lnTo>
                    <a:pt x="432" y="210"/>
                  </a:lnTo>
                  <a:lnTo>
                    <a:pt x="436" y="215"/>
                  </a:lnTo>
                  <a:lnTo>
                    <a:pt x="443" y="222"/>
                  </a:lnTo>
                  <a:lnTo>
                    <a:pt x="451" y="229"/>
                  </a:lnTo>
                  <a:lnTo>
                    <a:pt x="459" y="235"/>
                  </a:lnTo>
                  <a:lnTo>
                    <a:pt x="466" y="237"/>
                  </a:lnTo>
                  <a:lnTo>
                    <a:pt x="467" y="235"/>
                  </a:lnTo>
                  <a:lnTo>
                    <a:pt x="463" y="227"/>
                  </a:lnTo>
                  <a:lnTo>
                    <a:pt x="456" y="216"/>
                  </a:lnTo>
                  <a:lnTo>
                    <a:pt x="449" y="205"/>
                  </a:lnTo>
                  <a:lnTo>
                    <a:pt x="442" y="195"/>
                  </a:lnTo>
                  <a:lnTo>
                    <a:pt x="434" y="184"/>
                  </a:lnTo>
                  <a:lnTo>
                    <a:pt x="442" y="184"/>
                  </a:lnTo>
                  <a:lnTo>
                    <a:pt x="450" y="185"/>
                  </a:lnTo>
                  <a:lnTo>
                    <a:pt x="458" y="185"/>
                  </a:lnTo>
                  <a:lnTo>
                    <a:pt x="466" y="185"/>
                  </a:lnTo>
                  <a:lnTo>
                    <a:pt x="473" y="186"/>
                  </a:lnTo>
                  <a:lnTo>
                    <a:pt x="481" y="186"/>
                  </a:lnTo>
                  <a:lnTo>
                    <a:pt x="489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503" y="192"/>
                  </a:lnTo>
                  <a:lnTo>
                    <a:pt x="510" y="198"/>
                  </a:lnTo>
                  <a:lnTo>
                    <a:pt x="517" y="204"/>
                  </a:lnTo>
                  <a:lnTo>
                    <a:pt x="526" y="211"/>
                  </a:lnTo>
                  <a:lnTo>
                    <a:pt x="534" y="218"/>
                  </a:lnTo>
                  <a:lnTo>
                    <a:pt x="542" y="226"/>
                  </a:lnTo>
                  <a:lnTo>
                    <a:pt x="550" y="234"/>
                  </a:lnTo>
                  <a:lnTo>
                    <a:pt x="557" y="242"/>
                  </a:lnTo>
                  <a:lnTo>
                    <a:pt x="568" y="251"/>
                  </a:lnTo>
                  <a:lnTo>
                    <a:pt x="575" y="250"/>
                  </a:lnTo>
                  <a:lnTo>
                    <a:pt x="576" y="242"/>
                  </a:lnTo>
                  <a:lnTo>
                    <a:pt x="569" y="229"/>
                  </a:lnTo>
                  <a:lnTo>
                    <a:pt x="564" y="225"/>
                  </a:lnTo>
                  <a:lnTo>
                    <a:pt x="560" y="220"/>
                  </a:lnTo>
                  <a:lnTo>
                    <a:pt x="555" y="214"/>
                  </a:lnTo>
                  <a:lnTo>
                    <a:pt x="550" y="210"/>
                  </a:lnTo>
                  <a:lnTo>
                    <a:pt x="545" y="204"/>
                  </a:lnTo>
                  <a:lnTo>
                    <a:pt x="540" y="199"/>
                  </a:lnTo>
                  <a:lnTo>
                    <a:pt x="535" y="195"/>
                  </a:lnTo>
                  <a:lnTo>
                    <a:pt x="532" y="190"/>
                  </a:lnTo>
                  <a:lnTo>
                    <a:pt x="547" y="191"/>
                  </a:lnTo>
                  <a:lnTo>
                    <a:pt x="561" y="191"/>
                  </a:lnTo>
                  <a:lnTo>
                    <a:pt x="573" y="192"/>
                  </a:lnTo>
                  <a:lnTo>
                    <a:pt x="584" y="192"/>
                  </a:lnTo>
                  <a:lnTo>
                    <a:pt x="594" y="193"/>
                  </a:lnTo>
                  <a:lnTo>
                    <a:pt x="601" y="193"/>
                  </a:lnTo>
                  <a:lnTo>
                    <a:pt x="607" y="193"/>
                  </a:lnTo>
                  <a:lnTo>
                    <a:pt x="610" y="193"/>
                  </a:lnTo>
                  <a:lnTo>
                    <a:pt x="618" y="191"/>
                  </a:lnTo>
                  <a:lnTo>
                    <a:pt x="622" y="188"/>
                  </a:lnTo>
                  <a:lnTo>
                    <a:pt x="617" y="183"/>
                  </a:lnTo>
                  <a:lnTo>
                    <a:pt x="607" y="180"/>
                  </a:lnTo>
                  <a:lnTo>
                    <a:pt x="603" y="180"/>
                  </a:lnTo>
                  <a:lnTo>
                    <a:pt x="599" y="178"/>
                  </a:lnTo>
                  <a:lnTo>
                    <a:pt x="593" y="177"/>
                  </a:lnTo>
                  <a:lnTo>
                    <a:pt x="586" y="177"/>
                  </a:lnTo>
                  <a:lnTo>
                    <a:pt x="577" y="176"/>
                  </a:lnTo>
                  <a:lnTo>
                    <a:pt x="568" y="175"/>
                  </a:lnTo>
                  <a:lnTo>
                    <a:pt x="556" y="174"/>
                  </a:lnTo>
                  <a:lnTo>
                    <a:pt x="545" y="173"/>
                  </a:lnTo>
                  <a:lnTo>
                    <a:pt x="550" y="170"/>
                  </a:lnTo>
                  <a:lnTo>
                    <a:pt x="557" y="168"/>
                  </a:lnTo>
                  <a:lnTo>
                    <a:pt x="563" y="167"/>
                  </a:lnTo>
                  <a:lnTo>
                    <a:pt x="569" y="165"/>
                  </a:lnTo>
                  <a:lnTo>
                    <a:pt x="575" y="161"/>
                  </a:lnTo>
                  <a:lnTo>
                    <a:pt x="580" y="158"/>
                  </a:lnTo>
                  <a:lnTo>
                    <a:pt x="586" y="154"/>
                  </a:lnTo>
                  <a:lnTo>
                    <a:pt x="591" y="150"/>
                  </a:lnTo>
                  <a:lnTo>
                    <a:pt x="592" y="147"/>
                  </a:lnTo>
                  <a:lnTo>
                    <a:pt x="593" y="144"/>
                  </a:lnTo>
                  <a:lnTo>
                    <a:pt x="592" y="143"/>
                  </a:lnTo>
                  <a:lnTo>
                    <a:pt x="586" y="143"/>
                  </a:lnTo>
                  <a:lnTo>
                    <a:pt x="577" y="147"/>
                  </a:lnTo>
                  <a:lnTo>
                    <a:pt x="568" y="152"/>
                  </a:lnTo>
                  <a:lnTo>
                    <a:pt x="558" y="155"/>
                  </a:lnTo>
                  <a:lnTo>
                    <a:pt x="548" y="159"/>
                  </a:lnTo>
                  <a:lnTo>
                    <a:pt x="539" y="162"/>
                  </a:lnTo>
                  <a:lnTo>
                    <a:pt x="529" y="165"/>
                  </a:lnTo>
                  <a:lnTo>
                    <a:pt x="519" y="167"/>
                  </a:lnTo>
                  <a:lnTo>
                    <a:pt x="510" y="169"/>
                  </a:lnTo>
                  <a:lnTo>
                    <a:pt x="502" y="169"/>
                  </a:lnTo>
                  <a:lnTo>
                    <a:pt x="494" y="168"/>
                  </a:lnTo>
                  <a:lnTo>
                    <a:pt x="486" y="168"/>
                  </a:lnTo>
                  <a:lnTo>
                    <a:pt x="478" y="167"/>
                  </a:lnTo>
                  <a:lnTo>
                    <a:pt x="470" y="166"/>
                  </a:lnTo>
                  <a:lnTo>
                    <a:pt x="462" y="165"/>
                  </a:lnTo>
                  <a:lnTo>
                    <a:pt x="454" y="165"/>
                  </a:lnTo>
                  <a:lnTo>
                    <a:pt x="446" y="163"/>
                  </a:lnTo>
                  <a:lnTo>
                    <a:pt x="450" y="160"/>
                  </a:lnTo>
                  <a:lnTo>
                    <a:pt x="456" y="158"/>
                  </a:lnTo>
                  <a:lnTo>
                    <a:pt x="462" y="154"/>
                  </a:lnTo>
                  <a:lnTo>
                    <a:pt x="467" y="151"/>
                  </a:lnTo>
                  <a:lnTo>
                    <a:pt x="473" y="147"/>
                  </a:lnTo>
                  <a:lnTo>
                    <a:pt x="479" y="144"/>
                  </a:lnTo>
                  <a:lnTo>
                    <a:pt x="484" y="140"/>
                  </a:lnTo>
                  <a:lnTo>
                    <a:pt x="488" y="137"/>
                  </a:lnTo>
                  <a:lnTo>
                    <a:pt x="493" y="132"/>
                  </a:lnTo>
                  <a:lnTo>
                    <a:pt x="492" y="130"/>
                  </a:lnTo>
                  <a:lnTo>
                    <a:pt x="487" y="130"/>
                  </a:lnTo>
                  <a:lnTo>
                    <a:pt x="484" y="130"/>
                  </a:lnTo>
                  <a:lnTo>
                    <a:pt x="476" y="133"/>
                  </a:lnTo>
                  <a:lnTo>
                    <a:pt x="467" y="137"/>
                  </a:lnTo>
                  <a:lnTo>
                    <a:pt x="457" y="140"/>
                  </a:lnTo>
                  <a:lnTo>
                    <a:pt x="447" y="144"/>
                  </a:lnTo>
                  <a:lnTo>
                    <a:pt x="438" y="148"/>
                  </a:lnTo>
                  <a:lnTo>
                    <a:pt x="428" y="152"/>
                  </a:lnTo>
                  <a:lnTo>
                    <a:pt x="420" y="157"/>
                  </a:lnTo>
                  <a:lnTo>
                    <a:pt x="413" y="161"/>
                  </a:lnTo>
                  <a:lnTo>
                    <a:pt x="401" y="160"/>
                  </a:lnTo>
                  <a:lnTo>
                    <a:pt x="388" y="159"/>
                  </a:lnTo>
                  <a:lnTo>
                    <a:pt x="376" y="158"/>
                  </a:lnTo>
                  <a:lnTo>
                    <a:pt x="366" y="157"/>
                  </a:lnTo>
                  <a:lnTo>
                    <a:pt x="358" y="157"/>
                  </a:lnTo>
                  <a:lnTo>
                    <a:pt x="350" y="155"/>
                  </a:lnTo>
                  <a:lnTo>
                    <a:pt x="344" y="154"/>
                  </a:lnTo>
                  <a:lnTo>
                    <a:pt x="340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7" y="154"/>
                  </a:lnTo>
                  <a:lnTo>
                    <a:pt x="343" y="145"/>
                  </a:lnTo>
                  <a:lnTo>
                    <a:pt x="350" y="136"/>
                  </a:lnTo>
                  <a:lnTo>
                    <a:pt x="356" y="125"/>
                  </a:lnTo>
                  <a:lnTo>
                    <a:pt x="363" y="115"/>
                  </a:lnTo>
                  <a:lnTo>
                    <a:pt x="368" y="105"/>
                  </a:lnTo>
                  <a:lnTo>
                    <a:pt x="375" y="93"/>
                  </a:lnTo>
                  <a:lnTo>
                    <a:pt x="381" y="83"/>
                  </a:lnTo>
                  <a:lnTo>
                    <a:pt x="388" y="71"/>
                  </a:lnTo>
                  <a:lnTo>
                    <a:pt x="397" y="71"/>
                  </a:lnTo>
                  <a:lnTo>
                    <a:pt x="408" y="70"/>
                  </a:lnTo>
                  <a:lnTo>
                    <a:pt x="416" y="69"/>
                  </a:lnTo>
                  <a:lnTo>
                    <a:pt x="425" y="69"/>
                  </a:lnTo>
                  <a:lnTo>
                    <a:pt x="434" y="68"/>
                  </a:lnTo>
                  <a:lnTo>
                    <a:pt x="442" y="67"/>
                  </a:lnTo>
                  <a:lnTo>
                    <a:pt x="451" y="64"/>
                  </a:lnTo>
                  <a:lnTo>
                    <a:pt x="459" y="63"/>
                  </a:lnTo>
                  <a:lnTo>
                    <a:pt x="472" y="57"/>
                  </a:lnTo>
                  <a:lnTo>
                    <a:pt x="476" y="51"/>
                  </a:lnTo>
                  <a:lnTo>
                    <a:pt x="470" y="46"/>
                  </a:lnTo>
                  <a:lnTo>
                    <a:pt x="457" y="46"/>
                  </a:lnTo>
                  <a:lnTo>
                    <a:pt x="448" y="47"/>
                  </a:lnTo>
                  <a:lnTo>
                    <a:pt x="439" y="48"/>
                  </a:lnTo>
                  <a:lnTo>
                    <a:pt x="431" y="49"/>
                  </a:lnTo>
                  <a:lnTo>
                    <a:pt x="424" y="49"/>
                  </a:lnTo>
                  <a:lnTo>
                    <a:pt x="417" y="51"/>
                  </a:lnTo>
                  <a:lnTo>
                    <a:pt x="411" y="51"/>
                  </a:lnTo>
                  <a:lnTo>
                    <a:pt x="405" y="49"/>
                  </a:lnTo>
                  <a:lnTo>
                    <a:pt x="401" y="49"/>
                  </a:lnTo>
                  <a:lnTo>
                    <a:pt x="406" y="39"/>
                  </a:lnTo>
                  <a:lnTo>
                    <a:pt x="413" y="29"/>
                  </a:lnTo>
                  <a:lnTo>
                    <a:pt x="419" y="19"/>
                  </a:lnTo>
                  <a:lnTo>
                    <a:pt x="426" y="9"/>
                  </a:lnTo>
                  <a:lnTo>
                    <a:pt x="428" y="8"/>
                  </a:lnTo>
                  <a:lnTo>
                    <a:pt x="429" y="8"/>
                  </a:lnTo>
                  <a:lnTo>
                    <a:pt x="432" y="8"/>
                  </a:lnTo>
                  <a:lnTo>
                    <a:pt x="435" y="7"/>
                  </a:lnTo>
                  <a:lnTo>
                    <a:pt x="441" y="6"/>
                  </a:lnTo>
                  <a:lnTo>
                    <a:pt x="449" y="3"/>
                  </a:lnTo>
                  <a:lnTo>
                    <a:pt x="457" y="2"/>
                  </a:lnTo>
                  <a:lnTo>
                    <a:pt x="464" y="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22" name="Freeform 186"/>
            <p:cNvSpPr>
              <a:spLocks/>
            </p:cNvSpPr>
            <p:nvPr/>
          </p:nvSpPr>
          <p:spPr bwMode="auto">
            <a:xfrm>
              <a:off x="1711" y="3575"/>
              <a:ext cx="46" cy="42"/>
            </a:xfrm>
            <a:custGeom>
              <a:avLst/>
              <a:gdLst>
                <a:gd name="T0" fmla="*/ 78 w 115"/>
                <a:gd name="T1" fmla="*/ 118 h 118"/>
                <a:gd name="T2" fmla="*/ 73 w 115"/>
                <a:gd name="T3" fmla="*/ 114 h 118"/>
                <a:gd name="T4" fmla="*/ 65 w 115"/>
                <a:gd name="T5" fmla="*/ 110 h 118"/>
                <a:gd name="T6" fmla="*/ 56 w 115"/>
                <a:gd name="T7" fmla="*/ 104 h 118"/>
                <a:gd name="T8" fmla="*/ 48 w 115"/>
                <a:gd name="T9" fmla="*/ 98 h 118"/>
                <a:gd name="T10" fmla="*/ 39 w 115"/>
                <a:gd name="T11" fmla="*/ 94 h 118"/>
                <a:gd name="T12" fmla="*/ 30 w 115"/>
                <a:gd name="T13" fmla="*/ 89 h 118"/>
                <a:gd name="T14" fmla="*/ 22 w 115"/>
                <a:gd name="T15" fmla="*/ 84 h 118"/>
                <a:gd name="T16" fmla="*/ 15 w 115"/>
                <a:gd name="T17" fmla="*/ 82 h 118"/>
                <a:gd name="T18" fmla="*/ 1 w 115"/>
                <a:gd name="T19" fmla="*/ 76 h 118"/>
                <a:gd name="T20" fmla="*/ 0 w 115"/>
                <a:gd name="T21" fmla="*/ 71 h 118"/>
                <a:gd name="T22" fmla="*/ 7 w 115"/>
                <a:gd name="T23" fmla="*/ 68 h 118"/>
                <a:gd name="T24" fmla="*/ 21 w 115"/>
                <a:gd name="T25" fmla="*/ 69 h 118"/>
                <a:gd name="T26" fmla="*/ 27 w 115"/>
                <a:gd name="T27" fmla="*/ 72 h 118"/>
                <a:gd name="T28" fmla="*/ 32 w 115"/>
                <a:gd name="T29" fmla="*/ 74 h 118"/>
                <a:gd name="T30" fmla="*/ 39 w 115"/>
                <a:gd name="T31" fmla="*/ 76 h 118"/>
                <a:gd name="T32" fmla="*/ 45 w 115"/>
                <a:gd name="T33" fmla="*/ 79 h 118"/>
                <a:gd name="T34" fmla="*/ 51 w 115"/>
                <a:gd name="T35" fmla="*/ 82 h 118"/>
                <a:gd name="T36" fmla="*/ 56 w 115"/>
                <a:gd name="T37" fmla="*/ 84 h 118"/>
                <a:gd name="T38" fmla="*/ 62 w 115"/>
                <a:gd name="T39" fmla="*/ 88 h 118"/>
                <a:gd name="T40" fmla="*/ 68 w 115"/>
                <a:gd name="T41" fmla="*/ 91 h 118"/>
                <a:gd name="T42" fmla="*/ 56 w 115"/>
                <a:gd name="T43" fmla="*/ 64 h 118"/>
                <a:gd name="T44" fmla="*/ 47 w 115"/>
                <a:gd name="T45" fmla="*/ 41 h 118"/>
                <a:gd name="T46" fmla="*/ 40 w 115"/>
                <a:gd name="T47" fmla="*/ 24 h 118"/>
                <a:gd name="T48" fmla="*/ 36 w 115"/>
                <a:gd name="T49" fmla="*/ 14 h 118"/>
                <a:gd name="T50" fmla="*/ 32 w 115"/>
                <a:gd name="T51" fmla="*/ 4 h 118"/>
                <a:gd name="T52" fmla="*/ 35 w 115"/>
                <a:gd name="T53" fmla="*/ 0 h 118"/>
                <a:gd name="T54" fmla="*/ 39 w 115"/>
                <a:gd name="T55" fmla="*/ 1 h 118"/>
                <a:gd name="T56" fmla="*/ 43 w 115"/>
                <a:gd name="T57" fmla="*/ 4 h 118"/>
                <a:gd name="T58" fmla="*/ 50 w 115"/>
                <a:gd name="T59" fmla="*/ 15 h 118"/>
                <a:gd name="T60" fmla="*/ 55 w 115"/>
                <a:gd name="T61" fmla="*/ 26 h 118"/>
                <a:gd name="T62" fmla="*/ 61 w 115"/>
                <a:gd name="T63" fmla="*/ 36 h 118"/>
                <a:gd name="T64" fmla="*/ 67 w 115"/>
                <a:gd name="T65" fmla="*/ 46 h 118"/>
                <a:gd name="T66" fmla="*/ 73 w 115"/>
                <a:gd name="T67" fmla="*/ 57 h 118"/>
                <a:gd name="T68" fmla="*/ 78 w 115"/>
                <a:gd name="T69" fmla="*/ 67 h 118"/>
                <a:gd name="T70" fmla="*/ 83 w 115"/>
                <a:gd name="T71" fmla="*/ 77 h 118"/>
                <a:gd name="T72" fmla="*/ 89 w 115"/>
                <a:gd name="T73" fmla="*/ 88 h 118"/>
                <a:gd name="T74" fmla="*/ 92 w 115"/>
                <a:gd name="T75" fmla="*/ 73 h 118"/>
                <a:gd name="T76" fmla="*/ 97 w 115"/>
                <a:gd name="T77" fmla="*/ 57 h 118"/>
                <a:gd name="T78" fmla="*/ 101 w 115"/>
                <a:gd name="T79" fmla="*/ 39 h 118"/>
                <a:gd name="T80" fmla="*/ 106 w 115"/>
                <a:gd name="T81" fmla="*/ 26 h 118"/>
                <a:gd name="T82" fmla="*/ 109 w 115"/>
                <a:gd name="T83" fmla="*/ 20 h 118"/>
                <a:gd name="T84" fmla="*/ 113 w 115"/>
                <a:gd name="T85" fmla="*/ 19 h 118"/>
                <a:gd name="T86" fmla="*/ 115 w 115"/>
                <a:gd name="T87" fmla="*/ 22 h 118"/>
                <a:gd name="T88" fmla="*/ 114 w 115"/>
                <a:gd name="T89" fmla="*/ 28 h 118"/>
                <a:gd name="T90" fmla="*/ 111 w 115"/>
                <a:gd name="T91" fmla="*/ 51 h 118"/>
                <a:gd name="T92" fmla="*/ 109 w 115"/>
                <a:gd name="T93" fmla="*/ 75 h 118"/>
                <a:gd name="T94" fmla="*/ 107 w 115"/>
                <a:gd name="T95" fmla="*/ 98 h 118"/>
                <a:gd name="T96" fmla="*/ 104 w 115"/>
                <a:gd name="T97" fmla="*/ 118 h 118"/>
                <a:gd name="T98" fmla="*/ 78 w 115"/>
                <a:gd name="T9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5" h="118">
                  <a:moveTo>
                    <a:pt x="78" y="118"/>
                  </a:moveTo>
                  <a:lnTo>
                    <a:pt x="73" y="114"/>
                  </a:lnTo>
                  <a:lnTo>
                    <a:pt x="65" y="110"/>
                  </a:lnTo>
                  <a:lnTo>
                    <a:pt x="56" y="104"/>
                  </a:lnTo>
                  <a:lnTo>
                    <a:pt x="48" y="98"/>
                  </a:lnTo>
                  <a:lnTo>
                    <a:pt x="39" y="94"/>
                  </a:lnTo>
                  <a:lnTo>
                    <a:pt x="30" y="89"/>
                  </a:lnTo>
                  <a:lnTo>
                    <a:pt x="22" y="84"/>
                  </a:lnTo>
                  <a:lnTo>
                    <a:pt x="15" y="82"/>
                  </a:lnTo>
                  <a:lnTo>
                    <a:pt x="1" y="76"/>
                  </a:lnTo>
                  <a:lnTo>
                    <a:pt x="0" y="71"/>
                  </a:lnTo>
                  <a:lnTo>
                    <a:pt x="7" y="68"/>
                  </a:lnTo>
                  <a:lnTo>
                    <a:pt x="21" y="69"/>
                  </a:lnTo>
                  <a:lnTo>
                    <a:pt x="27" y="72"/>
                  </a:lnTo>
                  <a:lnTo>
                    <a:pt x="32" y="74"/>
                  </a:lnTo>
                  <a:lnTo>
                    <a:pt x="39" y="76"/>
                  </a:lnTo>
                  <a:lnTo>
                    <a:pt x="45" y="79"/>
                  </a:lnTo>
                  <a:lnTo>
                    <a:pt x="51" y="82"/>
                  </a:lnTo>
                  <a:lnTo>
                    <a:pt x="56" y="84"/>
                  </a:lnTo>
                  <a:lnTo>
                    <a:pt x="62" y="88"/>
                  </a:lnTo>
                  <a:lnTo>
                    <a:pt x="68" y="91"/>
                  </a:lnTo>
                  <a:lnTo>
                    <a:pt x="56" y="64"/>
                  </a:lnTo>
                  <a:lnTo>
                    <a:pt x="47" y="41"/>
                  </a:lnTo>
                  <a:lnTo>
                    <a:pt x="40" y="24"/>
                  </a:lnTo>
                  <a:lnTo>
                    <a:pt x="36" y="14"/>
                  </a:lnTo>
                  <a:lnTo>
                    <a:pt x="32" y="4"/>
                  </a:lnTo>
                  <a:lnTo>
                    <a:pt x="35" y="0"/>
                  </a:lnTo>
                  <a:lnTo>
                    <a:pt x="39" y="1"/>
                  </a:lnTo>
                  <a:lnTo>
                    <a:pt x="43" y="4"/>
                  </a:lnTo>
                  <a:lnTo>
                    <a:pt x="50" y="15"/>
                  </a:lnTo>
                  <a:lnTo>
                    <a:pt x="55" y="26"/>
                  </a:lnTo>
                  <a:lnTo>
                    <a:pt x="61" y="36"/>
                  </a:lnTo>
                  <a:lnTo>
                    <a:pt x="67" y="46"/>
                  </a:lnTo>
                  <a:lnTo>
                    <a:pt x="73" y="57"/>
                  </a:lnTo>
                  <a:lnTo>
                    <a:pt x="78" y="67"/>
                  </a:lnTo>
                  <a:lnTo>
                    <a:pt x="83" y="77"/>
                  </a:lnTo>
                  <a:lnTo>
                    <a:pt x="89" y="88"/>
                  </a:lnTo>
                  <a:lnTo>
                    <a:pt x="92" y="73"/>
                  </a:lnTo>
                  <a:lnTo>
                    <a:pt x="97" y="57"/>
                  </a:lnTo>
                  <a:lnTo>
                    <a:pt x="101" y="39"/>
                  </a:lnTo>
                  <a:lnTo>
                    <a:pt x="106" y="26"/>
                  </a:lnTo>
                  <a:lnTo>
                    <a:pt x="109" y="20"/>
                  </a:lnTo>
                  <a:lnTo>
                    <a:pt x="113" y="19"/>
                  </a:lnTo>
                  <a:lnTo>
                    <a:pt x="115" y="22"/>
                  </a:lnTo>
                  <a:lnTo>
                    <a:pt x="114" y="28"/>
                  </a:lnTo>
                  <a:lnTo>
                    <a:pt x="111" y="51"/>
                  </a:lnTo>
                  <a:lnTo>
                    <a:pt x="109" y="75"/>
                  </a:lnTo>
                  <a:lnTo>
                    <a:pt x="107" y="98"/>
                  </a:lnTo>
                  <a:lnTo>
                    <a:pt x="104" y="118"/>
                  </a:lnTo>
                  <a:lnTo>
                    <a:pt x="78" y="118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523" name="Group 187"/>
          <p:cNvGrpSpPr>
            <a:grpSpLocks/>
          </p:cNvGrpSpPr>
          <p:nvPr/>
        </p:nvGrpSpPr>
        <p:grpSpPr bwMode="auto">
          <a:xfrm>
            <a:off x="1187450" y="5943600"/>
            <a:ext cx="457200" cy="381000"/>
            <a:chOff x="1632" y="3552"/>
            <a:chExt cx="288" cy="240"/>
          </a:xfrm>
        </p:grpSpPr>
        <p:sp>
          <p:nvSpPr>
            <p:cNvPr id="14524" name="Freeform 188"/>
            <p:cNvSpPr>
              <a:spLocks/>
            </p:cNvSpPr>
            <p:nvPr/>
          </p:nvSpPr>
          <p:spPr bwMode="auto">
            <a:xfrm>
              <a:off x="1789" y="3561"/>
              <a:ext cx="94" cy="56"/>
            </a:xfrm>
            <a:custGeom>
              <a:avLst/>
              <a:gdLst>
                <a:gd name="T0" fmla="*/ 5 w 237"/>
                <a:gd name="T1" fmla="*/ 155 h 155"/>
                <a:gd name="T2" fmla="*/ 0 w 237"/>
                <a:gd name="T3" fmla="*/ 132 h 155"/>
                <a:gd name="T4" fmla="*/ 62 w 237"/>
                <a:gd name="T5" fmla="*/ 124 h 155"/>
                <a:gd name="T6" fmla="*/ 76 w 237"/>
                <a:gd name="T7" fmla="*/ 19 h 155"/>
                <a:gd name="T8" fmla="*/ 116 w 237"/>
                <a:gd name="T9" fmla="*/ 56 h 155"/>
                <a:gd name="T10" fmla="*/ 194 w 237"/>
                <a:gd name="T11" fmla="*/ 0 h 155"/>
                <a:gd name="T12" fmla="*/ 184 w 237"/>
                <a:gd name="T13" fmla="*/ 120 h 155"/>
                <a:gd name="T14" fmla="*/ 237 w 237"/>
                <a:gd name="T15" fmla="*/ 155 h 155"/>
                <a:gd name="T16" fmla="*/ 129 w 237"/>
                <a:gd name="T17" fmla="*/ 155 h 155"/>
                <a:gd name="T18" fmla="*/ 77 w 237"/>
                <a:gd name="T19" fmla="*/ 155 h 155"/>
                <a:gd name="T20" fmla="*/ 48 w 237"/>
                <a:gd name="T21" fmla="*/ 155 h 155"/>
                <a:gd name="T22" fmla="*/ 38 w 237"/>
                <a:gd name="T23" fmla="*/ 155 h 155"/>
                <a:gd name="T24" fmla="*/ 5 w 237"/>
                <a:gd name="T2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155">
                  <a:moveTo>
                    <a:pt x="5" y="155"/>
                  </a:moveTo>
                  <a:lnTo>
                    <a:pt x="0" y="132"/>
                  </a:lnTo>
                  <a:lnTo>
                    <a:pt x="62" y="124"/>
                  </a:lnTo>
                  <a:lnTo>
                    <a:pt x="76" y="19"/>
                  </a:lnTo>
                  <a:lnTo>
                    <a:pt x="116" y="56"/>
                  </a:lnTo>
                  <a:lnTo>
                    <a:pt x="194" y="0"/>
                  </a:lnTo>
                  <a:lnTo>
                    <a:pt x="184" y="120"/>
                  </a:lnTo>
                  <a:lnTo>
                    <a:pt x="237" y="155"/>
                  </a:lnTo>
                  <a:lnTo>
                    <a:pt x="129" y="155"/>
                  </a:lnTo>
                  <a:lnTo>
                    <a:pt x="77" y="155"/>
                  </a:lnTo>
                  <a:lnTo>
                    <a:pt x="48" y="155"/>
                  </a:lnTo>
                  <a:lnTo>
                    <a:pt x="38" y="155"/>
                  </a:lnTo>
                  <a:lnTo>
                    <a:pt x="5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25" name="Freeform 189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26" name="Freeform 190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27" name="Freeform 191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28" name="Freeform 192"/>
            <p:cNvSpPr>
              <a:spLocks/>
            </p:cNvSpPr>
            <p:nvPr/>
          </p:nvSpPr>
          <p:spPr bwMode="auto">
            <a:xfrm>
              <a:off x="1632" y="3617"/>
              <a:ext cx="288" cy="175"/>
            </a:xfrm>
            <a:custGeom>
              <a:avLst/>
              <a:gdLst>
                <a:gd name="T0" fmla="*/ 226 w 726"/>
                <a:gd name="T1" fmla="*/ 15 h 479"/>
                <a:gd name="T2" fmla="*/ 275 w 726"/>
                <a:gd name="T3" fmla="*/ 86 h 479"/>
                <a:gd name="T4" fmla="*/ 263 w 726"/>
                <a:gd name="T5" fmla="*/ 133 h 479"/>
                <a:gd name="T6" fmla="*/ 165 w 726"/>
                <a:gd name="T7" fmla="*/ 110 h 479"/>
                <a:gd name="T8" fmla="*/ 89 w 726"/>
                <a:gd name="T9" fmla="*/ 114 h 479"/>
                <a:gd name="T10" fmla="*/ 77 w 726"/>
                <a:gd name="T11" fmla="*/ 181 h 479"/>
                <a:gd name="T12" fmla="*/ 153 w 726"/>
                <a:gd name="T13" fmla="*/ 227 h 479"/>
                <a:gd name="T14" fmla="*/ 251 w 726"/>
                <a:gd name="T15" fmla="*/ 208 h 479"/>
                <a:gd name="T16" fmla="*/ 266 w 726"/>
                <a:gd name="T17" fmla="*/ 261 h 479"/>
                <a:gd name="T18" fmla="*/ 230 w 726"/>
                <a:gd name="T19" fmla="*/ 314 h 479"/>
                <a:gd name="T20" fmla="*/ 184 w 726"/>
                <a:gd name="T21" fmla="*/ 385 h 479"/>
                <a:gd name="T22" fmla="*/ 238 w 726"/>
                <a:gd name="T23" fmla="*/ 434 h 479"/>
                <a:gd name="T24" fmla="*/ 290 w 726"/>
                <a:gd name="T25" fmla="*/ 402 h 479"/>
                <a:gd name="T26" fmla="*/ 335 w 726"/>
                <a:gd name="T27" fmla="*/ 314 h 479"/>
                <a:gd name="T28" fmla="*/ 371 w 726"/>
                <a:gd name="T29" fmla="*/ 299 h 479"/>
                <a:gd name="T30" fmla="*/ 389 w 726"/>
                <a:gd name="T31" fmla="*/ 378 h 479"/>
                <a:gd name="T32" fmla="*/ 454 w 726"/>
                <a:gd name="T33" fmla="*/ 427 h 479"/>
                <a:gd name="T34" fmla="*/ 526 w 726"/>
                <a:gd name="T35" fmla="*/ 401 h 479"/>
                <a:gd name="T36" fmla="*/ 504 w 726"/>
                <a:gd name="T37" fmla="*/ 324 h 479"/>
                <a:gd name="T38" fmla="*/ 446 w 726"/>
                <a:gd name="T39" fmla="*/ 248 h 479"/>
                <a:gd name="T40" fmla="*/ 463 w 726"/>
                <a:gd name="T41" fmla="*/ 205 h 479"/>
                <a:gd name="T42" fmla="*/ 555 w 726"/>
                <a:gd name="T43" fmla="*/ 210 h 479"/>
                <a:gd name="T44" fmla="*/ 653 w 726"/>
                <a:gd name="T45" fmla="*/ 208 h 479"/>
                <a:gd name="T46" fmla="*/ 669 w 726"/>
                <a:gd name="T47" fmla="*/ 158 h 479"/>
                <a:gd name="T48" fmla="*/ 582 w 726"/>
                <a:gd name="T49" fmla="*/ 138 h 479"/>
                <a:gd name="T50" fmla="*/ 492 w 726"/>
                <a:gd name="T51" fmla="*/ 132 h 479"/>
                <a:gd name="T52" fmla="*/ 477 w 726"/>
                <a:gd name="T53" fmla="*/ 89 h 479"/>
                <a:gd name="T54" fmla="*/ 546 w 726"/>
                <a:gd name="T55" fmla="*/ 32 h 479"/>
                <a:gd name="T56" fmla="*/ 524 w 726"/>
                <a:gd name="T57" fmla="*/ 0 h 479"/>
                <a:gd name="T58" fmla="*/ 443 w 726"/>
                <a:gd name="T59" fmla="*/ 0 h 479"/>
                <a:gd name="T60" fmla="*/ 400 w 726"/>
                <a:gd name="T61" fmla="*/ 0 h 479"/>
                <a:gd name="T62" fmla="*/ 380 w 726"/>
                <a:gd name="T63" fmla="*/ 102 h 479"/>
                <a:gd name="T64" fmla="*/ 366 w 726"/>
                <a:gd name="T65" fmla="*/ 0 h 479"/>
                <a:gd name="T66" fmla="*/ 333 w 726"/>
                <a:gd name="T67" fmla="*/ 0 h 479"/>
                <a:gd name="T68" fmla="*/ 276 w 726"/>
                <a:gd name="T69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6" h="479">
                  <a:moveTo>
                    <a:pt x="198" y="0"/>
                  </a:moveTo>
                  <a:lnTo>
                    <a:pt x="226" y="15"/>
                  </a:lnTo>
                  <a:lnTo>
                    <a:pt x="173" y="33"/>
                  </a:lnTo>
                  <a:lnTo>
                    <a:pt x="275" y="86"/>
                  </a:lnTo>
                  <a:lnTo>
                    <a:pt x="295" y="131"/>
                  </a:lnTo>
                  <a:lnTo>
                    <a:pt x="263" y="133"/>
                  </a:lnTo>
                  <a:lnTo>
                    <a:pt x="191" y="61"/>
                  </a:lnTo>
                  <a:lnTo>
                    <a:pt x="165" y="110"/>
                  </a:lnTo>
                  <a:lnTo>
                    <a:pt x="93" y="68"/>
                  </a:lnTo>
                  <a:lnTo>
                    <a:pt x="89" y="114"/>
                  </a:lnTo>
                  <a:lnTo>
                    <a:pt x="0" y="139"/>
                  </a:lnTo>
                  <a:lnTo>
                    <a:pt x="77" y="181"/>
                  </a:lnTo>
                  <a:lnTo>
                    <a:pt x="59" y="252"/>
                  </a:lnTo>
                  <a:lnTo>
                    <a:pt x="153" y="227"/>
                  </a:lnTo>
                  <a:lnTo>
                    <a:pt x="175" y="274"/>
                  </a:lnTo>
                  <a:lnTo>
                    <a:pt x="251" y="208"/>
                  </a:lnTo>
                  <a:lnTo>
                    <a:pt x="294" y="207"/>
                  </a:lnTo>
                  <a:lnTo>
                    <a:pt x="266" y="261"/>
                  </a:lnTo>
                  <a:lnTo>
                    <a:pt x="184" y="281"/>
                  </a:lnTo>
                  <a:lnTo>
                    <a:pt x="230" y="314"/>
                  </a:lnTo>
                  <a:lnTo>
                    <a:pt x="131" y="354"/>
                  </a:lnTo>
                  <a:lnTo>
                    <a:pt x="184" y="385"/>
                  </a:lnTo>
                  <a:lnTo>
                    <a:pt x="169" y="468"/>
                  </a:lnTo>
                  <a:lnTo>
                    <a:pt x="238" y="434"/>
                  </a:lnTo>
                  <a:lnTo>
                    <a:pt x="286" y="477"/>
                  </a:lnTo>
                  <a:lnTo>
                    <a:pt x="290" y="402"/>
                  </a:lnTo>
                  <a:lnTo>
                    <a:pt x="343" y="402"/>
                  </a:lnTo>
                  <a:lnTo>
                    <a:pt x="335" y="314"/>
                  </a:lnTo>
                  <a:lnTo>
                    <a:pt x="363" y="264"/>
                  </a:lnTo>
                  <a:lnTo>
                    <a:pt x="371" y="299"/>
                  </a:lnTo>
                  <a:lnTo>
                    <a:pt x="369" y="379"/>
                  </a:lnTo>
                  <a:lnTo>
                    <a:pt x="389" y="378"/>
                  </a:lnTo>
                  <a:lnTo>
                    <a:pt x="412" y="479"/>
                  </a:lnTo>
                  <a:lnTo>
                    <a:pt x="454" y="427"/>
                  </a:lnTo>
                  <a:lnTo>
                    <a:pt x="536" y="473"/>
                  </a:lnTo>
                  <a:lnTo>
                    <a:pt x="526" y="401"/>
                  </a:lnTo>
                  <a:lnTo>
                    <a:pt x="582" y="393"/>
                  </a:lnTo>
                  <a:lnTo>
                    <a:pt x="504" y="324"/>
                  </a:lnTo>
                  <a:lnTo>
                    <a:pt x="539" y="303"/>
                  </a:lnTo>
                  <a:lnTo>
                    <a:pt x="446" y="248"/>
                  </a:lnTo>
                  <a:lnTo>
                    <a:pt x="423" y="198"/>
                  </a:lnTo>
                  <a:lnTo>
                    <a:pt x="463" y="205"/>
                  </a:lnTo>
                  <a:lnTo>
                    <a:pt x="534" y="267"/>
                  </a:lnTo>
                  <a:lnTo>
                    <a:pt x="555" y="210"/>
                  </a:lnTo>
                  <a:lnTo>
                    <a:pt x="645" y="287"/>
                  </a:lnTo>
                  <a:lnTo>
                    <a:pt x="653" y="208"/>
                  </a:lnTo>
                  <a:lnTo>
                    <a:pt x="726" y="205"/>
                  </a:lnTo>
                  <a:lnTo>
                    <a:pt x="669" y="158"/>
                  </a:lnTo>
                  <a:lnTo>
                    <a:pt x="683" y="100"/>
                  </a:lnTo>
                  <a:lnTo>
                    <a:pt x="582" y="138"/>
                  </a:lnTo>
                  <a:lnTo>
                    <a:pt x="563" y="95"/>
                  </a:lnTo>
                  <a:lnTo>
                    <a:pt x="492" y="132"/>
                  </a:lnTo>
                  <a:lnTo>
                    <a:pt x="441" y="128"/>
                  </a:lnTo>
                  <a:lnTo>
                    <a:pt x="477" y="89"/>
                  </a:lnTo>
                  <a:lnTo>
                    <a:pt x="563" y="76"/>
                  </a:lnTo>
                  <a:lnTo>
                    <a:pt x="546" y="32"/>
                  </a:lnTo>
                  <a:lnTo>
                    <a:pt x="632" y="0"/>
                  </a:lnTo>
                  <a:lnTo>
                    <a:pt x="524" y="0"/>
                  </a:lnTo>
                  <a:lnTo>
                    <a:pt x="472" y="0"/>
                  </a:lnTo>
                  <a:lnTo>
                    <a:pt x="443" y="0"/>
                  </a:lnTo>
                  <a:lnTo>
                    <a:pt x="433" y="0"/>
                  </a:lnTo>
                  <a:lnTo>
                    <a:pt x="400" y="0"/>
                  </a:lnTo>
                  <a:lnTo>
                    <a:pt x="416" y="53"/>
                  </a:lnTo>
                  <a:lnTo>
                    <a:pt x="380" y="102"/>
                  </a:lnTo>
                  <a:lnTo>
                    <a:pt x="352" y="48"/>
                  </a:lnTo>
                  <a:lnTo>
                    <a:pt x="366" y="0"/>
                  </a:lnTo>
                  <a:lnTo>
                    <a:pt x="348" y="0"/>
                  </a:lnTo>
                  <a:lnTo>
                    <a:pt x="333" y="0"/>
                  </a:lnTo>
                  <a:lnTo>
                    <a:pt x="302" y="0"/>
                  </a:lnTo>
                  <a:lnTo>
                    <a:pt x="276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29" name="Freeform 193"/>
            <p:cNvSpPr>
              <a:spLocks/>
            </p:cNvSpPr>
            <p:nvPr/>
          </p:nvSpPr>
          <p:spPr bwMode="auto">
            <a:xfrm>
              <a:off x="1683" y="3552"/>
              <a:ext cx="101" cy="65"/>
            </a:xfrm>
            <a:custGeom>
              <a:avLst/>
              <a:gdLst>
                <a:gd name="T0" fmla="*/ 70 w 255"/>
                <a:gd name="T1" fmla="*/ 180 h 180"/>
                <a:gd name="T2" fmla="*/ 0 w 255"/>
                <a:gd name="T3" fmla="*/ 141 h 180"/>
                <a:gd name="T4" fmla="*/ 56 w 255"/>
                <a:gd name="T5" fmla="*/ 107 h 180"/>
                <a:gd name="T6" fmla="*/ 67 w 255"/>
                <a:gd name="T7" fmla="*/ 0 h 180"/>
                <a:gd name="T8" fmla="*/ 139 w 255"/>
                <a:gd name="T9" fmla="*/ 67 h 180"/>
                <a:gd name="T10" fmla="*/ 204 w 255"/>
                <a:gd name="T11" fmla="*/ 40 h 180"/>
                <a:gd name="T12" fmla="*/ 201 w 255"/>
                <a:gd name="T13" fmla="*/ 126 h 180"/>
                <a:gd name="T14" fmla="*/ 255 w 255"/>
                <a:gd name="T15" fmla="*/ 115 h 180"/>
                <a:gd name="T16" fmla="*/ 238 w 255"/>
                <a:gd name="T17" fmla="*/ 180 h 180"/>
                <a:gd name="T18" fmla="*/ 220 w 255"/>
                <a:gd name="T19" fmla="*/ 180 h 180"/>
                <a:gd name="T20" fmla="*/ 205 w 255"/>
                <a:gd name="T21" fmla="*/ 180 h 180"/>
                <a:gd name="T22" fmla="*/ 174 w 255"/>
                <a:gd name="T23" fmla="*/ 180 h 180"/>
                <a:gd name="T24" fmla="*/ 148 w 255"/>
                <a:gd name="T25" fmla="*/ 180 h 180"/>
                <a:gd name="T26" fmla="*/ 70 w 255"/>
                <a:gd name="T2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180">
                  <a:moveTo>
                    <a:pt x="70" y="180"/>
                  </a:moveTo>
                  <a:lnTo>
                    <a:pt x="0" y="141"/>
                  </a:lnTo>
                  <a:lnTo>
                    <a:pt x="56" y="107"/>
                  </a:lnTo>
                  <a:lnTo>
                    <a:pt x="67" y="0"/>
                  </a:lnTo>
                  <a:lnTo>
                    <a:pt x="139" y="67"/>
                  </a:lnTo>
                  <a:lnTo>
                    <a:pt x="204" y="40"/>
                  </a:lnTo>
                  <a:lnTo>
                    <a:pt x="201" y="126"/>
                  </a:lnTo>
                  <a:lnTo>
                    <a:pt x="255" y="115"/>
                  </a:lnTo>
                  <a:lnTo>
                    <a:pt x="238" y="180"/>
                  </a:lnTo>
                  <a:lnTo>
                    <a:pt x="220" y="180"/>
                  </a:lnTo>
                  <a:lnTo>
                    <a:pt x="205" y="180"/>
                  </a:lnTo>
                  <a:lnTo>
                    <a:pt x="174" y="180"/>
                  </a:lnTo>
                  <a:lnTo>
                    <a:pt x="148" y="180"/>
                  </a:lnTo>
                  <a:lnTo>
                    <a:pt x="70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30" name="Freeform 194"/>
            <p:cNvSpPr>
              <a:spLocks/>
            </p:cNvSpPr>
            <p:nvPr/>
          </p:nvSpPr>
          <p:spPr bwMode="auto">
            <a:xfrm>
              <a:off x="1819" y="3583"/>
              <a:ext cx="45" cy="34"/>
            </a:xfrm>
            <a:custGeom>
              <a:avLst/>
              <a:gdLst>
                <a:gd name="T0" fmla="*/ 52 w 114"/>
                <a:gd name="T1" fmla="*/ 96 h 96"/>
                <a:gd name="T2" fmla="*/ 58 w 114"/>
                <a:gd name="T3" fmla="*/ 93 h 96"/>
                <a:gd name="T4" fmla="*/ 64 w 114"/>
                <a:gd name="T5" fmla="*/ 92 h 96"/>
                <a:gd name="T6" fmla="*/ 69 w 114"/>
                <a:gd name="T7" fmla="*/ 90 h 96"/>
                <a:gd name="T8" fmla="*/ 75 w 114"/>
                <a:gd name="T9" fmla="*/ 89 h 96"/>
                <a:gd name="T10" fmla="*/ 80 w 114"/>
                <a:gd name="T11" fmla="*/ 88 h 96"/>
                <a:gd name="T12" fmla="*/ 85 w 114"/>
                <a:gd name="T13" fmla="*/ 85 h 96"/>
                <a:gd name="T14" fmla="*/ 91 w 114"/>
                <a:gd name="T15" fmla="*/ 85 h 96"/>
                <a:gd name="T16" fmla="*/ 97 w 114"/>
                <a:gd name="T17" fmla="*/ 84 h 96"/>
                <a:gd name="T18" fmla="*/ 110 w 114"/>
                <a:gd name="T19" fmla="*/ 82 h 96"/>
                <a:gd name="T20" fmla="*/ 114 w 114"/>
                <a:gd name="T21" fmla="*/ 79 h 96"/>
                <a:gd name="T22" fmla="*/ 108 w 114"/>
                <a:gd name="T23" fmla="*/ 75 h 96"/>
                <a:gd name="T24" fmla="*/ 92 w 114"/>
                <a:gd name="T25" fmla="*/ 74 h 96"/>
                <a:gd name="T26" fmla="*/ 85 w 114"/>
                <a:gd name="T27" fmla="*/ 75 h 96"/>
                <a:gd name="T28" fmla="*/ 76 w 114"/>
                <a:gd name="T29" fmla="*/ 76 h 96"/>
                <a:gd name="T30" fmla="*/ 67 w 114"/>
                <a:gd name="T31" fmla="*/ 77 h 96"/>
                <a:gd name="T32" fmla="*/ 58 w 114"/>
                <a:gd name="T33" fmla="*/ 79 h 96"/>
                <a:gd name="T34" fmla="*/ 49 w 114"/>
                <a:gd name="T35" fmla="*/ 80 h 96"/>
                <a:gd name="T36" fmla="*/ 41 w 114"/>
                <a:gd name="T37" fmla="*/ 81 h 96"/>
                <a:gd name="T38" fmla="*/ 34 w 114"/>
                <a:gd name="T39" fmla="*/ 81 h 96"/>
                <a:gd name="T40" fmla="*/ 28 w 114"/>
                <a:gd name="T41" fmla="*/ 82 h 96"/>
                <a:gd name="T42" fmla="*/ 34 w 114"/>
                <a:gd name="T43" fmla="*/ 73 h 96"/>
                <a:gd name="T44" fmla="*/ 39 w 114"/>
                <a:gd name="T45" fmla="*/ 64 h 96"/>
                <a:gd name="T46" fmla="*/ 45 w 114"/>
                <a:gd name="T47" fmla="*/ 54 h 96"/>
                <a:gd name="T48" fmla="*/ 51 w 114"/>
                <a:gd name="T49" fmla="*/ 45 h 96"/>
                <a:gd name="T50" fmla="*/ 58 w 114"/>
                <a:gd name="T51" fmla="*/ 36 h 96"/>
                <a:gd name="T52" fmla="*/ 64 w 114"/>
                <a:gd name="T53" fmla="*/ 25 h 96"/>
                <a:gd name="T54" fmla="*/ 69 w 114"/>
                <a:gd name="T55" fmla="*/ 16 h 96"/>
                <a:gd name="T56" fmla="*/ 76 w 114"/>
                <a:gd name="T57" fmla="*/ 7 h 96"/>
                <a:gd name="T58" fmla="*/ 80 w 114"/>
                <a:gd name="T59" fmla="*/ 1 h 96"/>
                <a:gd name="T60" fmla="*/ 77 w 114"/>
                <a:gd name="T61" fmla="*/ 0 h 96"/>
                <a:gd name="T62" fmla="*/ 73 w 114"/>
                <a:gd name="T63" fmla="*/ 1 h 96"/>
                <a:gd name="T64" fmla="*/ 70 w 114"/>
                <a:gd name="T65" fmla="*/ 2 h 96"/>
                <a:gd name="T66" fmla="*/ 67 w 114"/>
                <a:gd name="T67" fmla="*/ 7 h 96"/>
                <a:gd name="T68" fmla="*/ 62 w 114"/>
                <a:gd name="T69" fmla="*/ 12 h 96"/>
                <a:gd name="T70" fmla="*/ 57 w 114"/>
                <a:gd name="T71" fmla="*/ 19 h 96"/>
                <a:gd name="T72" fmla="*/ 51 w 114"/>
                <a:gd name="T73" fmla="*/ 25 h 96"/>
                <a:gd name="T74" fmla="*/ 45 w 114"/>
                <a:gd name="T75" fmla="*/ 34 h 96"/>
                <a:gd name="T76" fmla="*/ 38 w 114"/>
                <a:gd name="T77" fmla="*/ 43 h 96"/>
                <a:gd name="T78" fmla="*/ 31 w 114"/>
                <a:gd name="T79" fmla="*/ 52 h 96"/>
                <a:gd name="T80" fmla="*/ 23 w 114"/>
                <a:gd name="T81" fmla="*/ 62 h 96"/>
                <a:gd name="T82" fmla="*/ 26 w 114"/>
                <a:gd name="T83" fmla="*/ 51 h 96"/>
                <a:gd name="T84" fmla="*/ 27 w 114"/>
                <a:gd name="T85" fmla="*/ 40 h 96"/>
                <a:gd name="T86" fmla="*/ 26 w 114"/>
                <a:gd name="T87" fmla="*/ 29 h 96"/>
                <a:gd name="T88" fmla="*/ 23 w 114"/>
                <a:gd name="T89" fmla="*/ 19 h 96"/>
                <a:gd name="T90" fmla="*/ 20 w 114"/>
                <a:gd name="T91" fmla="*/ 13 h 96"/>
                <a:gd name="T92" fmla="*/ 16 w 114"/>
                <a:gd name="T93" fmla="*/ 13 h 96"/>
                <a:gd name="T94" fmla="*/ 14 w 114"/>
                <a:gd name="T95" fmla="*/ 17 h 96"/>
                <a:gd name="T96" fmla="*/ 14 w 114"/>
                <a:gd name="T97" fmla="*/ 25 h 96"/>
                <a:gd name="T98" fmla="*/ 13 w 114"/>
                <a:gd name="T99" fmla="*/ 42 h 96"/>
                <a:gd name="T100" fmla="*/ 11 w 114"/>
                <a:gd name="T101" fmla="*/ 57 h 96"/>
                <a:gd name="T102" fmla="*/ 7 w 114"/>
                <a:gd name="T103" fmla="*/ 72 h 96"/>
                <a:gd name="T104" fmla="*/ 4 w 114"/>
                <a:gd name="T105" fmla="*/ 85 h 96"/>
                <a:gd name="T106" fmla="*/ 4 w 114"/>
                <a:gd name="T107" fmla="*/ 88 h 96"/>
                <a:gd name="T108" fmla="*/ 2 w 114"/>
                <a:gd name="T109" fmla="*/ 90 h 96"/>
                <a:gd name="T110" fmla="*/ 0 w 114"/>
                <a:gd name="T111" fmla="*/ 93 h 96"/>
                <a:gd name="T112" fmla="*/ 0 w 114"/>
                <a:gd name="T113" fmla="*/ 96 h 96"/>
                <a:gd name="T114" fmla="*/ 52 w 114"/>
                <a:gd name="T1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" h="96">
                  <a:moveTo>
                    <a:pt x="52" y="96"/>
                  </a:moveTo>
                  <a:lnTo>
                    <a:pt x="58" y="93"/>
                  </a:lnTo>
                  <a:lnTo>
                    <a:pt x="64" y="92"/>
                  </a:lnTo>
                  <a:lnTo>
                    <a:pt x="69" y="90"/>
                  </a:lnTo>
                  <a:lnTo>
                    <a:pt x="75" y="89"/>
                  </a:lnTo>
                  <a:lnTo>
                    <a:pt x="80" y="88"/>
                  </a:lnTo>
                  <a:lnTo>
                    <a:pt x="85" y="85"/>
                  </a:lnTo>
                  <a:lnTo>
                    <a:pt x="91" y="85"/>
                  </a:lnTo>
                  <a:lnTo>
                    <a:pt x="97" y="84"/>
                  </a:lnTo>
                  <a:lnTo>
                    <a:pt x="110" y="82"/>
                  </a:lnTo>
                  <a:lnTo>
                    <a:pt x="114" y="79"/>
                  </a:lnTo>
                  <a:lnTo>
                    <a:pt x="108" y="75"/>
                  </a:lnTo>
                  <a:lnTo>
                    <a:pt x="92" y="74"/>
                  </a:lnTo>
                  <a:lnTo>
                    <a:pt x="85" y="75"/>
                  </a:lnTo>
                  <a:lnTo>
                    <a:pt x="76" y="76"/>
                  </a:lnTo>
                  <a:lnTo>
                    <a:pt x="67" y="77"/>
                  </a:lnTo>
                  <a:lnTo>
                    <a:pt x="58" y="79"/>
                  </a:lnTo>
                  <a:lnTo>
                    <a:pt x="49" y="80"/>
                  </a:lnTo>
                  <a:lnTo>
                    <a:pt x="41" y="81"/>
                  </a:lnTo>
                  <a:lnTo>
                    <a:pt x="34" y="81"/>
                  </a:lnTo>
                  <a:lnTo>
                    <a:pt x="28" y="82"/>
                  </a:lnTo>
                  <a:lnTo>
                    <a:pt x="34" y="73"/>
                  </a:lnTo>
                  <a:lnTo>
                    <a:pt x="39" y="64"/>
                  </a:lnTo>
                  <a:lnTo>
                    <a:pt x="45" y="54"/>
                  </a:lnTo>
                  <a:lnTo>
                    <a:pt x="51" y="45"/>
                  </a:lnTo>
                  <a:lnTo>
                    <a:pt x="58" y="36"/>
                  </a:lnTo>
                  <a:lnTo>
                    <a:pt x="64" y="25"/>
                  </a:lnTo>
                  <a:lnTo>
                    <a:pt x="69" y="16"/>
                  </a:lnTo>
                  <a:lnTo>
                    <a:pt x="76" y="7"/>
                  </a:lnTo>
                  <a:lnTo>
                    <a:pt x="80" y="1"/>
                  </a:lnTo>
                  <a:lnTo>
                    <a:pt x="77" y="0"/>
                  </a:lnTo>
                  <a:lnTo>
                    <a:pt x="73" y="1"/>
                  </a:lnTo>
                  <a:lnTo>
                    <a:pt x="70" y="2"/>
                  </a:lnTo>
                  <a:lnTo>
                    <a:pt x="67" y="7"/>
                  </a:lnTo>
                  <a:lnTo>
                    <a:pt x="62" y="12"/>
                  </a:lnTo>
                  <a:lnTo>
                    <a:pt x="57" y="19"/>
                  </a:lnTo>
                  <a:lnTo>
                    <a:pt x="51" y="25"/>
                  </a:lnTo>
                  <a:lnTo>
                    <a:pt x="45" y="34"/>
                  </a:lnTo>
                  <a:lnTo>
                    <a:pt x="38" y="43"/>
                  </a:lnTo>
                  <a:lnTo>
                    <a:pt x="31" y="52"/>
                  </a:lnTo>
                  <a:lnTo>
                    <a:pt x="23" y="62"/>
                  </a:lnTo>
                  <a:lnTo>
                    <a:pt x="26" y="51"/>
                  </a:lnTo>
                  <a:lnTo>
                    <a:pt x="27" y="40"/>
                  </a:lnTo>
                  <a:lnTo>
                    <a:pt x="26" y="29"/>
                  </a:lnTo>
                  <a:lnTo>
                    <a:pt x="23" y="19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4" y="25"/>
                  </a:lnTo>
                  <a:lnTo>
                    <a:pt x="13" y="42"/>
                  </a:lnTo>
                  <a:lnTo>
                    <a:pt x="11" y="57"/>
                  </a:lnTo>
                  <a:lnTo>
                    <a:pt x="7" y="72"/>
                  </a:lnTo>
                  <a:lnTo>
                    <a:pt x="4" y="85"/>
                  </a:lnTo>
                  <a:lnTo>
                    <a:pt x="4" y="88"/>
                  </a:lnTo>
                  <a:lnTo>
                    <a:pt x="2" y="90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52" y="96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31" name="Freeform 195"/>
            <p:cNvSpPr>
              <a:spLocks/>
            </p:cNvSpPr>
            <p:nvPr/>
          </p:nvSpPr>
          <p:spPr bwMode="auto">
            <a:xfrm>
              <a:off x="1803" y="3613"/>
              <a:ext cx="5" cy="4"/>
            </a:xfrm>
            <a:custGeom>
              <a:avLst/>
              <a:gdLst>
                <a:gd name="T0" fmla="*/ 11 w 11"/>
                <a:gd name="T1" fmla="*/ 13 h 13"/>
                <a:gd name="T2" fmla="*/ 11 w 11"/>
                <a:gd name="T3" fmla="*/ 10 h 13"/>
                <a:gd name="T4" fmla="*/ 10 w 11"/>
                <a:gd name="T5" fmla="*/ 7 h 13"/>
                <a:gd name="T6" fmla="*/ 9 w 11"/>
                <a:gd name="T7" fmla="*/ 4 h 13"/>
                <a:gd name="T8" fmla="*/ 8 w 11"/>
                <a:gd name="T9" fmla="*/ 1 h 13"/>
                <a:gd name="T10" fmla="*/ 7 w 11"/>
                <a:gd name="T11" fmla="*/ 0 h 13"/>
                <a:gd name="T12" fmla="*/ 4 w 11"/>
                <a:gd name="T13" fmla="*/ 0 h 13"/>
                <a:gd name="T14" fmla="*/ 1 w 11"/>
                <a:gd name="T15" fmla="*/ 2 h 13"/>
                <a:gd name="T16" fmla="*/ 0 w 11"/>
                <a:gd name="T17" fmla="*/ 4 h 13"/>
                <a:gd name="T18" fmla="*/ 0 w 11"/>
                <a:gd name="T19" fmla="*/ 6 h 13"/>
                <a:gd name="T20" fmla="*/ 1 w 11"/>
                <a:gd name="T21" fmla="*/ 8 h 13"/>
                <a:gd name="T22" fmla="*/ 1 w 11"/>
                <a:gd name="T23" fmla="*/ 10 h 13"/>
                <a:gd name="T24" fmla="*/ 1 w 11"/>
                <a:gd name="T25" fmla="*/ 13 h 13"/>
                <a:gd name="T26" fmla="*/ 11 w 11"/>
                <a:gd name="T2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11" y="10"/>
                  </a:lnTo>
                  <a:lnTo>
                    <a:pt x="10" y="7"/>
                  </a:lnTo>
                  <a:lnTo>
                    <a:pt x="9" y="4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32" name="Freeform 196"/>
            <p:cNvSpPr>
              <a:spLocks/>
            </p:cNvSpPr>
            <p:nvPr/>
          </p:nvSpPr>
          <p:spPr bwMode="auto">
            <a:xfrm>
              <a:off x="1764" y="3611"/>
              <a:ext cx="7" cy="6"/>
            </a:xfrm>
            <a:custGeom>
              <a:avLst/>
              <a:gdLst>
                <a:gd name="T0" fmla="*/ 15 w 17"/>
                <a:gd name="T1" fmla="*/ 19 h 19"/>
                <a:gd name="T2" fmla="*/ 16 w 17"/>
                <a:gd name="T3" fmla="*/ 15 h 19"/>
                <a:gd name="T4" fmla="*/ 16 w 17"/>
                <a:gd name="T5" fmla="*/ 12 h 19"/>
                <a:gd name="T6" fmla="*/ 16 w 17"/>
                <a:gd name="T7" fmla="*/ 8 h 19"/>
                <a:gd name="T8" fmla="*/ 17 w 17"/>
                <a:gd name="T9" fmla="*/ 5 h 19"/>
                <a:gd name="T10" fmla="*/ 17 w 17"/>
                <a:gd name="T11" fmla="*/ 3 h 19"/>
                <a:gd name="T12" fmla="*/ 15 w 17"/>
                <a:gd name="T13" fmla="*/ 0 h 19"/>
                <a:gd name="T14" fmla="*/ 12 w 17"/>
                <a:gd name="T15" fmla="*/ 0 h 19"/>
                <a:gd name="T16" fmla="*/ 9 w 17"/>
                <a:gd name="T17" fmla="*/ 3 h 19"/>
                <a:gd name="T18" fmla="*/ 7 w 17"/>
                <a:gd name="T19" fmla="*/ 6 h 19"/>
                <a:gd name="T20" fmla="*/ 4 w 17"/>
                <a:gd name="T21" fmla="*/ 11 h 19"/>
                <a:gd name="T22" fmla="*/ 2 w 17"/>
                <a:gd name="T23" fmla="*/ 14 h 19"/>
                <a:gd name="T24" fmla="*/ 0 w 17"/>
                <a:gd name="T25" fmla="*/ 19 h 19"/>
                <a:gd name="T26" fmla="*/ 15 w 17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9">
                  <a:moveTo>
                    <a:pt x="15" y="19"/>
                  </a:moveTo>
                  <a:lnTo>
                    <a:pt x="16" y="15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3"/>
                  </a:lnTo>
                  <a:lnTo>
                    <a:pt x="7" y="6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33" name="Freeform 197"/>
            <p:cNvSpPr>
              <a:spLocks/>
            </p:cNvSpPr>
            <p:nvPr/>
          </p:nvSpPr>
          <p:spPr bwMode="auto">
            <a:xfrm>
              <a:off x="1656" y="3617"/>
              <a:ext cx="247" cy="164"/>
            </a:xfrm>
            <a:custGeom>
              <a:avLst/>
              <a:gdLst>
                <a:gd name="T0" fmla="*/ 373 w 622"/>
                <a:gd name="T1" fmla="*/ 0 h 450"/>
                <a:gd name="T2" fmla="*/ 352 w 622"/>
                <a:gd name="T3" fmla="*/ 87 h 450"/>
                <a:gd name="T4" fmla="*/ 314 w 622"/>
                <a:gd name="T5" fmla="*/ 137 h 450"/>
                <a:gd name="T6" fmla="*/ 281 w 622"/>
                <a:gd name="T7" fmla="*/ 30 h 450"/>
                <a:gd name="T8" fmla="*/ 244 w 622"/>
                <a:gd name="T9" fmla="*/ 3 h 450"/>
                <a:gd name="T10" fmla="*/ 216 w 622"/>
                <a:gd name="T11" fmla="*/ 41 h 450"/>
                <a:gd name="T12" fmla="*/ 196 w 622"/>
                <a:gd name="T13" fmla="*/ 48 h 450"/>
                <a:gd name="T14" fmla="*/ 275 w 622"/>
                <a:gd name="T15" fmla="*/ 116 h 450"/>
                <a:gd name="T16" fmla="*/ 215 w 622"/>
                <a:gd name="T17" fmla="*/ 148 h 450"/>
                <a:gd name="T18" fmla="*/ 162 w 622"/>
                <a:gd name="T19" fmla="*/ 124 h 450"/>
                <a:gd name="T20" fmla="*/ 144 w 622"/>
                <a:gd name="T21" fmla="*/ 127 h 450"/>
                <a:gd name="T22" fmla="*/ 109 w 622"/>
                <a:gd name="T23" fmla="*/ 144 h 450"/>
                <a:gd name="T24" fmla="*/ 53 w 622"/>
                <a:gd name="T25" fmla="*/ 110 h 450"/>
                <a:gd name="T26" fmla="*/ 40 w 622"/>
                <a:gd name="T27" fmla="*/ 140 h 450"/>
                <a:gd name="T28" fmla="*/ 25 w 622"/>
                <a:gd name="T29" fmla="*/ 153 h 450"/>
                <a:gd name="T30" fmla="*/ 99 w 622"/>
                <a:gd name="T31" fmla="*/ 161 h 450"/>
                <a:gd name="T32" fmla="*/ 45 w 622"/>
                <a:gd name="T33" fmla="*/ 218 h 450"/>
                <a:gd name="T34" fmla="*/ 117 w 622"/>
                <a:gd name="T35" fmla="*/ 168 h 450"/>
                <a:gd name="T36" fmla="*/ 156 w 622"/>
                <a:gd name="T37" fmla="*/ 165 h 450"/>
                <a:gd name="T38" fmla="*/ 131 w 622"/>
                <a:gd name="T39" fmla="*/ 221 h 450"/>
                <a:gd name="T40" fmla="*/ 181 w 622"/>
                <a:gd name="T41" fmla="*/ 180 h 450"/>
                <a:gd name="T42" fmla="*/ 292 w 622"/>
                <a:gd name="T43" fmla="*/ 174 h 450"/>
                <a:gd name="T44" fmla="*/ 219 w 622"/>
                <a:gd name="T45" fmla="*/ 272 h 450"/>
                <a:gd name="T46" fmla="*/ 171 w 622"/>
                <a:gd name="T47" fmla="*/ 293 h 450"/>
                <a:gd name="T48" fmla="*/ 205 w 622"/>
                <a:gd name="T49" fmla="*/ 312 h 450"/>
                <a:gd name="T50" fmla="*/ 123 w 622"/>
                <a:gd name="T51" fmla="*/ 349 h 450"/>
                <a:gd name="T52" fmla="*/ 163 w 622"/>
                <a:gd name="T53" fmla="*/ 357 h 450"/>
                <a:gd name="T54" fmla="*/ 139 w 622"/>
                <a:gd name="T55" fmla="*/ 423 h 450"/>
                <a:gd name="T56" fmla="*/ 173 w 622"/>
                <a:gd name="T57" fmla="*/ 392 h 450"/>
                <a:gd name="T58" fmla="*/ 207 w 622"/>
                <a:gd name="T59" fmla="*/ 418 h 450"/>
                <a:gd name="T60" fmla="*/ 221 w 622"/>
                <a:gd name="T61" fmla="*/ 325 h 450"/>
                <a:gd name="T62" fmla="*/ 259 w 622"/>
                <a:gd name="T63" fmla="*/ 352 h 450"/>
                <a:gd name="T64" fmla="*/ 303 w 622"/>
                <a:gd name="T65" fmla="*/ 206 h 450"/>
                <a:gd name="T66" fmla="*/ 349 w 622"/>
                <a:gd name="T67" fmla="*/ 265 h 450"/>
                <a:gd name="T68" fmla="*/ 352 w 622"/>
                <a:gd name="T69" fmla="*/ 319 h 450"/>
                <a:gd name="T70" fmla="*/ 383 w 622"/>
                <a:gd name="T71" fmla="*/ 342 h 450"/>
                <a:gd name="T72" fmla="*/ 390 w 622"/>
                <a:gd name="T73" fmla="*/ 389 h 450"/>
                <a:gd name="T74" fmla="*/ 446 w 622"/>
                <a:gd name="T75" fmla="*/ 447 h 450"/>
                <a:gd name="T76" fmla="*/ 433 w 622"/>
                <a:gd name="T77" fmla="*/ 367 h 450"/>
                <a:gd name="T78" fmla="*/ 473 w 622"/>
                <a:gd name="T79" fmla="*/ 380 h 450"/>
                <a:gd name="T80" fmla="*/ 398 w 622"/>
                <a:gd name="T81" fmla="*/ 312 h 450"/>
                <a:gd name="T82" fmla="*/ 421 w 622"/>
                <a:gd name="T83" fmla="*/ 302 h 450"/>
                <a:gd name="T84" fmla="*/ 387 w 622"/>
                <a:gd name="T85" fmla="*/ 268 h 450"/>
                <a:gd name="T86" fmla="*/ 340 w 622"/>
                <a:gd name="T87" fmla="*/ 180 h 450"/>
                <a:gd name="T88" fmla="*/ 383 w 622"/>
                <a:gd name="T89" fmla="*/ 181 h 450"/>
                <a:gd name="T90" fmla="*/ 451 w 622"/>
                <a:gd name="T91" fmla="*/ 229 h 450"/>
                <a:gd name="T92" fmla="*/ 450 w 622"/>
                <a:gd name="T93" fmla="*/ 185 h 450"/>
                <a:gd name="T94" fmla="*/ 497 w 622"/>
                <a:gd name="T95" fmla="*/ 188 h 450"/>
                <a:gd name="T96" fmla="*/ 575 w 622"/>
                <a:gd name="T97" fmla="*/ 250 h 450"/>
                <a:gd name="T98" fmla="*/ 532 w 622"/>
                <a:gd name="T99" fmla="*/ 190 h 450"/>
                <a:gd name="T100" fmla="*/ 622 w 622"/>
                <a:gd name="T101" fmla="*/ 188 h 450"/>
                <a:gd name="T102" fmla="*/ 545 w 622"/>
                <a:gd name="T103" fmla="*/ 173 h 450"/>
                <a:gd name="T104" fmla="*/ 593 w 622"/>
                <a:gd name="T105" fmla="*/ 144 h 450"/>
                <a:gd name="T106" fmla="*/ 510 w 622"/>
                <a:gd name="T107" fmla="*/ 169 h 450"/>
                <a:gd name="T108" fmla="*/ 456 w 622"/>
                <a:gd name="T109" fmla="*/ 158 h 450"/>
                <a:gd name="T110" fmla="*/ 484 w 622"/>
                <a:gd name="T111" fmla="*/ 130 h 450"/>
                <a:gd name="T112" fmla="*/ 388 w 622"/>
                <a:gd name="T113" fmla="*/ 159 h 450"/>
                <a:gd name="T114" fmla="*/ 337 w 622"/>
                <a:gd name="T115" fmla="*/ 154 h 450"/>
                <a:gd name="T116" fmla="*/ 408 w 622"/>
                <a:gd name="T117" fmla="*/ 70 h 450"/>
                <a:gd name="T118" fmla="*/ 457 w 622"/>
                <a:gd name="T119" fmla="*/ 46 h 450"/>
                <a:gd name="T120" fmla="*/ 413 w 622"/>
                <a:gd name="T121" fmla="*/ 29 h 450"/>
                <a:gd name="T122" fmla="*/ 464 w 622"/>
                <a:gd name="T12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2" h="450">
                  <a:moveTo>
                    <a:pt x="412" y="0"/>
                  </a:moveTo>
                  <a:lnTo>
                    <a:pt x="405" y="10"/>
                  </a:lnTo>
                  <a:lnTo>
                    <a:pt x="398" y="19"/>
                  </a:lnTo>
                  <a:lnTo>
                    <a:pt x="393" y="29"/>
                  </a:lnTo>
                  <a:lnTo>
                    <a:pt x="386" y="39"/>
                  </a:lnTo>
                  <a:lnTo>
                    <a:pt x="385" y="29"/>
                  </a:lnTo>
                  <a:lnTo>
                    <a:pt x="385" y="19"/>
                  </a:lnTo>
                  <a:lnTo>
                    <a:pt x="385" y="10"/>
                  </a:lnTo>
                  <a:lnTo>
                    <a:pt x="383" y="0"/>
                  </a:lnTo>
                  <a:lnTo>
                    <a:pt x="373" y="0"/>
                  </a:lnTo>
                  <a:lnTo>
                    <a:pt x="372" y="11"/>
                  </a:lnTo>
                  <a:lnTo>
                    <a:pt x="371" y="22"/>
                  </a:lnTo>
                  <a:lnTo>
                    <a:pt x="371" y="33"/>
                  </a:lnTo>
                  <a:lnTo>
                    <a:pt x="371" y="47"/>
                  </a:lnTo>
                  <a:lnTo>
                    <a:pt x="371" y="48"/>
                  </a:lnTo>
                  <a:lnTo>
                    <a:pt x="370" y="52"/>
                  </a:lnTo>
                  <a:lnTo>
                    <a:pt x="368" y="56"/>
                  </a:lnTo>
                  <a:lnTo>
                    <a:pt x="370" y="62"/>
                  </a:lnTo>
                  <a:lnTo>
                    <a:pt x="362" y="75"/>
                  </a:lnTo>
                  <a:lnTo>
                    <a:pt x="352" y="87"/>
                  </a:lnTo>
                  <a:lnTo>
                    <a:pt x="345" y="99"/>
                  </a:lnTo>
                  <a:lnTo>
                    <a:pt x="337" y="109"/>
                  </a:lnTo>
                  <a:lnTo>
                    <a:pt x="332" y="118"/>
                  </a:lnTo>
                  <a:lnTo>
                    <a:pt x="325" y="128"/>
                  </a:lnTo>
                  <a:lnTo>
                    <a:pt x="320" y="135"/>
                  </a:lnTo>
                  <a:lnTo>
                    <a:pt x="315" y="140"/>
                  </a:lnTo>
                  <a:lnTo>
                    <a:pt x="315" y="139"/>
                  </a:lnTo>
                  <a:lnTo>
                    <a:pt x="315" y="138"/>
                  </a:lnTo>
                  <a:lnTo>
                    <a:pt x="315" y="138"/>
                  </a:lnTo>
                  <a:lnTo>
                    <a:pt x="314" y="137"/>
                  </a:lnTo>
                  <a:lnTo>
                    <a:pt x="310" y="127"/>
                  </a:lnTo>
                  <a:lnTo>
                    <a:pt x="304" y="116"/>
                  </a:lnTo>
                  <a:lnTo>
                    <a:pt x="299" y="107"/>
                  </a:lnTo>
                  <a:lnTo>
                    <a:pt x="294" y="97"/>
                  </a:lnTo>
                  <a:lnTo>
                    <a:pt x="289" y="87"/>
                  </a:lnTo>
                  <a:lnTo>
                    <a:pt x="283" y="78"/>
                  </a:lnTo>
                  <a:lnTo>
                    <a:pt x="279" y="69"/>
                  </a:lnTo>
                  <a:lnTo>
                    <a:pt x="274" y="60"/>
                  </a:lnTo>
                  <a:lnTo>
                    <a:pt x="277" y="45"/>
                  </a:lnTo>
                  <a:lnTo>
                    <a:pt x="281" y="30"/>
                  </a:lnTo>
                  <a:lnTo>
                    <a:pt x="284" y="15"/>
                  </a:lnTo>
                  <a:lnTo>
                    <a:pt x="288" y="0"/>
                  </a:lnTo>
                  <a:lnTo>
                    <a:pt x="273" y="0"/>
                  </a:lnTo>
                  <a:lnTo>
                    <a:pt x="269" y="8"/>
                  </a:lnTo>
                  <a:lnTo>
                    <a:pt x="266" y="15"/>
                  </a:lnTo>
                  <a:lnTo>
                    <a:pt x="262" y="22"/>
                  </a:lnTo>
                  <a:lnTo>
                    <a:pt x="259" y="30"/>
                  </a:lnTo>
                  <a:lnTo>
                    <a:pt x="254" y="21"/>
                  </a:lnTo>
                  <a:lnTo>
                    <a:pt x="249" y="11"/>
                  </a:lnTo>
                  <a:lnTo>
                    <a:pt x="244" y="3"/>
                  </a:lnTo>
                  <a:lnTo>
                    <a:pt x="242" y="0"/>
                  </a:lnTo>
                  <a:lnTo>
                    <a:pt x="216" y="0"/>
                  </a:lnTo>
                  <a:lnTo>
                    <a:pt x="219" y="6"/>
                  </a:lnTo>
                  <a:lnTo>
                    <a:pt x="226" y="18"/>
                  </a:lnTo>
                  <a:lnTo>
                    <a:pt x="234" y="34"/>
                  </a:lnTo>
                  <a:lnTo>
                    <a:pt x="241" y="49"/>
                  </a:lnTo>
                  <a:lnTo>
                    <a:pt x="235" y="47"/>
                  </a:lnTo>
                  <a:lnTo>
                    <a:pt x="228" y="46"/>
                  </a:lnTo>
                  <a:lnTo>
                    <a:pt x="222" y="44"/>
                  </a:lnTo>
                  <a:lnTo>
                    <a:pt x="216" y="41"/>
                  </a:lnTo>
                  <a:lnTo>
                    <a:pt x="209" y="40"/>
                  </a:lnTo>
                  <a:lnTo>
                    <a:pt x="204" y="38"/>
                  </a:lnTo>
                  <a:lnTo>
                    <a:pt x="197" y="37"/>
                  </a:lnTo>
                  <a:lnTo>
                    <a:pt x="191" y="34"/>
                  </a:lnTo>
                  <a:lnTo>
                    <a:pt x="180" y="32"/>
                  </a:lnTo>
                  <a:lnTo>
                    <a:pt x="174" y="34"/>
                  </a:lnTo>
                  <a:lnTo>
                    <a:pt x="171" y="38"/>
                  </a:lnTo>
                  <a:lnTo>
                    <a:pt x="173" y="40"/>
                  </a:lnTo>
                  <a:lnTo>
                    <a:pt x="184" y="44"/>
                  </a:lnTo>
                  <a:lnTo>
                    <a:pt x="196" y="48"/>
                  </a:lnTo>
                  <a:lnTo>
                    <a:pt x="208" y="54"/>
                  </a:lnTo>
                  <a:lnTo>
                    <a:pt x="220" y="60"/>
                  </a:lnTo>
                  <a:lnTo>
                    <a:pt x="231" y="65"/>
                  </a:lnTo>
                  <a:lnTo>
                    <a:pt x="242" y="71"/>
                  </a:lnTo>
                  <a:lnTo>
                    <a:pt x="250" y="76"/>
                  </a:lnTo>
                  <a:lnTo>
                    <a:pt x="256" y="79"/>
                  </a:lnTo>
                  <a:lnTo>
                    <a:pt x="260" y="89"/>
                  </a:lnTo>
                  <a:lnTo>
                    <a:pt x="265" y="98"/>
                  </a:lnTo>
                  <a:lnTo>
                    <a:pt x="271" y="107"/>
                  </a:lnTo>
                  <a:lnTo>
                    <a:pt x="275" y="116"/>
                  </a:lnTo>
                  <a:lnTo>
                    <a:pt x="280" y="125"/>
                  </a:lnTo>
                  <a:lnTo>
                    <a:pt x="285" y="135"/>
                  </a:lnTo>
                  <a:lnTo>
                    <a:pt x="290" y="143"/>
                  </a:lnTo>
                  <a:lnTo>
                    <a:pt x="295" y="152"/>
                  </a:lnTo>
                  <a:lnTo>
                    <a:pt x="282" y="151"/>
                  </a:lnTo>
                  <a:lnTo>
                    <a:pt x="269" y="151"/>
                  </a:lnTo>
                  <a:lnTo>
                    <a:pt x="256" y="150"/>
                  </a:lnTo>
                  <a:lnTo>
                    <a:pt x="242" y="150"/>
                  </a:lnTo>
                  <a:lnTo>
                    <a:pt x="228" y="148"/>
                  </a:lnTo>
                  <a:lnTo>
                    <a:pt x="215" y="148"/>
                  </a:lnTo>
                  <a:lnTo>
                    <a:pt x="201" y="147"/>
                  </a:lnTo>
                  <a:lnTo>
                    <a:pt x="188" y="147"/>
                  </a:lnTo>
                  <a:lnTo>
                    <a:pt x="186" y="146"/>
                  </a:lnTo>
                  <a:lnTo>
                    <a:pt x="185" y="145"/>
                  </a:lnTo>
                  <a:lnTo>
                    <a:pt x="183" y="144"/>
                  </a:lnTo>
                  <a:lnTo>
                    <a:pt x="182" y="143"/>
                  </a:lnTo>
                  <a:lnTo>
                    <a:pt x="177" y="139"/>
                  </a:lnTo>
                  <a:lnTo>
                    <a:pt x="173" y="135"/>
                  </a:lnTo>
                  <a:lnTo>
                    <a:pt x="168" y="130"/>
                  </a:lnTo>
                  <a:lnTo>
                    <a:pt x="162" y="124"/>
                  </a:lnTo>
                  <a:lnTo>
                    <a:pt x="156" y="118"/>
                  </a:lnTo>
                  <a:lnTo>
                    <a:pt x="151" y="113"/>
                  </a:lnTo>
                  <a:lnTo>
                    <a:pt x="145" y="107"/>
                  </a:lnTo>
                  <a:lnTo>
                    <a:pt x="139" y="101"/>
                  </a:lnTo>
                  <a:lnTo>
                    <a:pt x="137" y="101"/>
                  </a:lnTo>
                  <a:lnTo>
                    <a:pt x="135" y="102"/>
                  </a:lnTo>
                  <a:lnTo>
                    <a:pt x="132" y="105"/>
                  </a:lnTo>
                  <a:lnTo>
                    <a:pt x="132" y="106"/>
                  </a:lnTo>
                  <a:lnTo>
                    <a:pt x="138" y="116"/>
                  </a:lnTo>
                  <a:lnTo>
                    <a:pt x="144" y="127"/>
                  </a:lnTo>
                  <a:lnTo>
                    <a:pt x="148" y="136"/>
                  </a:lnTo>
                  <a:lnTo>
                    <a:pt x="154" y="145"/>
                  </a:lnTo>
                  <a:lnTo>
                    <a:pt x="148" y="145"/>
                  </a:lnTo>
                  <a:lnTo>
                    <a:pt x="143" y="145"/>
                  </a:lnTo>
                  <a:lnTo>
                    <a:pt x="137" y="145"/>
                  </a:lnTo>
                  <a:lnTo>
                    <a:pt x="131" y="144"/>
                  </a:lnTo>
                  <a:lnTo>
                    <a:pt x="125" y="144"/>
                  </a:lnTo>
                  <a:lnTo>
                    <a:pt x="120" y="144"/>
                  </a:lnTo>
                  <a:lnTo>
                    <a:pt x="115" y="144"/>
                  </a:lnTo>
                  <a:lnTo>
                    <a:pt x="109" y="144"/>
                  </a:lnTo>
                  <a:lnTo>
                    <a:pt x="103" y="140"/>
                  </a:lnTo>
                  <a:lnTo>
                    <a:pt x="98" y="137"/>
                  </a:lnTo>
                  <a:lnTo>
                    <a:pt x="92" y="132"/>
                  </a:lnTo>
                  <a:lnTo>
                    <a:pt x="85" y="128"/>
                  </a:lnTo>
                  <a:lnTo>
                    <a:pt x="79" y="124"/>
                  </a:lnTo>
                  <a:lnTo>
                    <a:pt x="72" y="120"/>
                  </a:lnTo>
                  <a:lnTo>
                    <a:pt x="67" y="116"/>
                  </a:lnTo>
                  <a:lnTo>
                    <a:pt x="61" y="113"/>
                  </a:lnTo>
                  <a:lnTo>
                    <a:pt x="55" y="110"/>
                  </a:lnTo>
                  <a:lnTo>
                    <a:pt x="53" y="110"/>
                  </a:lnTo>
                  <a:lnTo>
                    <a:pt x="53" y="114"/>
                  </a:lnTo>
                  <a:lnTo>
                    <a:pt x="55" y="118"/>
                  </a:lnTo>
                  <a:lnTo>
                    <a:pt x="59" y="122"/>
                  </a:lnTo>
                  <a:lnTo>
                    <a:pt x="64" y="128"/>
                  </a:lnTo>
                  <a:lnTo>
                    <a:pt x="71" y="135"/>
                  </a:lnTo>
                  <a:lnTo>
                    <a:pt x="79" y="143"/>
                  </a:lnTo>
                  <a:lnTo>
                    <a:pt x="68" y="142"/>
                  </a:lnTo>
                  <a:lnTo>
                    <a:pt x="57" y="142"/>
                  </a:lnTo>
                  <a:lnTo>
                    <a:pt x="48" y="140"/>
                  </a:lnTo>
                  <a:lnTo>
                    <a:pt x="40" y="140"/>
                  </a:lnTo>
                  <a:lnTo>
                    <a:pt x="33" y="139"/>
                  </a:lnTo>
                  <a:lnTo>
                    <a:pt x="26" y="139"/>
                  </a:lnTo>
                  <a:lnTo>
                    <a:pt x="22" y="139"/>
                  </a:lnTo>
                  <a:lnTo>
                    <a:pt x="18" y="139"/>
                  </a:lnTo>
                  <a:lnTo>
                    <a:pt x="4" y="138"/>
                  </a:lnTo>
                  <a:lnTo>
                    <a:pt x="0" y="140"/>
                  </a:lnTo>
                  <a:lnTo>
                    <a:pt x="3" y="145"/>
                  </a:lnTo>
                  <a:lnTo>
                    <a:pt x="16" y="151"/>
                  </a:lnTo>
                  <a:lnTo>
                    <a:pt x="19" y="152"/>
                  </a:lnTo>
                  <a:lnTo>
                    <a:pt x="25" y="153"/>
                  </a:lnTo>
                  <a:lnTo>
                    <a:pt x="33" y="154"/>
                  </a:lnTo>
                  <a:lnTo>
                    <a:pt x="44" y="155"/>
                  </a:lnTo>
                  <a:lnTo>
                    <a:pt x="55" y="157"/>
                  </a:lnTo>
                  <a:lnTo>
                    <a:pt x="68" y="158"/>
                  </a:lnTo>
                  <a:lnTo>
                    <a:pt x="83" y="159"/>
                  </a:lnTo>
                  <a:lnTo>
                    <a:pt x="98" y="160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7" y="162"/>
                  </a:lnTo>
                  <a:lnTo>
                    <a:pt x="92" y="167"/>
                  </a:lnTo>
                  <a:lnTo>
                    <a:pt x="84" y="173"/>
                  </a:lnTo>
                  <a:lnTo>
                    <a:pt x="75" y="181"/>
                  </a:lnTo>
                  <a:lnTo>
                    <a:pt x="65" y="189"/>
                  </a:lnTo>
                  <a:lnTo>
                    <a:pt x="57" y="196"/>
                  </a:lnTo>
                  <a:lnTo>
                    <a:pt x="50" y="201"/>
                  </a:lnTo>
                  <a:lnTo>
                    <a:pt x="46" y="206"/>
                  </a:lnTo>
                  <a:lnTo>
                    <a:pt x="42" y="213"/>
                  </a:lnTo>
                  <a:lnTo>
                    <a:pt x="45" y="218"/>
                  </a:lnTo>
                  <a:lnTo>
                    <a:pt x="49" y="219"/>
                  </a:lnTo>
                  <a:lnTo>
                    <a:pt x="56" y="215"/>
                  </a:lnTo>
                  <a:lnTo>
                    <a:pt x="62" y="211"/>
                  </a:lnTo>
                  <a:lnTo>
                    <a:pt x="68" y="206"/>
                  </a:lnTo>
                  <a:lnTo>
                    <a:pt x="76" y="199"/>
                  </a:lnTo>
                  <a:lnTo>
                    <a:pt x="84" y="192"/>
                  </a:lnTo>
                  <a:lnTo>
                    <a:pt x="92" y="185"/>
                  </a:lnTo>
                  <a:lnTo>
                    <a:pt x="100" y="178"/>
                  </a:lnTo>
                  <a:lnTo>
                    <a:pt x="109" y="173"/>
                  </a:lnTo>
                  <a:lnTo>
                    <a:pt x="117" y="168"/>
                  </a:lnTo>
                  <a:lnTo>
                    <a:pt x="121" y="167"/>
                  </a:lnTo>
                  <a:lnTo>
                    <a:pt x="123" y="165"/>
                  </a:lnTo>
                  <a:lnTo>
                    <a:pt x="124" y="163"/>
                  </a:lnTo>
                  <a:lnTo>
                    <a:pt x="125" y="162"/>
                  </a:lnTo>
                  <a:lnTo>
                    <a:pt x="131" y="162"/>
                  </a:lnTo>
                  <a:lnTo>
                    <a:pt x="136" y="163"/>
                  </a:lnTo>
                  <a:lnTo>
                    <a:pt x="141" y="163"/>
                  </a:lnTo>
                  <a:lnTo>
                    <a:pt x="146" y="163"/>
                  </a:lnTo>
                  <a:lnTo>
                    <a:pt x="152" y="165"/>
                  </a:lnTo>
                  <a:lnTo>
                    <a:pt x="156" y="165"/>
                  </a:lnTo>
                  <a:lnTo>
                    <a:pt x="162" y="166"/>
                  </a:lnTo>
                  <a:lnTo>
                    <a:pt x="168" y="166"/>
                  </a:lnTo>
                  <a:lnTo>
                    <a:pt x="162" y="174"/>
                  </a:lnTo>
                  <a:lnTo>
                    <a:pt x="158" y="182"/>
                  </a:lnTo>
                  <a:lnTo>
                    <a:pt x="152" y="190"/>
                  </a:lnTo>
                  <a:lnTo>
                    <a:pt x="146" y="197"/>
                  </a:lnTo>
                  <a:lnTo>
                    <a:pt x="141" y="205"/>
                  </a:lnTo>
                  <a:lnTo>
                    <a:pt x="137" y="212"/>
                  </a:lnTo>
                  <a:lnTo>
                    <a:pt x="133" y="216"/>
                  </a:lnTo>
                  <a:lnTo>
                    <a:pt x="131" y="221"/>
                  </a:lnTo>
                  <a:lnTo>
                    <a:pt x="130" y="228"/>
                  </a:lnTo>
                  <a:lnTo>
                    <a:pt x="132" y="231"/>
                  </a:lnTo>
                  <a:lnTo>
                    <a:pt x="137" y="231"/>
                  </a:lnTo>
                  <a:lnTo>
                    <a:pt x="143" y="226"/>
                  </a:lnTo>
                  <a:lnTo>
                    <a:pt x="146" y="220"/>
                  </a:lnTo>
                  <a:lnTo>
                    <a:pt x="152" y="213"/>
                  </a:lnTo>
                  <a:lnTo>
                    <a:pt x="159" y="205"/>
                  </a:lnTo>
                  <a:lnTo>
                    <a:pt x="167" y="196"/>
                  </a:lnTo>
                  <a:lnTo>
                    <a:pt x="174" y="188"/>
                  </a:lnTo>
                  <a:lnTo>
                    <a:pt x="181" y="180"/>
                  </a:lnTo>
                  <a:lnTo>
                    <a:pt x="186" y="173"/>
                  </a:lnTo>
                  <a:lnTo>
                    <a:pt x="191" y="167"/>
                  </a:lnTo>
                  <a:lnTo>
                    <a:pt x="207" y="168"/>
                  </a:lnTo>
                  <a:lnTo>
                    <a:pt x="223" y="169"/>
                  </a:lnTo>
                  <a:lnTo>
                    <a:pt x="237" y="170"/>
                  </a:lnTo>
                  <a:lnTo>
                    <a:pt x="251" y="172"/>
                  </a:lnTo>
                  <a:lnTo>
                    <a:pt x="264" y="172"/>
                  </a:lnTo>
                  <a:lnTo>
                    <a:pt x="275" y="173"/>
                  </a:lnTo>
                  <a:lnTo>
                    <a:pt x="284" y="174"/>
                  </a:lnTo>
                  <a:lnTo>
                    <a:pt x="292" y="174"/>
                  </a:lnTo>
                  <a:lnTo>
                    <a:pt x="285" y="184"/>
                  </a:lnTo>
                  <a:lnTo>
                    <a:pt x="279" y="195"/>
                  </a:lnTo>
                  <a:lnTo>
                    <a:pt x="271" y="205"/>
                  </a:lnTo>
                  <a:lnTo>
                    <a:pt x="264" y="216"/>
                  </a:lnTo>
                  <a:lnTo>
                    <a:pt x="256" y="229"/>
                  </a:lnTo>
                  <a:lnTo>
                    <a:pt x="247" y="241"/>
                  </a:lnTo>
                  <a:lnTo>
                    <a:pt x="241" y="253"/>
                  </a:lnTo>
                  <a:lnTo>
                    <a:pt x="232" y="266"/>
                  </a:lnTo>
                  <a:lnTo>
                    <a:pt x="226" y="268"/>
                  </a:lnTo>
                  <a:lnTo>
                    <a:pt x="219" y="272"/>
                  </a:lnTo>
                  <a:lnTo>
                    <a:pt x="212" y="274"/>
                  </a:lnTo>
                  <a:lnTo>
                    <a:pt x="205" y="278"/>
                  </a:lnTo>
                  <a:lnTo>
                    <a:pt x="198" y="280"/>
                  </a:lnTo>
                  <a:lnTo>
                    <a:pt x="191" y="282"/>
                  </a:lnTo>
                  <a:lnTo>
                    <a:pt x="184" y="282"/>
                  </a:lnTo>
                  <a:lnTo>
                    <a:pt x="177" y="282"/>
                  </a:lnTo>
                  <a:lnTo>
                    <a:pt x="168" y="282"/>
                  </a:lnTo>
                  <a:lnTo>
                    <a:pt x="165" y="284"/>
                  </a:lnTo>
                  <a:lnTo>
                    <a:pt x="165" y="289"/>
                  </a:lnTo>
                  <a:lnTo>
                    <a:pt x="171" y="293"/>
                  </a:lnTo>
                  <a:lnTo>
                    <a:pt x="176" y="294"/>
                  </a:lnTo>
                  <a:lnTo>
                    <a:pt x="181" y="295"/>
                  </a:lnTo>
                  <a:lnTo>
                    <a:pt x="186" y="295"/>
                  </a:lnTo>
                  <a:lnTo>
                    <a:pt x="192" y="295"/>
                  </a:lnTo>
                  <a:lnTo>
                    <a:pt x="199" y="294"/>
                  </a:lnTo>
                  <a:lnTo>
                    <a:pt x="205" y="293"/>
                  </a:lnTo>
                  <a:lnTo>
                    <a:pt x="212" y="291"/>
                  </a:lnTo>
                  <a:lnTo>
                    <a:pt x="218" y="290"/>
                  </a:lnTo>
                  <a:lnTo>
                    <a:pt x="211" y="302"/>
                  </a:lnTo>
                  <a:lnTo>
                    <a:pt x="205" y="312"/>
                  </a:lnTo>
                  <a:lnTo>
                    <a:pt x="198" y="324"/>
                  </a:lnTo>
                  <a:lnTo>
                    <a:pt x="191" y="334"/>
                  </a:lnTo>
                  <a:lnTo>
                    <a:pt x="185" y="335"/>
                  </a:lnTo>
                  <a:lnTo>
                    <a:pt x="177" y="337"/>
                  </a:lnTo>
                  <a:lnTo>
                    <a:pt x="167" y="340"/>
                  </a:lnTo>
                  <a:lnTo>
                    <a:pt x="156" y="343"/>
                  </a:lnTo>
                  <a:lnTo>
                    <a:pt x="146" y="346"/>
                  </a:lnTo>
                  <a:lnTo>
                    <a:pt x="136" y="347"/>
                  </a:lnTo>
                  <a:lnTo>
                    <a:pt x="128" y="349"/>
                  </a:lnTo>
                  <a:lnTo>
                    <a:pt x="123" y="349"/>
                  </a:lnTo>
                  <a:lnTo>
                    <a:pt x="118" y="350"/>
                  </a:lnTo>
                  <a:lnTo>
                    <a:pt x="118" y="352"/>
                  </a:lnTo>
                  <a:lnTo>
                    <a:pt x="123" y="355"/>
                  </a:lnTo>
                  <a:lnTo>
                    <a:pt x="128" y="356"/>
                  </a:lnTo>
                  <a:lnTo>
                    <a:pt x="130" y="356"/>
                  </a:lnTo>
                  <a:lnTo>
                    <a:pt x="135" y="356"/>
                  </a:lnTo>
                  <a:lnTo>
                    <a:pt x="140" y="356"/>
                  </a:lnTo>
                  <a:lnTo>
                    <a:pt x="147" y="356"/>
                  </a:lnTo>
                  <a:lnTo>
                    <a:pt x="155" y="357"/>
                  </a:lnTo>
                  <a:lnTo>
                    <a:pt x="163" y="357"/>
                  </a:lnTo>
                  <a:lnTo>
                    <a:pt x="171" y="357"/>
                  </a:lnTo>
                  <a:lnTo>
                    <a:pt x="180" y="356"/>
                  </a:lnTo>
                  <a:lnTo>
                    <a:pt x="171" y="369"/>
                  </a:lnTo>
                  <a:lnTo>
                    <a:pt x="166" y="380"/>
                  </a:lnTo>
                  <a:lnTo>
                    <a:pt x="159" y="390"/>
                  </a:lnTo>
                  <a:lnTo>
                    <a:pt x="153" y="400"/>
                  </a:lnTo>
                  <a:lnTo>
                    <a:pt x="148" y="408"/>
                  </a:lnTo>
                  <a:lnTo>
                    <a:pt x="145" y="415"/>
                  </a:lnTo>
                  <a:lnTo>
                    <a:pt x="141" y="419"/>
                  </a:lnTo>
                  <a:lnTo>
                    <a:pt x="139" y="423"/>
                  </a:lnTo>
                  <a:lnTo>
                    <a:pt x="137" y="430"/>
                  </a:lnTo>
                  <a:lnTo>
                    <a:pt x="138" y="431"/>
                  </a:lnTo>
                  <a:lnTo>
                    <a:pt x="141" y="430"/>
                  </a:lnTo>
                  <a:lnTo>
                    <a:pt x="145" y="429"/>
                  </a:lnTo>
                  <a:lnTo>
                    <a:pt x="146" y="426"/>
                  </a:lnTo>
                  <a:lnTo>
                    <a:pt x="148" y="423"/>
                  </a:lnTo>
                  <a:lnTo>
                    <a:pt x="153" y="417"/>
                  </a:lnTo>
                  <a:lnTo>
                    <a:pt x="159" y="410"/>
                  </a:lnTo>
                  <a:lnTo>
                    <a:pt x="165" y="401"/>
                  </a:lnTo>
                  <a:lnTo>
                    <a:pt x="173" y="392"/>
                  </a:lnTo>
                  <a:lnTo>
                    <a:pt x="181" y="380"/>
                  </a:lnTo>
                  <a:lnTo>
                    <a:pt x="190" y="367"/>
                  </a:lnTo>
                  <a:lnTo>
                    <a:pt x="189" y="382"/>
                  </a:lnTo>
                  <a:lnTo>
                    <a:pt x="188" y="395"/>
                  </a:lnTo>
                  <a:lnTo>
                    <a:pt x="188" y="407"/>
                  </a:lnTo>
                  <a:lnTo>
                    <a:pt x="189" y="416"/>
                  </a:lnTo>
                  <a:lnTo>
                    <a:pt x="196" y="427"/>
                  </a:lnTo>
                  <a:lnTo>
                    <a:pt x="203" y="431"/>
                  </a:lnTo>
                  <a:lnTo>
                    <a:pt x="206" y="427"/>
                  </a:lnTo>
                  <a:lnTo>
                    <a:pt x="207" y="418"/>
                  </a:lnTo>
                  <a:lnTo>
                    <a:pt x="206" y="402"/>
                  </a:lnTo>
                  <a:lnTo>
                    <a:pt x="206" y="381"/>
                  </a:lnTo>
                  <a:lnTo>
                    <a:pt x="207" y="359"/>
                  </a:lnTo>
                  <a:lnTo>
                    <a:pt x="211" y="342"/>
                  </a:lnTo>
                  <a:lnTo>
                    <a:pt x="212" y="341"/>
                  </a:lnTo>
                  <a:lnTo>
                    <a:pt x="212" y="340"/>
                  </a:lnTo>
                  <a:lnTo>
                    <a:pt x="212" y="339"/>
                  </a:lnTo>
                  <a:lnTo>
                    <a:pt x="212" y="337"/>
                  </a:lnTo>
                  <a:lnTo>
                    <a:pt x="216" y="332"/>
                  </a:lnTo>
                  <a:lnTo>
                    <a:pt x="221" y="325"/>
                  </a:lnTo>
                  <a:lnTo>
                    <a:pt x="226" y="318"/>
                  </a:lnTo>
                  <a:lnTo>
                    <a:pt x="230" y="312"/>
                  </a:lnTo>
                  <a:lnTo>
                    <a:pt x="230" y="327"/>
                  </a:lnTo>
                  <a:lnTo>
                    <a:pt x="232" y="341"/>
                  </a:lnTo>
                  <a:lnTo>
                    <a:pt x="235" y="352"/>
                  </a:lnTo>
                  <a:lnTo>
                    <a:pt x="238" y="361"/>
                  </a:lnTo>
                  <a:lnTo>
                    <a:pt x="245" y="366"/>
                  </a:lnTo>
                  <a:lnTo>
                    <a:pt x="253" y="367"/>
                  </a:lnTo>
                  <a:lnTo>
                    <a:pt x="258" y="363"/>
                  </a:lnTo>
                  <a:lnTo>
                    <a:pt x="259" y="352"/>
                  </a:lnTo>
                  <a:lnTo>
                    <a:pt x="257" y="337"/>
                  </a:lnTo>
                  <a:lnTo>
                    <a:pt x="254" y="319"/>
                  </a:lnTo>
                  <a:lnTo>
                    <a:pt x="252" y="299"/>
                  </a:lnTo>
                  <a:lnTo>
                    <a:pt x="252" y="281"/>
                  </a:lnTo>
                  <a:lnTo>
                    <a:pt x="261" y="268"/>
                  </a:lnTo>
                  <a:lnTo>
                    <a:pt x="271" y="256"/>
                  </a:lnTo>
                  <a:lnTo>
                    <a:pt x="279" y="243"/>
                  </a:lnTo>
                  <a:lnTo>
                    <a:pt x="288" y="230"/>
                  </a:lnTo>
                  <a:lnTo>
                    <a:pt x="296" y="218"/>
                  </a:lnTo>
                  <a:lnTo>
                    <a:pt x="303" y="206"/>
                  </a:lnTo>
                  <a:lnTo>
                    <a:pt x="310" y="196"/>
                  </a:lnTo>
                  <a:lnTo>
                    <a:pt x="317" y="185"/>
                  </a:lnTo>
                  <a:lnTo>
                    <a:pt x="320" y="197"/>
                  </a:lnTo>
                  <a:lnTo>
                    <a:pt x="328" y="215"/>
                  </a:lnTo>
                  <a:lnTo>
                    <a:pt x="337" y="238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4" y="281"/>
                  </a:lnTo>
                  <a:lnTo>
                    <a:pt x="338" y="303"/>
                  </a:lnTo>
                  <a:lnTo>
                    <a:pt x="334" y="326"/>
                  </a:lnTo>
                  <a:lnTo>
                    <a:pt x="330" y="342"/>
                  </a:lnTo>
                  <a:lnTo>
                    <a:pt x="332" y="350"/>
                  </a:lnTo>
                  <a:lnTo>
                    <a:pt x="337" y="352"/>
                  </a:lnTo>
                  <a:lnTo>
                    <a:pt x="343" y="350"/>
                  </a:lnTo>
                  <a:lnTo>
                    <a:pt x="347" y="341"/>
                  </a:lnTo>
                  <a:lnTo>
                    <a:pt x="349" y="332"/>
                  </a:lnTo>
                  <a:lnTo>
                    <a:pt x="352" y="319"/>
                  </a:lnTo>
                  <a:lnTo>
                    <a:pt x="357" y="305"/>
                  </a:lnTo>
                  <a:lnTo>
                    <a:pt x="363" y="293"/>
                  </a:lnTo>
                  <a:lnTo>
                    <a:pt x="368" y="304"/>
                  </a:lnTo>
                  <a:lnTo>
                    <a:pt x="374" y="316"/>
                  </a:lnTo>
                  <a:lnTo>
                    <a:pt x="379" y="327"/>
                  </a:lnTo>
                  <a:lnTo>
                    <a:pt x="385" y="339"/>
                  </a:lnTo>
                  <a:lnTo>
                    <a:pt x="385" y="340"/>
                  </a:lnTo>
                  <a:lnTo>
                    <a:pt x="385" y="340"/>
                  </a:lnTo>
                  <a:lnTo>
                    <a:pt x="385" y="341"/>
                  </a:lnTo>
                  <a:lnTo>
                    <a:pt x="383" y="342"/>
                  </a:lnTo>
                  <a:lnTo>
                    <a:pt x="381" y="352"/>
                  </a:lnTo>
                  <a:lnTo>
                    <a:pt x="378" y="371"/>
                  </a:lnTo>
                  <a:lnTo>
                    <a:pt x="372" y="394"/>
                  </a:lnTo>
                  <a:lnTo>
                    <a:pt x="360" y="420"/>
                  </a:lnTo>
                  <a:lnTo>
                    <a:pt x="360" y="424"/>
                  </a:lnTo>
                  <a:lnTo>
                    <a:pt x="364" y="426"/>
                  </a:lnTo>
                  <a:lnTo>
                    <a:pt x="370" y="423"/>
                  </a:lnTo>
                  <a:lnTo>
                    <a:pt x="376" y="415"/>
                  </a:lnTo>
                  <a:lnTo>
                    <a:pt x="385" y="401"/>
                  </a:lnTo>
                  <a:lnTo>
                    <a:pt x="390" y="389"/>
                  </a:lnTo>
                  <a:lnTo>
                    <a:pt x="395" y="379"/>
                  </a:lnTo>
                  <a:lnTo>
                    <a:pt x="400" y="369"/>
                  </a:lnTo>
                  <a:lnTo>
                    <a:pt x="406" y="381"/>
                  </a:lnTo>
                  <a:lnTo>
                    <a:pt x="413" y="394"/>
                  </a:lnTo>
                  <a:lnTo>
                    <a:pt x="420" y="407"/>
                  </a:lnTo>
                  <a:lnTo>
                    <a:pt x="426" y="417"/>
                  </a:lnTo>
                  <a:lnTo>
                    <a:pt x="432" y="426"/>
                  </a:lnTo>
                  <a:lnTo>
                    <a:pt x="438" y="435"/>
                  </a:lnTo>
                  <a:lnTo>
                    <a:pt x="442" y="441"/>
                  </a:lnTo>
                  <a:lnTo>
                    <a:pt x="446" y="447"/>
                  </a:lnTo>
                  <a:lnTo>
                    <a:pt x="451" y="450"/>
                  </a:lnTo>
                  <a:lnTo>
                    <a:pt x="455" y="449"/>
                  </a:lnTo>
                  <a:lnTo>
                    <a:pt x="456" y="445"/>
                  </a:lnTo>
                  <a:lnTo>
                    <a:pt x="455" y="437"/>
                  </a:lnTo>
                  <a:lnTo>
                    <a:pt x="447" y="418"/>
                  </a:lnTo>
                  <a:lnTo>
                    <a:pt x="439" y="400"/>
                  </a:lnTo>
                  <a:lnTo>
                    <a:pt x="429" y="381"/>
                  </a:lnTo>
                  <a:lnTo>
                    <a:pt x="421" y="362"/>
                  </a:lnTo>
                  <a:lnTo>
                    <a:pt x="427" y="364"/>
                  </a:lnTo>
                  <a:lnTo>
                    <a:pt x="433" y="367"/>
                  </a:lnTo>
                  <a:lnTo>
                    <a:pt x="439" y="370"/>
                  </a:lnTo>
                  <a:lnTo>
                    <a:pt x="444" y="372"/>
                  </a:lnTo>
                  <a:lnTo>
                    <a:pt x="449" y="374"/>
                  </a:lnTo>
                  <a:lnTo>
                    <a:pt x="454" y="377"/>
                  </a:lnTo>
                  <a:lnTo>
                    <a:pt x="458" y="379"/>
                  </a:lnTo>
                  <a:lnTo>
                    <a:pt x="462" y="380"/>
                  </a:lnTo>
                  <a:lnTo>
                    <a:pt x="469" y="382"/>
                  </a:lnTo>
                  <a:lnTo>
                    <a:pt x="472" y="382"/>
                  </a:lnTo>
                  <a:lnTo>
                    <a:pt x="473" y="381"/>
                  </a:lnTo>
                  <a:lnTo>
                    <a:pt x="473" y="380"/>
                  </a:lnTo>
                  <a:lnTo>
                    <a:pt x="465" y="372"/>
                  </a:lnTo>
                  <a:lnTo>
                    <a:pt x="457" y="365"/>
                  </a:lnTo>
                  <a:lnTo>
                    <a:pt x="448" y="359"/>
                  </a:lnTo>
                  <a:lnTo>
                    <a:pt x="439" y="354"/>
                  </a:lnTo>
                  <a:lnTo>
                    <a:pt x="431" y="349"/>
                  </a:lnTo>
                  <a:lnTo>
                    <a:pt x="423" y="344"/>
                  </a:lnTo>
                  <a:lnTo>
                    <a:pt x="416" y="341"/>
                  </a:lnTo>
                  <a:lnTo>
                    <a:pt x="410" y="337"/>
                  </a:lnTo>
                  <a:lnTo>
                    <a:pt x="404" y="325"/>
                  </a:lnTo>
                  <a:lnTo>
                    <a:pt x="398" y="312"/>
                  </a:lnTo>
                  <a:lnTo>
                    <a:pt x="393" y="299"/>
                  </a:lnTo>
                  <a:lnTo>
                    <a:pt x="387" y="287"/>
                  </a:lnTo>
                  <a:lnTo>
                    <a:pt x="393" y="289"/>
                  </a:lnTo>
                  <a:lnTo>
                    <a:pt x="397" y="291"/>
                  </a:lnTo>
                  <a:lnTo>
                    <a:pt x="402" y="294"/>
                  </a:lnTo>
                  <a:lnTo>
                    <a:pt x="408" y="296"/>
                  </a:lnTo>
                  <a:lnTo>
                    <a:pt x="411" y="298"/>
                  </a:lnTo>
                  <a:lnTo>
                    <a:pt x="416" y="299"/>
                  </a:lnTo>
                  <a:lnTo>
                    <a:pt x="419" y="301"/>
                  </a:lnTo>
                  <a:lnTo>
                    <a:pt x="421" y="302"/>
                  </a:lnTo>
                  <a:lnTo>
                    <a:pt x="427" y="303"/>
                  </a:lnTo>
                  <a:lnTo>
                    <a:pt x="431" y="302"/>
                  </a:lnTo>
                  <a:lnTo>
                    <a:pt x="431" y="299"/>
                  </a:lnTo>
                  <a:lnTo>
                    <a:pt x="425" y="295"/>
                  </a:lnTo>
                  <a:lnTo>
                    <a:pt x="420" y="293"/>
                  </a:lnTo>
                  <a:lnTo>
                    <a:pt x="414" y="288"/>
                  </a:lnTo>
                  <a:lnTo>
                    <a:pt x="409" y="283"/>
                  </a:lnTo>
                  <a:lnTo>
                    <a:pt x="402" y="279"/>
                  </a:lnTo>
                  <a:lnTo>
                    <a:pt x="394" y="273"/>
                  </a:lnTo>
                  <a:lnTo>
                    <a:pt x="387" y="268"/>
                  </a:lnTo>
                  <a:lnTo>
                    <a:pt x="380" y="263"/>
                  </a:lnTo>
                  <a:lnTo>
                    <a:pt x="374" y="259"/>
                  </a:lnTo>
                  <a:lnTo>
                    <a:pt x="368" y="245"/>
                  </a:lnTo>
                  <a:lnTo>
                    <a:pt x="363" y="233"/>
                  </a:lnTo>
                  <a:lnTo>
                    <a:pt x="357" y="220"/>
                  </a:lnTo>
                  <a:lnTo>
                    <a:pt x="352" y="210"/>
                  </a:lnTo>
                  <a:lnTo>
                    <a:pt x="348" y="200"/>
                  </a:lnTo>
                  <a:lnTo>
                    <a:pt x="344" y="191"/>
                  </a:lnTo>
                  <a:lnTo>
                    <a:pt x="342" y="184"/>
                  </a:lnTo>
                  <a:lnTo>
                    <a:pt x="340" y="180"/>
                  </a:lnTo>
                  <a:lnTo>
                    <a:pt x="338" y="178"/>
                  </a:lnTo>
                  <a:lnTo>
                    <a:pt x="338" y="178"/>
                  </a:lnTo>
                  <a:lnTo>
                    <a:pt x="338" y="177"/>
                  </a:lnTo>
                  <a:lnTo>
                    <a:pt x="338" y="177"/>
                  </a:lnTo>
                  <a:lnTo>
                    <a:pt x="343" y="177"/>
                  </a:lnTo>
                  <a:lnTo>
                    <a:pt x="349" y="178"/>
                  </a:lnTo>
                  <a:lnTo>
                    <a:pt x="356" y="178"/>
                  </a:lnTo>
                  <a:lnTo>
                    <a:pt x="364" y="180"/>
                  </a:lnTo>
                  <a:lnTo>
                    <a:pt x="373" y="180"/>
                  </a:lnTo>
                  <a:lnTo>
                    <a:pt x="383" y="181"/>
                  </a:lnTo>
                  <a:lnTo>
                    <a:pt x="395" y="181"/>
                  </a:lnTo>
                  <a:lnTo>
                    <a:pt x="406" y="182"/>
                  </a:lnTo>
                  <a:lnTo>
                    <a:pt x="413" y="188"/>
                  </a:lnTo>
                  <a:lnTo>
                    <a:pt x="419" y="193"/>
                  </a:lnTo>
                  <a:lnTo>
                    <a:pt x="423" y="199"/>
                  </a:lnTo>
                  <a:lnTo>
                    <a:pt x="427" y="204"/>
                  </a:lnTo>
                  <a:lnTo>
                    <a:pt x="432" y="210"/>
                  </a:lnTo>
                  <a:lnTo>
                    <a:pt x="436" y="215"/>
                  </a:lnTo>
                  <a:lnTo>
                    <a:pt x="443" y="222"/>
                  </a:lnTo>
                  <a:lnTo>
                    <a:pt x="451" y="229"/>
                  </a:lnTo>
                  <a:lnTo>
                    <a:pt x="459" y="235"/>
                  </a:lnTo>
                  <a:lnTo>
                    <a:pt x="466" y="237"/>
                  </a:lnTo>
                  <a:lnTo>
                    <a:pt x="467" y="235"/>
                  </a:lnTo>
                  <a:lnTo>
                    <a:pt x="463" y="227"/>
                  </a:lnTo>
                  <a:lnTo>
                    <a:pt x="456" y="216"/>
                  </a:lnTo>
                  <a:lnTo>
                    <a:pt x="449" y="205"/>
                  </a:lnTo>
                  <a:lnTo>
                    <a:pt x="442" y="195"/>
                  </a:lnTo>
                  <a:lnTo>
                    <a:pt x="434" y="184"/>
                  </a:lnTo>
                  <a:lnTo>
                    <a:pt x="442" y="184"/>
                  </a:lnTo>
                  <a:lnTo>
                    <a:pt x="450" y="185"/>
                  </a:lnTo>
                  <a:lnTo>
                    <a:pt x="458" y="185"/>
                  </a:lnTo>
                  <a:lnTo>
                    <a:pt x="466" y="185"/>
                  </a:lnTo>
                  <a:lnTo>
                    <a:pt x="473" y="186"/>
                  </a:lnTo>
                  <a:lnTo>
                    <a:pt x="481" y="186"/>
                  </a:lnTo>
                  <a:lnTo>
                    <a:pt x="489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503" y="192"/>
                  </a:lnTo>
                  <a:lnTo>
                    <a:pt x="510" y="198"/>
                  </a:lnTo>
                  <a:lnTo>
                    <a:pt x="517" y="204"/>
                  </a:lnTo>
                  <a:lnTo>
                    <a:pt x="526" y="211"/>
                  </a:lnTo>
                  <a:lnTo>
                    <a:pt x="534" y="218"/>
                  </a:lnTo>
                  <a:lnTo>
                    <a:pt x="542" y="226"/>
                  </a:lnTo>
                  <a:lnTo>
                    <a:pt x="550" y="234"/>
                  </a:lnTo>
                  <a:lnTo>
                    <a:pt x="557" y="242"/>
                  </a:lnTo>
                  <a:lnTo>
                    <a:pt x="568" y="251"/>
                  </a:lnTo>
                  <a:lnTo>
                    <a:pt x="575" y="250"/>
                  </a:lnTo>
                  <a:lnTo>
                    <a:pt x="576" y="242"/>
                  </a:lnTo>
                  <a:lnTo>
                    <a:pt x="569" y="229"/>
                  </a:lnTo>
                  <a:lnTo>
                    <a:pt x="564" y="225"/>
                  </a:lnTo>
                  <a:lnTo>
                    <a:pt x="560" y="220"/>
                  </a:lnTo>
                  <a:lnTo>
                    <a:pt x="555" y="214"/>
                  </a:lnTo>
                  <a:lnTo>
                    <a:pt x="550" y="210"/>
                  </a:lnTo>
                  <a:lnTo>
                    <a:pt x="545" y="204"/>
                  </a:lnTo>
                  <a:lnTo>
                    <a:pt x="540" y="199"/>
                  </a:lnTo>
                  <a:lnTo>
                    <a:pt x="535" y="195"/>
                  </a:lnTo>
                  <a:lnTo>
                    <a:pt x="532" y="190"/>
                  </a:lnTo>
                  <a:lnTo>
                    <a:pt x="547" y="191"/>
                  </a:lnTo>
                  <a:lnTo>
                    <a:pt x="561" y="191"/>
                  </a:lnTo>
                  <a:lnTo>
                    <a:pt x="573" y="192"/>
                  </a:lnTo>
                  <a:lnTo>
                    <a:pt x="584" y="192"/>
                  </a:lnTo>
                  <a:lnTo>
                    <a:pt x="594" y="193"/>
                  </a:lnTo>
                  <a:lnTo>
                    <a:pt x="601" y="193"/>
                  </a:lnTo>
                  <a:lnTo>
                    <a:pt x="607" y="193"/>
                  </a:lnTo>
                  <a:lnTo>
                    <a:pt x="610" y="193"/>
                  </a:lnTo>
                  <a:lnTo>
                    <a:pt x="618" y="191"/>
                  </a:lnTo>
                  <a:lnTo>
                    <a:pt x="622" y="188"/>
                  </a:lnTo>
                  <a:lnTo>
                    <a:pt x="617" y="183"/>
                  </a:lnTo>
                  <a:lnTo>
                    <a:pt x="607" y="180"/>
                  </a:lnTo>
                  <a:lnTo>
                    <a:pt x="603" y="180"/>
                  </a:lnTo>
                  <a:lnTo>
                    <a:pt x="599" y="178"/>
                  </a:lnTo>
                  <a:lnTo>
                    <a:pt x="593" y="177"/>
                  </a:lnTo>
                  <a:lnTo>
                    <a:pt x="586" y="177"/>
                  </a:lnTo>
                  <a:lnTo>
                    <a:pt x="577" y="176"/>
                  </a:lnTo>
                  <a:lnTo>
                    <a:pt x="568" y="175"/>
                  </a:lnTo>
                  <a:lnTo>
                    <a:pt x="556" y="174"/>
                  </a:lnTo>
                  <a:lnTo>
                    <a:pt x="545" y="173"/>
                  </a:lnTo>
                  <a:lnTo>
                    <a:pt x="550" y="170"/>
                  </a:lnTo>
                  <a:lnTo>
                    <a:pt x="557" y="168"/>
                  </a:lnTo>
                  <a:lnTo>
                    <a:pt x="563" y="167"/>
                  </a:lnTo>
                  <a:lnTo>
                    <a:pt x="569" y="165"/>
                  </a:lnTo>
                  <a:lnTo>
                    <a:pt x="575" y="161"/>
                  </a:lnTo>
                  <a:lnTo>
                    <a:pt x="580" y="158"/>
                  </a:lnTo>
                  <a:lnTo>
                    <a:pt x="586" y="154"/>
                  </a:lnTo>
                  <a:lnTo>
                    <a:pt x="591" y="150"/>
                  </a:lnTo>
                  <a:lnTo>
                    <a:pt x="592" y="147"/>
                  </a:lnTo>
                  <a:lnTo>
                    <a:pt x="593" y="144"/>
                  </a:lnTo>
                  <a:lnTo>
                    <a:pt x="592" y="143"/>
                  </a:lnTo>
                  <a:lnTo>
                    <a:pt x="586" y="143"/>
                  </a:lnTo>
                  <a:lnTo>
                    <a:pt x="577" y="147"/>
                  </a:lnTo>
                  <a:lnTo>
                    <a:pt x="568" y="152"/>
                  </a:lnTo>
                  <a:lnTo>
                    <a:pt x="558" y="155"/>
                  </a:lnTo>
                  <a:lnTo>
                    <a:pt x="548" y="159"/>
                  </a:lnTo>
                  <a:lnTo>
                    <a:pt x="539" y="162"/>
                  </a:lnTo>
                  <a:lnTo>
                    <a:pt x="529" y="165"/>
                  </a:lnTo>
                  <a:lnTo>
                    <a:pt x="519" y="167"/>
                  </a:lnTo>
                  <a:lnTo>
                    <a:pt x="510" y="169"/>
                  </a:lnTo>
                  <a:lnTo>
                    <a:pt x="502" y="169"/>
                  </a:lnTo>
                  <a:lnTo>
                    <a:pt x="494" y="168"/>
                  </a:lnTo>
                  <a:lnTo>
                    <a:pt x="486" y="168"/>
                  </a:lnTo>
                  <a:lnTo>
                    <a:pt x="478" y="167"/>
                  </a:lnTo>
                  <a:lnTo>
                    <a:pt x="470" y="166"/>
                  </a:lnTo>
                  <a:lnTo>
                    <a:pt x="462" y="165"/>
                  </a:lnTo>
                  <a:lnTo>
                    <a:pt x="454" y="165"/>
                  </a:lnTo>
                  <a:lnTo>
                    <a:pt x="446" y="163"/>
                  </a:lnTo>
                  <a:lnTo>
                    <a:pt x="450" y="160"/>
                  </a:lnTo>
                  <a:lnTo>
                    <a:pt x="456" y="158"/>
                  </a:lnTo>
                  <a:lnTo>
                    <a:pt x="462" y="154"/>
                  </a:lnTo>
                  <a:lnTo>
                    <a:pt x="467" y="151"/>
                  </a:lnTo>
                  <a:lnTo>
                    <a:pt x="473" y="147"/>
                  </a:lnTo>
                  <a:lnTo>
                    <a:pt x="479" y="144"/>
                  </a:lnTo>
                  <a:lnTo>
                    <a:pt x="484" y="140"/>
                  </a:lnTo>
                  <a:lnTo>
                    <a:pt x="488" y="137"/>
                  </a:lnTo>
                  <a:lnTo>
                    <a:pt x="493" y="132"/>
                  </a:lnTo>
                  <a:lnTo>
                    <a:pt x="492" y="130"/>
                  </a:lnTo>
                  <a:lnTo>
                    <a:pt x="487" y="130"/>
                  </a:lnTo>
                  <a:lnTo>
                    <a:pt x="484" y="130"/>
                  </a:lnTo>
                  <a:lnTo>
                    <a:pt x="476" y="133"/>
                  </a:lnTo>
                  <a:lnTo>
                    <a:pt x="467" y="137"/>
                  </a:lnTo>
                  <a:lnTo>
                    <a:pt x="457" y="140"/>
                  </a:lnTo>
                  <a:lnTo>
                    <a:pt x="447" y="144"/>
                  </a:lnTo>
                  <a:lnTo>
                    <a:pt x="438" y="148"/>
                  </a:lnTo>
                  <a:lnTo>
                    <a:pt x="428" y="152"/>
                  </a:lnTo>
                  <a:lnTo>
                    <a:pt x="420" y="157"/>
                  </a:lnTo>
                  <a:lnTo>
                    <a:pt x="413" y="161"/>
                  </a:lnTo>
                  <a:lnTo>
                    <a:pt x="401" y="160"/>
                  </a:lnTo>
                  <a:lnTo>
                    <a:pt x="388" y="159"/>
                  </a:lnTo>
                  <a:lnTo>
                    <a:pt x="376" y="158"/>
                  </a:lnTo>
                  <a:lnTo>
                    <a:pt x="366" y="157"/>
                  </a:lnTo>
                  <a:lnTo>
                    <a:pt x="358" y="157"/>
                  </a:lnTo>
                  <a:lnTo>
                    <a:pt x="350" y="155"/>
                  </a:lnTo>
                  <a:lnTo>
                    <a:pt x="344" y="154"/>
                  </a:lnTo>
                  <a:lnTo>
                    <a:pt x="340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7" y="154"/>
                  </a:lnTo>
                  <a:lnTo>
                    <a:pt x="343" y="145"/>
                  </a:lnTo>
                  <a:lnTo>
                    <a:pt x="350" y="136"/>
                  </a:lnTo>
                  <a:lnTo>
                    <a:pt x="356" y="125"/>
                  </a:lnTo>
                  <a:lnTo>
                    <a:pt x="363" y="115"/>
                  </a:lnTo>
                  <a:lnTo>
                    <a:pt x="368" y="105"/>
                  </a:lnTo>
                  <a:lnTo>
                    <a:pt x="375" y="93"/>
                  </a:lnTo>
                  <a:lnTo>
                    <a:pt x="381" y="83"/>
                  </a:lnTo>
                  <a:lnTo>
                    <a:pt x="388" y="71"/>
                  </a:lnTo>
                  <a:lnTo>
                    <a:pt x="397" y="71"/>
                  </a:lnTo>
                  <a:lnTo>
                    <a:pt x="408" y="70"/>
                  </a:lnTo>
                  <a:lnTo>
                    <a:pt x="416" y="69"/>
                  </a:lnTo>
                  <a:lnTo>
                    <a:pt x="425" y="69"/>
                  </a:lnTo>
                  <a:lnTo>
                    <a:pt x="434" y="68"/>
                  </a:lnTo>
                  <a:lnTo>
                    <a:pt x="442" y="67"/>
                  </a:lnTo>
                  <a:lnTo>
                    <a:pt x="451" y="64"/>
                  </a:lnTo>
                  <a:lnTo>
                    <a:pt x="459" y="63"/>
                  </a:lnTo>
                  <a:lnTo>
                    <a:pt x="472" y="57"/>
                  </a:lnTo>
                  <a:lnTo>
                    <a:pt x="476" y="51"/>
                  </a:lnTo>
                  <a:lnTo>
                    <a:pt x="470" y="46"/>
                  </a:lnTo>
                  <a:lnTo>
                    <a:pt x="457" y="46"/>
                  </a:lnTo>
                  <a:lnTo>
                    <a:pt x="448" y="47"/>
                  </a:lnTo>
                  <a:lnTo>
                    <a:pt x="439" y="48"/>
                  </a:lnTo>
                  <a:lnTo>
                    <a:pt x="431" y="49"/>
                  </a:lnTo>
                  <a:lnTo>
                    <a:pt x="424" y="49"/>
                  </a:lnTo>
                  <a:lnTo>
                    <a:pt x="417" y="51"/>
                  </a:lnTo>
                  <a:lnTo>
                    <a:pt x="411" y="51"/>
                  </a:lnTo>
                  <a:lnTo>
                    <a:pt x="405" y="49"/>
                  </a:lnTo>
                  <a:lnTo>
                    <a:pt x="401" y="49"/>
                  </a:lnTo>
                  <a:lnTo>
                    <a:pt x="406" y="39"/>
                  </a:lnTo>
                  <a:lnTo>
                    <a:pt x="413" y="29"/>
                  </a:lnTo>
                  <a:lnTo>
                    <a:pt x="419" y="19"/>
                  </a:lnTo>
                  <a:lnTo>
                    <a:pt x="426" y="9"/>
                  </a:lnTo>
                  <a:lnTo>
                    <a:pt x="428" y="8"/>
                  </a:lnTo>
                  <a:lnTo>
                    <a:pt x="429" y="8"/>
                  </a:lnTo>
                  <a:lnTo>
                    <a:pt x="432" y="8"/>
                  </a:lnTo>
                  <a:lnTo>
                    <a:pt x="435" y="7"/>
                  </a:lnTo>
                  <a:lnTo>
                    <a:pt x="441" y="6"/>
                  </a:lnTo>
                  <a:lnTo>
                    <a:pt x="449" y="3"/>
                  </a:lnTo>
                  <a:lnTo>
                    <a:pt x="457" y="2"/>
                  </a:lnTo>
                  <a:lnTo>
                    <a:pt x="464" y="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34" name="Freeform 198"/>
            <p:cNvSpPr>
              <a:spLocks/>
            </p:cNvSpPr>
            <p:nvPr/>
          </p:nvSpPr>
          <p:spPr bwMode="auto">
            <a:xfrm>
              <a:off x="1711" y="3575"/>
              <a:ext cx="46" cy="42"/>
            </a:xfrm>
            <a:custGeom>
              <a:avLst/>
              <a:gdLst>
                <a:gd name="T0" fmla="*/ 78 w 115"/>
                <a:gd name="T1" fmla="*/ 118 h 118"/>
                <a:gd name="T2" fmla="*/ 73 w 115"/>
                <a:gd name="T3" fmla="*/ 114 h 118"/>
                <a:gd name="T4" fmla="*/ 65 w 115"/>
                <a:gd name="T5" fmla="*/ 110 h 118"/>
                <a:gd name="T6" fmla="*/ 56 w 115"/>
                <a:gd name="T7" fmla="*/ 104 h 118"/>
                <a:gd name="T8" fmla="*/ 48 w 115"/>
                <a:gd name="T9" fmla="*/ 98 h 118"/>
                <a:gd name="T10" fmla="*/ 39 w 115"/>
                <a:gd name="T11" fmla="*/ 94 h 118"/>
                <a:gd name="T12" fmla="*/ 30 w 115"/>
                <a:gd name="T13" fmla="*/ 89 h 118"/>
                <a:gd name="T14" fmla="*/ 22 w 115"/>
                <a:gd name="T15" fmla="*/ 84 h 118"/>
                <a:gd name="T16" fmla="*/ 15 w 115"/>
                <a:gd name="T17" fmla="*/ 82 h 118"/>
                <a:gd name="T18" fmla="*/ 1 w 115"/>
                <a:gd name="T19" fmla="*/ 76 h 118"/>
                <a:gd name="T20" fmla="*/ 0 w 115"/>
                <a:gd name="T21" fmla="*/ 71 h 118"/>
                <a:gd name="T22" fmla="*/ 7 w 115"/>
                <a:gd name="T23" fmla="*/ 68 h 118"/>
                <a:gd name="T24" fmla="*/ 21 w 115"/>
                <a:gd name="T25" fmla="*/ 69 h 118"/>
                <a:gd name="T26" fmla="*/ 27 w 115"/>
                <a:gd name="T27" fmla="*/ 72 h 118"/>
                <a:gd name="T28" fmla="*/ 32 w 115"/>
                <a:gd name="T29" fmla="*/ 74 h 118"/>
                <a:gd name="T30" fmla="*/ 39 w 115"/>
                <a:gd name="T31" fmla="*/ 76 h 118"/>
                <a:gd name="T32" fmla="*/ 45 w 115"/>
                <a:gd name="T33" fmla="*/ 79 h 118"/>
                <a:gd name="T34" fmla="*/ 51 w 115"/>
                <a:gd name="T35" fmla="*/ 82 h 118"/>
                <a:gd name="T36" fmla="*/ 56 w 115"/>
                <a:gd name="T37" fmla="*/ 84 h 118"/>
                <a:gd name="T38" fmla="*/ 62 w 115"/>
                <a:gd name="T39" fmla="*/ 88 h 118"/>
                <a:gd name="T40" fmla="*/ 68 w 115"/>
                <a:gd name="T41" fmla="*/ 91 h 118"/>
                <a:gd name="T42" fmla="*/ 56 w 115"/>
                <a:gd name="T43" fmla="*/ 64 h 118"/>
                <a:gd name="T44" fmla="*/ 47 w 115"/>
                <a:gd name="T45" fmla="*/ 41 h 118"/>
                <a:gd name="T46" fmla="*/ 40 w 115"/>
                <a:gd name="T47" fmla="*/ 24 h 118"/>
                <a:gd name="T48" fmla="*/ 36 w 115"/>
                <a:gd name="T49" fmla="*/ 14 h 118"/>
                <a:gd name="T50" fmla="*/ 32 w 115"/>
                <a:gd name="T51" fmla="*/ 4 h 118"/>
                <a:gd name="T52" fmla="*/ 35 w 115"/>
                <a:gd name="T53" fmla="*/ 0 h 118"/>
                <a:gd name="T54" fmla="*/ 39 w 115"/>
                <a:gd name="T55" fmla="*/ 1 h 118"/>
                <a:gd name="T56" fmla="*/ 43 w 115"/>
                <a:gd name="T57" fmla="*/ 4 h 118"/>
                <a:gd name="T58" fmla="*/ 50 w 115"/>
                <a:gd name="T59" fmla="*/ 15 h 118"/>
                <a:gd name="T60" fmla="*/ 55 w 115"/>
                <a:gd name="T61" fmla="*/ 26 h 118"/>
                <a:gd name="T62" fmla="*/ 61 w 115"/>
                <a:gd name="T63" fmla="*/ 36 h 118"/>
                <a:gd name="T64" fmla="*/ 67 w 115"/>
                <a:gd name="T65" fmla="*/ 46 h 118"/>
                <a:gd name="T66" fmla="*/ 73 w 115"/>
                <a:gd name="T67" fmla="*/ 57 h 118"/>
                <a:gd name="T68" fmla="*/ 78 w 115"/>
                <a:gd name="T69" fmla="*/ 67 h 118"/>
                <a:gd name="T70" fmla="*/ 83 w 115"/>
                <a:gd name="T71" fmla="*/ 77 h 118"/>
                <a:gd name="T72" fmla="*/ 89 w 115"/>
                <a:gd name="T73" fmla="*/ 88 h 118"/>
                <a:gd name="T74" fmla="*/ 92 w 115"/>
                <a:gd name="T75" fmla="*/ 73 h 118"/>
                <a:gd name="T76" fmla="*/ 97 w 115"/>
                <a:gd name="T77" fmla="*/ 57 h 118"/>
                <a:gd name="T78" fmla="*/ 101 w 115"/>
                <a:gd name="T79" fmla="*/ 39 h 118"/>
                <a:gd name="T80" fmla="*/ 106 w 115"/>
                <a:gd name="T81" fmla="*/ 26 h 118"/>
                <a:gd name="T82" fmla="*/ 109 w 115"/>
                <a:gd name="T83" fmla="*/ 20 h 118"/>
                <a:gd name="T84" fmla="*/ 113 w 115"/>
                <a:gd name="T85" fmla="*/ 19 h 118"/>
                <a:gd name="T86" fmla="*/ 115 w 115"/>
                <a:gd name="T87" fmla="*/ 22 h 118"/>
                <a:gd name="T88" fmla="*/ 114 w 115"/>
                <a:gd name="T89" fmla="*/ 28 h 118"/>
                <a:gd name="T90" fmla="*/ 111 w 115"/>
                <a:gd name="T91" fmla="*/ 51 h 118"/>
                <a:gd name="T92" fmla="*/ 109 w 115"/>
                <a:gd name="T93" fmla="*/ 75 h 118"/>
                <a:gd name="T94" fmla="*/ 107 w 115"/>
                <a:gd name="T95" fmla="*/ 98 h 118"/>
                <a:gd name="T96" fmla="*/ 104 w 115"/>
                <a:gd name="T97" fmla="*/ 118 h 118"/>
                <a:gd name="T98" fmla="*/ 78 w 115"/>
                <a:gd name="T9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5" h="118">
                  <a:moveTo>
                    <a:pt x="78" y="118"/>
                  </a:moveTo>
                  <a:lnTo>
                    <a:pt x="73" y="114"/>
                  </a:lnTo>
                  <a:lnTo>
                    <a:pt x="65" y="110"/>
                  </a:lnTo>
                  <a:lnTo>
                    <a:pt x="56" y="104"/>
                  </a:lnTo>
                  <a:lnTo>
                    <a:pt x="48" y="98"/>
                  </a:lnTo>
                  <a:lnTo>
                    <a:pt x="39" y="94"/>
                  </a:lnTo>
                  <a:lnTo>
                    <a:pt x="30" y="89"/>
                  </a:lnTo>
                  <a:lnTo>
                    <a:pt x="22" y="84"/>
                  </a:lnTo>
                  <a:lnTo>
                    <a:pt x="15" y="82"/>
                  </a:lnTo>
                  <a:lnTo>
                    <a:pt x="1" y="76"/>
                  </a:lnTo>
                  <a:lnTo>
                    <a:pt x="0" y="71"/>
                  </a:lnTo>
                  <a:lnTo>
                    <a:pt x="7" y="68"/>
                  </a:lnTo>
                  <a:lnTo>
                    <a:pt x="21" y="69"/>
                  </a:lnTo>
                  <a:lnTo>
                    <a:pt x="27" y="72"/>
                  </a:lnTo>
                  <a:lnTo>
                    <a:pt x="32" y="74"/>
                  </a:lnTo>
                  <a:lnTo>
                    <a:pt x="39" y="76"/>
                  </a:lnTo>
                  <a:lnTo>
                    <a:pt x="45" y="79"/>
                  </a:lnTo>
                  <a:lnTo>
                    <a:pt x="51" y="82"/>
                  </a:lnTo>
                  <a:lnTo>
                    <a:pt x="56" y="84"/>
                  </a:lnTo>
                  <a:lnTo>
                    <a:pt x="62" y="88"/>
                  </a:lnTo>
                  <a:lnTo>
                    <a:pt x="68" y="91"/>
                  </a:lnTo>
                  <a:lnTo>
                    <a:pt x="56" y="64"/>
                  </a:lnTo>
                  <a:lnTo>
                    <a:pt x="47" y="41"/>
                  </a:lnTo>
                  <a:lnTo>
                    <a:pt x="40" y="24"/>
                  </a:lnTo>
                  <a:lnTo>
                    <a:pt x="36" y="14"/>
                  </a:lnTo>
                  <a:lnTo>
                    <a:pt x="32" y="4"/>
                  </a:lnTo>
                  <a:lnTo>
                    <a:pt x="35" y="0"/>
                  </a:lnTo>
                  <a:lnTo>
                    <a:pt x="39" y="1"/>
                  </a:lnTo>
                  <a:lnTo>
                    <a:pt x="43" y="4"/>
                  </a:lnTo>
                  <a:lnTo>
                    <a:pt x="50" y="15"/>
                  </a:lnTo>
                  <a:lnTo>
                    <a:pt x="55" y="26"/>
                  </a:lnTo>
                  <a:lnTo>
                    <a:pt x="61" y="36"/>
                  </a:lnTo>
                  <a:lnTo>
                    <a:pt x="67" y="46"/>
                  </a:lnTo>
                  <a:lnTo>
                    <a:pt x="73" y="57"/>
                  </a:lnTo>
                  <a:lnTo>
                    <a:pt x="78" y="67"/>
                  </a:lnTo>
                  <a:lnTo>
                    <a:pt x="83" y="77"/>
                  </a:lnTo>
                  <a:lnTo>
                    <a:pt x="89" y="88"/>
                  </a:lnTo>
                  <a:lnTo>
                    <a:pt x="92" y="73"/>
                  </a:lnTo>
                  <a:lnTo>
                    <a:pt x="97" y="57"/>
                  </a:lnTo>
                  <a:lnTo>
                    <a:pt x="101" y="39"/>
                  </a:lnTo>
                  <a:lnTo>
                    <a:pt x="106" y="26"/>
                  </a:lnTo>
                  <a:lnTo>
                    <a:pt x="109" y="20"/>
                  </a:lnTo>
                  <a:lnTo>
                    <a:pt x="113" y="19"/>
                  </a:lnTo>
                  <a:lnTo>
                    <a:pt x="115" y="22"/>
                  </a:lnTo>
                  <a:lnTo>
                    <a:pt x="114" y="28"/>
                  </a:lnTo>
                  <a:lnTo>
                    <a:pt x="111" y="51"/>
                  </a:lnTo>
                  <a:lnTo>
                    <a:pt x="109" y="75"/>
                  </a:lnTo>
                  <a:lnTo>
                    <a:pt x="107" y="98"/>
                  </a:lnTo>
                  <a:lnTo>
                    <a:pt x="104" y="118"/>
                  </a:lnTo>
                  <a:lnTo>
                    <a:pt x="78" y="118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559" name="Group 223"/>
          <p:cNvGrpSpPr>
            <a:grpSpLocks/>
          </p:cNvGrpSpPr>
          <p:nvPr/>
        </p:nvGrpSpPr>
        <p:grpSpPr bwMode="auto">
          <a:xfrm>
            <a:off x="5435600" y="5734050"/>
            <a:ext cx="504825" cy="431800"/>
            <a:chOff x="1632" y="3552"/>
            <a:chExt cx="288" cy="240"/>
          </a:xfrm>
        </p:grpSpPr>
        <p:sp>
          <p:nvSpPr>
            <p:cNvPr id="14560" name="Freeform 224"/>
            <p:cNvSpPr>
              <a:spLocks/>
            </p:cNvSpPr>
            <p:nvPr/>
          </p:nvSpPr>
          <p:spPr bwMode="auto">
            <a:xfrm>
              <a:off x="1789" y="3561"/>
              <a:ext cx="94" cy="56"/>
            </a:xfrm>
            <a:custGeom>
              <a:avLst/>
              <a:gdLst>
                <a:gd name="T0" fmla="*/ 5 w 237"/>
                <a:gd name="T1" fmla="*/ 155 h 155"/>
                <a:gd name="T2" fmla="*/ 0 w 237"/>
                <a:gd name="T3" fmla="*/ 132 h 155"/>
                <a:gd name="T4" fmla="*/ 62 w 237"/>
                <a:gd name="T5" fmla="*/ 124 h 155"/>
                <a:gd name="T6" fmla="*/ 76 w 237"/>
                <a:gd name="T7" fmla="*/ 19 h 155"/>
                <a:gd name="T8" fmla="*/ 116 w 237"/>
                <a:gd name="T9" fmla="*/ 56 h 155"/>
                <a:gd name="T10" fmla="*/ 194 w 237"/>
                <a:gd name="T11" fmla="*/ 0 h 155"/>
                <a:gd name="T12" fmla="*/ 184 w 237"/>
                <a:gd name="T13" fmla="*/ 120 h 155"/>
                <a:gd name="T14" fmla="*/ 237 w 237"/>
                <a:gd name="T15" fmla="*/ 155 h 155"/>
                <a:gd name="T16" fmla="*/ 129 w 237"/>
                <a:gd name="T17" fmla="*/ 155 h 155"/>
                <a:gd name="T18" fmla="*/ 77 w 237"/>
                <a:gd name="T19" fmla="*/ 155 h 155"/>
                <a:gd name="T20" fmla="*/ 48 w 237"/>
                <a:gd name="T21" fmla="*/ 155 h 155"/>
                <a:gd name="T22" fmla="*/ 38 w 237"/>
                <a:gd name="T23" fmla="*/ 155 h 155"/>
                <a:gd name="T24" fmla="*/ 5 w 237"/>
                <a:gd name="T2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155">
                  <a:moveTo>
                    <a:pt x="5" y="155"/>
                  </a:moveTo>
                  <a:lnTo>
                    <a:pt x="0" y="132"/>
                  </a:lnTo>
                  <a:lnTo>
                    <a:pt x="62" y="124"/>
                  </a:lnTo>
                  <a:lnTo>
                    <a:pt x="76" y="19"/>
                  </a:lnTo>
                  <a:lnTo>
                    <a:pt x="116" y="56"/>
                  </a:lnTo>
                  <a:lnTo>
                    <a:pt x="194" y="0"/>
                  </a:lnTo>
                  <a:lnTo>
                    <a:pt x="184" y="120"/>
                  </a:lnTo>
                  <a:lnTo>
                    <a:pt x="237" y="155"/>
                  </a:lnTo>
                  <a:lnTo>
                    <a:pt x="129" y="155"/>
                  </a:lnTo>
                  <a:lnTo>
                    <a:pt x="77" y="155"/>
                  </a:lnTo>
                  <a:lnTo>
                    <a:pt x="48" y="155"/>
                  </a:lnTo>
                  <a:lnTo>
                    <a:pt x="38" y="155"/>
                  </a:lnTo>
                  <a:lnTo>
                    <a:pt x="5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61" name="Freeform 225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62" name="Freeform 226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63" name="Freeform 227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64" name="Freeform 228"/>
            <p:cNvSpPr>
              <a:spLocks/>
            </p:cNvSpPr>
            <p:nvPr/>
          </p:nvSpPr>
          <p:spPr bwMode="auto">
            <a:xfrm>
              <a:off x="1632" y="3617"/>
              <a:ext cx="288" cy="175"/>
            </a:xfrm>
            <a:custGeom>
              <a:avLst/>
              <a:gdLst>
                <a:gd name="T0" fmla="*/ 226 w 726"/>
                <a:gd name="T1" fmla="*/ 15 h 479"/>
                <a:gd name="T2" fmla="*/ 275 w 726"/>
                <a:gd name="T3" fmla="*/ 86 h 479"/>
                <a:gd name="T4" fmla="*/ 263 w 726"/>
                <a:gd name="T5" fmla="*/ 133 h 479"/>
                <a:gd name="T6" fmla="*/ 165 w 726"/>
                <a:gd name="T7" fmla="*/ 110 h 479"/>
                <a:gd name="T8" fmla="*/ 89 w 726"/>
                <a:gd name="T9" fmla="*/ 114 h 479"/>
                <a:gd name="T10" fmla="*/ 77 w 726"/>
                <a:gd name="T11" fmla="*/ 181 h 479"/>
                <a:gd name="T12" fmla="*/ 153 w 726"/>
                <a:gd name="T13" fmla="*/ 227 h 479"/>
                <a:gd name="T14" fmla="*/ 251 w 726"/>
                <a:gd name="T15" fmla="*/ 208 h 479"/>
                <a:gd name="T16" fmla="*/ 266 w 726"/>
                <a:gd name="T17" fmla="*/ 261 h 479"/>
                <a:gd name="T18" fmla="*/ 230 w 726"/>
                <a:gd name="T19" fmla="*/ 314 h 479"/>
                <a:gd name="T20" fmla="*/ 184 w 726"/>
                <a:gd name="T21" fmla="*/ 385 h 479"/>
                <a:gd name="T22" fmla="*/ 238 w 726"/>
                <a:gd name="T23" fmla="*/ 434 h 479"/>
                <a:gd name="T24" fmla="*/ 290 w 726"/>
                <a:gd name="T25" fmla="*/ 402 h 479"/>
                <a:gd name="T26" fmla="*/ 335 w 726"/>
                <a:gd name="T27" fmla="*/ 314 h 479"/>
                <a:gd name="T28" fmla="*/ 371 w 726"/>
                <a:gd name="T29" fmla="*/ 299 h 479"/>
                <a:gd name="T30" fmla="*/ 389 w 726"/>
                <a:gd name="T31" fmla="*/ 378 h 479"/>
                <a:gd name="T32" fmla="*/ 454 w 726"/>
                <a:gd name="T33" fmla="*/ 427 h 479"/>
                <a:gd name="T34" fmla="*/ 526 w 726"/>
                <a:gd name="T35" fmla="*/ 401 h 479"/>
                <a:gd name="T36" fmla="*/ 504 w 726"/>
                <a:gd name="T37" fmla="*/ 324 h 479"/>
                <a:gd name="T38" fmla="*/ 446 w 726"/>
                <a:gd name="T39" fmla="*/ 248 h 479"/>
                <a:gd name="T40" fmla="*/ 463 w 726"/>
                <a:gd name="T41" fmla="*/ 205 h 479"/>
                <a:gd name="T42" fmla="*/ 555 w 726"/>
                <a:gd name="T43" fmla="*/ 210 h 479"/>
                <a:gd name="T44" fmla="*/ 653 w 726"/>
                <a:gd name="T45" fmla="*/ 208 h 479"/>
                <a:gd name="T46" fmla="*/ 669 w 726"/>
                <a:gd name="T47" fmla="*/ 158 h 479"/>
                <a:gd name="T48" fmla="*/ 582 w 726"/>
                <a:gd name="T49" fmla="*/ 138 h 479"/>
                <a:gd name="T50" fmla="*/ 492 w 726"/>
                <a:gd name="T51" fmla="*/ 132 h 479"/>
                <a:gd name="T52" fmla="*/ 477 w 726"/>
                <a:gd name="T53" fmla="*/ 89 h 479"/>
                <a:gd name="T54" fmla="*/ 546 w 726"/>
                <a:gd name="T55" fmla="*/ 32 h 479"/>
                <a:gd name="T56" fmla="*/ 524 w 726"/>
                <a:gd name="T57" fmla="*/ 0 h 479"/>
                <a:gd name="T58" fmla="*/ 443 w 726"/>
                <a:gd name="T59" fmla="*/ 0 h 479"/>
                <a:gd name="T60" fmla="*/ 400 w 726"/>
                <a:gd name="T61" fmla="*/ 0 h 479"/>
                <a:gd name="T62" fmla="*/ 380 w 726"/>
                <a:gd name="T63" fmla="*/ 102 h 479"/>
                <a:gd name="T64" fmla="*/ 366 w 726"/>
                <a:gd name="T65" fmla="*/ 0 h 479"/>
                <a:gd name="T66" fmla="*/ 333 w 726"/>
                <a:gd name="T67" fmla="*/ 0 h 479"/>
                <a:gd name="T68" fmla="*/ 276 w 726"/>
                <a:gd name="T69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6" h="479">
                  <a:moveTo>
                    <a:pt x="198" y="0"/>
                  </a:moveTo>
                  <a:lnTo>
                    <a:pt x="226" y="15"/>
                  </a:lnTo>
                  <a:lnTo>
                    <a:pt x="173" y="33"/>
                  </a:lnTo>
                  <a:lnTo>
                    <a:pt x="275" y="86"/>
                  </a:lnTo>
                  <a:lnTo>
                    <a:pt x="295" y="131"/>
                  </a:lnTo>
                  <a:lnTo>
                    <a:pt x="263" y="133"/>
                  </a:lnTo>
                  <a:lnTo>
                    <a:pt x="191" y="61"/>
                  </a:lnTo>
                  <a:lnTo>
                    <a:pt x="165" y="110"/>
                  </a:lnTo>
                  <a:lnTo>
                    <a:pt x="93" y="68"/>
                  </a:lnTo>
                  <a:lnTo>
                    <a:pt x="89" y="114"/>
                  </a:lnTo>
                  <a:lnTo>
                    <a:pt x="0" y="139"/>
                  </a:lnTo>
                  <a:lnTo>
                    <a:pt x="77" y="181"/>
                  </a:lnTo>
                  <a:lnTo>
                    <a:pt x="59" y="252"/>
                  </a:lnTo>
                  <a:lnTo>
                    <a:pt x="153" y="227"/>
                  </a:lnTo>
                  <a:lnTo>
                    <a:pt x="175" y="274"/>
                  </a:lnTo>
                  <a:lnTo>
                    <a:pt x="251" y="208"/>
                  </a:lnTo>
                  <a:lnTo>
                    <a:pt x="294" y="207"/>
                  </a:lnTo>
                  <a:lnTo>
                    <a:pt x="266" y="261"/>
                  </a:lnTo>
                  <a:lnTo>
                    <a:pt x="184" y="281"/>
                  </a:lnTo>
                  <a:lnTo>
                    <a:pt x="230" y="314"/>
                  </a:lnTo>
                  <a:lnTo>
                    <a:pt x="131" y="354"/>
                  </a:lnTo>
                  <a:lnTo>
                    <a:pt x="184" y="385"/>
                  </a:lnTo>
                  <a:lnTo>
                    <a:pt x="169" y="468"/>
                  </a:lnTo>
                  <a:lnTo>
                    <a:pt x="238" y="434"/>
                  </a:lnTo>
                  <a:lnTo>
                    <a:pt x="286" y="477"/>
                  </a:lnTo>
                  <a:lnTo>
                    <a:pt x="290" y="402"/>
                  </a:lnTo>
                  <a:lnTo>
                    <a:pt x="343" y="402"/>
                  </a:lnTo>
                  <a:lnTo>
                    <a:pt x="335" y="314"/>
                  </a:lnTo>
                  <a:lnTo>
                    <a:pt x="363" y="264"/>
                  </a:lnTo>
                  <a:lnTo>
                    <a:pt x="371" y="299"/>
                  </a:lnTo>
                  <a:lnTo>
                    <a:pt x="369" y="379"/>
                  </a:lnTo>
                  <a:lnTo>
                    <a:pt x="389" y="378"/>
                  </a:lnTo>
                  <a:lnTo>
                    <a:pt x="412" y="479"/>
                  </a:lnTo>
                  <a:lnTo>
                    <a:pt x="454" y="427"/>
                  </a:lnTo>
                  <a:lnTo>
                    <a:pt x="536" y="473"/>
                  </a:lnTo>
                  <a:lnTo>
                    <a:pt x="526" y="401"/>
                  </a:lnTo>
                  <a:lnTo>
                    <a:pt x="582" y="393"/>
                  </a:lnTo>
                  <a:lnTo>
                    <a:pt x="504" y="324"/>
                  </a:lnTo>
                  <a:lnTo>
                    <a:pt x="539" y="303"/>
                  </a:lnTo>
                  <a:lnTo>
                    <a:pt x="446" y="248"/>
                  </a:lnTo>
                  <a:lnTo>
                    <a:pt x="423" y="198"/>
                  </a:lnTo>
                  <a:lnTo>
                    <a:pt x="463" y="205"/>
                  </a:lnTo>
                  <a:lnTo>
                    <a:pt x="534" y="267"/>
                  </a:lnTo>
                  <a:lnTo>
                    <a:pt x="555" y="210"/>
                  </a:lnTo>
                  <a:lnTo>
                    <a:pt x="645" y="287"/>
                  </a:lnTo>
                  <a:lnTo>
                    <a:pt x="653" y="208"/>
                  </a:lnTo>
                  <a:lnTo>
                    <a:pt x="726" y="205"/>
                  </a:lnTo>
                  <a:lnTo>
                    <a:pt x="669" y="158"/>
                  </a:lnTo>
                  <a:lnTo>
                    <a:pt x="683" y="100"/>
                  </a:lnTo>
                  <a:lnTo>
                    <a:pt x="582" y="138"/>
                  </a:lnTo>
                  <a:lnTo>
                    <a:pt x="563" y="95"/>
                  </a:lnTo>
                  <a:lnTo>
                    <a:pt x="492" y="132"/>
                  </a:lnTo>
                  <a:lnTo>
                    <a:pt x="441" y="128"/>
                  </a:lnTo>
                  <a:lnTo>
                    <a:pt x="477" y="89"/>
                  </a:lnTo>
                  <a:lnTo>
                    <a:pt x="563" y="76"/>
                  </a:lnTo>
                  <a:lnTo>
                    <a:pt x="546" y="32"/>
                  </a:lnTo>
                  <a:lnTo>
                    <a:pt x="632" y="0"/>
                  </a:lnTo>
                  <a:lnTo>
                    <a:pt x="524" y="0"/>
                  </a:lnTo>
                  <a:lnTo>
                    <a:pt x="472" y="0"/>
                  </a:lnTo>
                  <a:lnTo>
                    <a:pt x="443" y="0"/>
                  </a:lnTo>
                  <a:lnTo>
                    <a:pt x="433" y="0"/>
                  </a:lnTo>
                  <a:lnTo>
                    <a:pt x="400" y="0"/>
                  </a:lnTo>
                  <a:lnTo>
                    <a:pt x="416" y="53"/>
                  </a:lnTo>
                  <a:lnTo>
                    <a:pt x="380" y="102"/>
                  </a:lnTo>
                  <a:lnTo>
                    <a:pt x="352" y="48"/>
                  </a:lnTo>
                  <a:lnTo>
                    <a:pt x="366" y="0"/>
                  </a:lnTo>
                  <a:lnTo>
                    <a:pt x="348" y="0"/>
                  </a:lnTo>
                  <a:lnTo>
                    <a:pt x="333" y="0"/>
                  </a:lnTo>
                  <a:lnTo>
                    <a:pt x="302" y="0"/>
                  </a:lnTo>
                  <a:lnTo>
                    <a:pt x="276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65" name="Freeform 229"/>
            <p:cNvSpPr>
              <a:spLocks/>
            </p:cNvSpPr>
            <p:nvPr/>
          </p:nvSpPr>
          <p:spPr bwMode="auto">
            <a:xfrm>
              <a:off x="1683" y="3552"/>
              <a:ext cx="101" cy="65"/>
            </a:xfrm>
            <a:custGeom>
              <a:avLst/>
              <a:gdLst>
                <a:gd name="T0" fmla="*/ 70 w 255"/>
                <a:gd name="T1" fmla="*/ 180 h 180"/>
                <a:gd name="T2" fmla="*/ 0 w 255"/>
                <a:gd name="T3" fmla="*/ 141 h 180"/>
                <a:gd name="T4" fmla="*/ 56 w 255"/>
                <a:gd name="T5" fmla="*/ 107 h 180"/>
                <a:gd name="T6" fmla="*/ 67 w 255"/>
                <a:gd name="T7" fmla="*/ 0 h 180"/>
                <a:gd name="T8" fmla="*/ 139 w 255"/>
                <a:gd name="T9" fmla="*/ 67 h 180"/>
                <a:gd name="T10" fmla="*/ 204 w 255"/>
                <a:gd name="T11" fmla="*/ 40 h 180"/>
                <a:gd name="T12" fmla="*/ 201 w 255"/>
                <a:gd name="T13" fmla="*/ 126 h 180"/>
                <a:gd name="T14" fmla="*/ 255 w 255"/>
                <a:gd name="T15" fmla="*/ 115 h 180"/>
                <a:gd name="T16" fmla="*/ 238 w 255"/>
                <a:gd name="T17" fmla="*/ 180 h 180"/>
                <a:gd name="T18" fmla="*/ 220 w 255"/>
                <a:gd name="T19" fmla="*/ 180 h 180"/>
                <a:gd name="T20" fmla="*/ 205 w 255"/>
                <a:gd name="T21" fmla="*/ 180 h 180"/>
                <a:gd name="T22" fmla="*/ 174 w 255"/>
                <a:gd name="T23" fmla="*/ 180 h 180"/>
                <a:gd name="T24" fmla="*/ 148 w 255"/>
                <a:gd name="T25" fmla="*/ 180 h 180"/>
                <a:gd name="T26" fmla="*/ 70 w 255"/>
                <a:gd name="T2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180">
                  <a:moveTo>
                    <a:pt x="70" y="180"/>
                  </a:moveTo>
                  <a:lnTo>
                    <a:pt x="0" y="141"/>
                  </a:lnTo>
                  <a:lnTo>
                    <a:pt x="56" y="107"/>
                  </a:lnTo>
                  <a:lnTo>
                    <a:pt x="67" y="0"/>
                  </a:lnTo>
                  <a:lnTo>
                    <a:pt x="139" y="67"/>
                  </a:lnTo>
                  <a:lnTo>
                    <a:pt x="204" y="40"/>
                  </a:lnTo>
                  <a:lnTo>
                    <a:pt x="201" y="126"/>
                  </a:lnTo>
                  <a:lnTo>
                    <a:pt x="255" y="115"/>
                  </a:lnTo>
                  <a:lnTo>
                    <a:pt x="238" y="180"/>
                  </a:lnTo>
                  <a:lnTo>
                    <a:pt x="220" y="180"/>
                  </a:lnTo>
                  <a:lnTo>
                    <a:pt x="205" y="180"/>
                  </a:lnTo>
                  <a:lnTo>
                    <a:pt x="174" y="180"/>
                  </a:lnTo>
                  <a:lnTo>
                    <a:pt x="148" y="180"/>
                  </a:lnTo>
                  <a:lnTo>
                    <a:pt x="70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66" name="Freeform 230"/>
            <p:cNvSpPr>
              <a:spLocks/>
            </p:cNvSpPr>
            <p:nvPr/>
          </p:nvSpPr>
          <p:spPr bwMode="auto">
            <a:xfrm>
              <a:off x="1819" y="3583"/>
              <a:ext cx="45" cy="34"/>
            </a:xfrm>
            <a:custGeom>
              <a:avLst/>
              <a:gdLst>
                <a:gd name="T0" fmla="*/ 52 w 114"/>
                <a:gd name="T1" fmla="*/ 96 h 96"/>
                <a:gd name="T2" fmla="*/ 58 w 114"/>
                <a:gd name="T3" fmla="*/ 93 h 96"/>
                <a:gd name="T4" fmla="*/ 64 w 114"/>
                <a:gd name="T5" fmla="*/ 92 h 96"/>
                <a:gd name="T6" fmla="*/ 69 w 114"/>
                <a:gd name="T7" fmla="*/ 90 h 96"/>
                <a:gd name="T8" fmla="*/ 75 w 114"/>
                <a:gd name="T9" fmla="*/ 89 h 96"/>
                <a:gd name="T10" fmla="*/ 80 w 114"/>
                <a:gd name="T11" fmla="*/ 88 h 96"/>
                <a:gd name="T12" fmla="*/ 85 w 114"/>
                <a:gd name="T13" fmla="*/ 85 h 96"/>
                <a:gd name="T14" fmla="*/ 91 w 114"/>
                <a:gd name="T15" fmla="*/ 85 h 96"/>
                <a:gd name="T16" fmla="*/ 97 w 114"/>
                <a:gd name="T17" fmla="*/ 84 h 96"/>
                <a:gd name="T18" fmla="*/ 110 w 114"/>
                <a:gd name="T19" fmla="*/ 82 h 96"/>
                <a:gd name="T20" fmla="*/ 114 w 114"/>
                <a:gd name="T21" fmla="*/ 79 h 96"/>
                <a:gd name="T22" fmla="*/ 108 w 114"/>
                <a:gd name="T23" fmla="*/ 75 h 96"/>
                <a:gd name="T24" fmla="*/ 92 w 114"/>
                <a:gd name="T25" fmla="*/ 74 h 96"/>
                <a:gd name="T26" fmla="*/ 85 w 114"/>
                <a:gd name="T27" fmla="*/ 75 h 96"/>
                <a:gd name="T28" fmla="*/ 76 w 114"/>
                <a:gd name="T29" fmla="*/ 76 h 96"/>
                <a:gd name="T30" fmla="*/ 67 w 114"/>
                <a:gd name="T31" fmla="*/ 77 h 96"/>
                <a:gd name="T32" fmla="*/ 58 w 114"/>
                <a:gd name="T33" fmla="*/ 79 h 96"/>
                <a:gd name="T34" fmla="*/ 49 w 114"/>
                <a:gd name="T35" fmla="*/ 80 h 96"/>
                <a:gd name="T36" fmla="*/ 41 w 114"/>
                <a:gd name="T37" fmla="*/ 81 h 96"/>
                <a:gd name="T38" fmla="*/ 34 w 114"/>
                <a:gd name="T39" fmla="*/ 81 h 96"/>
                <a:gd name="T40" fmla="*/ 28 w 114"/>
                <a:gd name="T41" fmla="*/ 82 h 96"/>
                <a:gd name="T42" fmla="*/ 34 w 114"/>
                <a:gd name="T43" fmla="*/ 73 h 96"/>
                <a:gd name="T44" fmla="*/ 39 w 114"/>
                <a:gd name="T45" fmla="*/ 64 h 96"/>
                <a:gd name="T46" fmla="*/ 45 w 114"/>
                <a:gd name="T47" fmla="*/ 54 h 96"/>
                <a:gd name="T48" fmla="*/ 51 w 114"/>
                <a:gd name="T49" fmla="*/ 45 h 96"/>
                <a:gd name="T50" fmla="*/ 58 w 114"/>
                <a:gd name="T51" fmla="*/ 36 h 96"/>
                <a:gd name="T52" fmla="*/ 64 w 114"/>
                <a:gd name="T53" fmla="*/ 25 h 96"/>
                <a:gd name="T54" fmla="*/ 69 w 114"/>
                <a:gd name="T55" fmla="*/ 16 h 96"/>
                <a:gd name="T56" fmla="*/ 76 w 114"/>
                <a:gd name="T57" fmla="*/ 7 h 96"/>
                <a:gd name="T58" fmla="*/ 80 w 114"/>
                <a:gd name="T59" fmla="*/ 1 h 96"/>
                <a:gd name="T60" fmla="*/ 77 w 114"/>
                <a:gd name="T61" fmla="*/ 0 h 96"/>
                <a:gd name="T62" fmla="*/ 73 w 114"/>
                <a:gd name="T63" fmla="*/ 1 h 96"/>
                <a:gd name="T64" fmla="*/ 70 w 114"/>
                <a:gd name="T65" fmla="*/ 2 h 96"/>
                <a:gd name="T66" fmla="*/ 67 w 114"/>
                <a:gd name="T67" fmla="*/ 7 h 96"/>
                <a:gd name="T68" fmla="*/ 62 w 114"/>
                <a:gd name="T69" fmla="*/ 12 h 96"/>
                <a:gd name="T70" fmla="*/ 57 w 114"/>
                <a:gd name="T71" fmla="*/ 19 h 96"/>
                <a:gd name="T72" fmla="*/ 51 w 114"/>
                <a:gd name="T73" fmla="*/ 25 h 96"/>
                <a:gd name="T74" fmla="*/ 45 w 114"/>
                <a:gd name="T75" fmla="*/ 34 h 96"/>
                <a:gd name="T76" fmla="*/ 38 w 114"/>
                <a:gd name="T77" fmla="*/ 43 h 96"/>
                <a:gd name="T78" fmla="*/ 31 w 114"/>
                <a:gd name="T79" fmla="*/ 52 h 96"/>
                <a:gd name="T80" fmla="*/ 23 w 114"/>
                <a:gd name="T81" fmla="*/ 62 h 96"/>
                <a:gd name="T82" fmla="*/ 26 w 114"/>
                <a:gd name="T83" fmla="*/ 51 h 96"/>
                <a:gd name="T84" fmla="*/ 27 w 114"/>
                <a:gd name="T85" fmla="*/ 40 h 96"/>
                <a:gd name="T86" fmla="*/ 26 w 114"/>
                <a:gd name="T87" fmla="*/ 29 h 96"/>
                <a:gd name="T88" fmla="*/ 23 w 114"/>
                <a:gd name="T89" fmla="*/ 19 h 96"/>
                <a:gd name="T90" fmla="*/ 20 w 114"/>
                <a:gd name="T91" fmla="*/ 13 h 96"/>
                <a:gd name="T92" fmla="*/ 16 w 114"/>
                <a:gd name="T93" fmla="*/ 13 h 96"/>
                <a:gd name="T94" fmla="*/ 14 w 114"/>
                <a:gd name="T95" fmla="*/ 17 h 96"/>
                <a:gd name="T96" fmla="*/ 14 w 114"/>
                <a:gd name="T97" fmla="*/ 25 h 96"/>
                <a:gd name="T98" fmla="*/ 13 w 114"/>
                <a:gd name="T99" fmla="*/ 42 h 96"/>
                <a:gd name="T100" fmla="*/ 11 w 114"/>
                <a:gd name="T101" fmla="*/ 57 h 96"/>
                <a:gd name="T102" fmla="*/ 7 w 114"/>
                <a:gd name="T103" fmla="*/ 72 h 96"/>
                <a:gd name="T104" fmla="*/ 4 w 114"/>
                <a:gd name="T105" fmla="*/ 85 h 96"/>
                <a:gd name="T106" fmla="*/ 4 w 114"/>
                <a:gd name="T107" fmla="*/ 88 h 96"/>
                <a:gd name="T108" fmla="*/ 2 w 114"/>
                <a:gd name="T109" fmla="*/ 90 h 96"/>
                <a:gd name="T110" fmla="*/ 0 w 114"/>
                <a:gd name="T111" fmla="*/ 93 h 96"/>
                <a:gd name="T112" fmla="*/ 0 w 114"/>
                <a:gd name="T113" fmla="*/ 96 h 96"/>
                <a:gd name="T114" fmla="*/ 52 w 114"/>
                <a:gd name="T1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" h="96">
                  <a:moveTo>
                    <a:pt x="52" y="96"/>
                  </a:moveTo>
                  <a:lnTo>
                    <a:pt x="58" y="93"/>
                  </a:lnTo>
                  <a:lnTo>
                    <a:pt x="64" y="92"/>
                  </a:lnTo>
                  <a:lnTo>
                    <a:pt x="69" y="90"/>
                  </a:lnTo>
                  <a:lnTo>
                    <a:pt x="75" y="89"/>
                  </a:lnTo>
                  <a:lnTo>
                    <a:pt x="80" y="88"/>
                  </a:lnTo>
                  <a:lnTo>
                    <a:pt x="85" y="85"/>
                  </a:lnTo>
                  <a:lnTo>
                    <a:pt x="91" y="85"/>
                  </a:lnTo>
                  <a:lnTo>
                    <a:pt x="97" y="84"/>
                  </a:lnTo>
                  <a:lnTo>
                    <a:pt x="110" y="82"/>
                  </a:lnTo>
                  <a:lnTo>
                    <a:pt x="114" y="79"/>
                  </a:lnTo>
                  <a:lnTo>
                    <a:pt x="108" y="75"/>
                  </a:lnTo>
                  <a:lnTo>
                    <a:pt x="92" y="74"/>
                  </a:lnTo>
                  <a:lnTo>
                    <a:pt x="85" y="75"/>
                  </a:lnTo>
                  <a:lnTo>
                    <a:pt x="76" y="76"/>
                  </a:lnTo>
                  <a:lnTo>
                    <a:pt x="67" y="77"/>
                  </a:lnTo>
                  <a:lnTo>
                    <a:pt x="58" y="79"/>
                  </a:lnTo>
                  <a:lnTo>
                    <a:pt x="49" y="80"/>
                  </a:lnTo>
                  <a:lnTo>
                    <a:pt x="41" y="81"/>
                  </a:lnTo>
                  <a:lnTo>
                    <a:pt x="34" y="81"/>
                  </a:lnTo>
                  <a:lnTo>
                    <a:pt x="28" y="82"/>
                  </a:lnTo>
                  <a:lnTo>
                    <a:pt x="34" y="73"/>
                  </a:lnTo>
                  <a:lnTo>
                    <a:pt x="39" y="64"/>
                  </a:lnTo>
                  <a:lnTo>
                    <a:pt x="45" y="54"/>
                  </a:lnTo>
                  <a:lnTo>
                    <a:pt x="51" y="45"/>
                  </a:lnTo>
                  <a:lnTo>
                    <a:pt x="58" y="36"/>
                  </a:lnTo>
                  <a:lnTo>
                    <a:pt x="64" y="25"/>
                  </a:lnTo>
                  <a:lnTo>
                    <a:pt x="69" y="16"/>
                  </a:lnTo>
                  <a:lnTo>
                    <a:pt x="76" y="7"/>
                  </a:lnTo>
                  <a:lnTo>
                    <a:pt x="80" y="1"/>
                  </a:lnTo>
                  <a:lnTo>
                    <a:pt x="77" y="0"/>
                  </a:lnTo>
                  <a:lnTo>
                    <a:pt x="73" y="1"/>
                  </a:lnTo>
                  <a:lnTo>
                    <a:pt x="70" y="2"/>
                  </a:lnTo>
                  <a:lnTo>
                    <a:pt x="67" y="7"/>
                  </a:lnTo>
                  <a:lnTo>
                    <a:pt x="62" y="12"/>
                  </a:lnTo>
                  <a:lnTo>
                    <a:pt x="57" y="19"/>
                  </a:lnTo>
                  <a:lnTo>
                    <a:pt x="51" y="25"/>
                  </a:lnTo>
                  <a:lnTo>
                    <a:pt x="45" y="34"/>
                  </a:lnTo>
                  <a:lnTo>
                    <a:pt x="38" y="43"/>
                  </a:lnTo>
                  <a:lnTo>
                    <a:pt x="31" y="52"/>
                  </a:lnTo>
                  <a:lnTo>
                    <a:pt x="23" y="62"/>
                  </a:lnTo>
                  <a:lnTo>
                    <a:pt x="26" y="51"/>
                  </a:lnTo>
                  <a:lnTo>
                    <a:pt x="27" y="40"/>
                  </a:lnTo>
                  <a:lnTo>
                    <a:pt x="26" y="29"/>
                  </a:lnTo>
                  <a:lnTo>
                    <a:pt x="23" y="19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4" y="25"/>
                  </a:lnTo>
                  <a:lnTo>
                    <a:pt x="13" y="42"/>
                  </a:lnTo>
                  <a:lnTo>
                    <a:pt x="11" y="57"/>
                  </a:lnTo>
                  <a:lnTo>
                    <a:pt x="7" y="72"/>
                  </a:lnTo>
                  <a:lnTo>
                    <a:pt x="4" y="85"/>
                  </a:lnTo>
                  <a:lnTo>
                    <a:pt x="4" y="88"/>
                  </a:lnTo>
                  <a:lnTo>
                    <a:pt x="2" y="90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52" y="96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67" name="Freeform 231"/>
            <p:cNvSpPr>
              <a:spLocks/>
            </p:cNvSpPr>
            <p:nvPr/>
          </p:nvSpPr>
          <p:spPr bwMode="auto">
            <a:xfrm>
              <a:off x="1803" y="3613"/>
              <a:ext cx="5" cy="4"/>
            </a:xfrm>
            <a:custGeom>
              <a:avLst/>
              <a:gdLst>
                <a:gd name="T0" fmla="*/ 11 w 11"/>
                <a:gd name="T1" fmla="*/ 13 h 13"/>
                <a:gd name="T2" fmla="*/ 11 w 11"/>
                <a:gd name="T3" fmla="*/ 10 h 13"/>
                <a:gd name="T4" fmla="*/ 10 w 11"/>
                <a:gd name="T5" fmla="*/ 7 h 13"/>
                <a:gd name="T6" fmla="*/ 9 w 11"/>
                <a:gd name="T7" fmla="*/ 4 h 13"/>
                <a:gd name="T8" fmla="*/ 8 w 11"/>
                <a:gd name="T9" fmla="*/ 1 h 13"/>
                <a:gd name="T10" fmla="*/ 7 w 11"/>
                <a:gd name="T11" fmla="*/ 0 h 13"/>
                <a:gd name="T12" fmla="*/ 4 w 11"/>
                <a:gd name="T13" fmla="*/ 0 h 13"/>
                <a:gd name="T14" fmla="*/ 1 w 11"/>
                <a:gd name="T15" fmla="*/ 2 h 13"/>
                <a:gd name="T16" fmla="*/ 0 w 11"/>
                <a:gd name="T17" fmla="*/ 4 h 13"/>
                <a:gd name="T18" fmla="*/ 0 w 11"/>
                <a:gd name="T19" fmla="*/ 6 h 13"/>
                <a:gd name="T20" fmla="*/ 1 w 11"/>
                <a:gd name="T21" fmla="*/ 8 h 13"/>
                <a:gd name="T22" fmla="*/ 1 w 11"/>
                <a:gd name="T23" fmla="*/ 10 h 13"/>
                <a:gd name="T24" fmla="*/ 1 w 11"/>
                <a:gd name="T25" fmla="*/ 13 h 13"/>
                <a:gd name="T26" fmla="*/ 11 w 11"/>
                <a:gd name="T2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11" y="10"/>
                  </a:lnTo>
                  <a:lnTo>
                    <a:pt x="10" y="7"/>
                  </a:lnTo>
                  <a:lnTo>
                    <a:pt x="9" y="4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68" name="Freeform 232"/>
            <p:cNvSpPr>
              <a:spLocks/>
            </p:cNvSpPr>
            <p:nvPr/>
          </p:nvSpPr>
          <p:spPr bwMode="auto">
            <a:xfrm>
              <a:off x="1764" y="3611"/>
              <a:ext cx="7" cy="6"/>
            </a:xfrm>
            <a:custGeom>
              <a:avLst/>
              <a:gdLst>
                <a:gd name="T0" fmla="*/ 15 w 17"/>
                <a:gd name="T1" fmla="*/ 19 h 19"/>
                <a:gd name="T2" fmla="*/ 16 w 17"/>
                <a:gd name="T3" fmla="*/ 15 h 19"/>
                <a:gd name="T4" fmla="*/ 16 w 17"/>
                <a:gd name="T5" fmla="*/ 12 h 19"/>
                <a:gd name="T6" fmla="*/ 16 w 17"/>
                <a:gd name="T7" fmla="*/ 8 h 19"/>
                <a:gd name="T8" fmla="*/ 17 w 17"/>
                <a:gd name="T9" fmla="*/ 5 h 19"/>
                <a:gd name="T10" fmla="*/ 17 w 17"/>
                <a:gd name="T11" fmla="*/ 3 h 19"/>
                <a:gd name="T12" fmla="*/ 15 w 17"/>
                <a:gd name="T13" fmla="*/ 0 h 19"/>
                <a:gd name="T14" fmla="*/ 12 w 17"/>
                <a:gd name="T15" fmla="*/ 0 h 19"/>
                <a:gd name="T16" fmla="*/ 9 w 17"/>
                <a:gd name="T17" fmla="*/ 3 h 19"/>
                <a:gd name="T18" fmla="*/ 7 w 17"/>
                <a:gd name="T19" fmla="*/ 6 h 19"/>
                <a:gd name="T20" fmla="*/ 4 w 17"/>
                <a:gd name="T21" fmla="*/ 11 h 19"/>
                <a:gd name="T22" fmla="*/ 2 w 17"/>
                <a:gd name="T23" fmla="*/ 14 h 19"/>
                <a:gd name="T24" fmla="*/ 0 w 17"/>
                <a:gd name="T25" fmla="*/ 19 h 19"/>
                <a:gd name="T26" fmla="*/ 15 w 17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9">
                  <a:moveTo>
                    <a:pt x="15" y="19"/>
                  </a:moveTo>
                  <a:lnTo>
                    <a:pt x="16" y="15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3"/>
                  </a:lnTo>
                  <a:lnTo>
                    <a:pt x="7" y="6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69" name="Freeform 233"/>
            <p:cNvSpPr>
              <a:spLocks/>
            </p:cNvSpPr>
            <p:nvPr/>
          </p:nvSpPr>
          <p:spPr bwMode="auto">
            <a:xfrm>
              <a:off x="1656" y="3617"/>
              <a:ext cx="247" cy="164"/>
            </a:xfrm>
            <a:custGeom>
              <a:avLst/>
              <a:gdLst>
                <a:gd name="T0" fmla="*/ 373 w 622"/>
                <a:gd name="T1" fmla="*/ 0 h 450"/>
                <a:gd name="T2" fmla="*/ 352 w 622"/>
                <a:gd name="T3" fmla="*/ 87 h 450"/>
                <a:gd name="T4" fmla="*/ 314 w 622"/>
                <a:gd name="T5" fmla="*/ 137 h 450"/>
                <a:gd name="T6" fmla="*/ 281 w 622"/>
                <a:gd name="T7" fmla="*/ 30 h 450"/>
                <a:gd name="T8" fmla="*/ 244 w 622"/>
                <a:gd name="T9" fmla="*/ 3 h 450"/>
                <a:gd name="T10" fmla="*/ 216 w 622"/>
                <a:gd name="T11" fmla="*/ 41 h 450"/>
                <a:gd name="T12" fmla="*/ 196 w 622"/>
                <a:gd name="T13" fmla="*/ 48 h 450"/>
                <a:gd name="T14" fmla="*/ 275 w 622"/>
                <a:gd name="T15" fmla="*/ 116 h 450"/>
                <a:gd name="T16" fmla="*/ 215 w 622"/>
                <a:gd name="T17" fmla="*/ 148 h 450"/>
                <a:gd name="T18" fmla="*/ 162 w 622"/>
                <a:gd name="T19" fmla="*/ 124 h 450"/>
                <a:gd name="T20" fmla="*/ 144 w 622"/>
                <a:gd name="T21" fmla="*/ 127 h 450"/>
                <a:gd name="T22" fmla="*/ 109 w 622"/>
                <a:gd name="T23" fmla="*/ 144 h 450"/>
                <a:gd name="T24" fmla="*/ 53 w 622"/>
                <a:gd name="T25" fmla="*/ 110 h 450"/>
                <a:gd name="T26" fmla="*/ 40 w 622"/>
                <a:gd name="T27" fmla="*/ 140 h 450"/>
                <a:gd name="T28" fmla="*/ 25 w 622"/>
                <a:gd name="T29" fmla="*/ 153 h 450"/>
                <a:gd name="T30" fmla="*/ 99 w 622"/>
                <a:gd name="T31" fmla="*/ 161 h 450"/>
                <a:gd name="T32" fmla="*/ 45 w 622"/>
                <a:gd name="T33" fmla="*/ 218 h 450"/>
                <a:gd name="T34" fmla="*/ 117 w 622"/>
                <a:gd name="T35" fmla="*/ 168 h 450"/>
                <a:gd name="T36" fmla="*/ 156 w 622"/>
                <a:gd name="T37" fmla="*/ 165 h 450"/>
                <a:gd name="T38" fmla="*/ 131 w 622"/>
                <a:gd name="T39" fmla="*/ 221 h 450"/>
                <a:gd name="T40" fmla="*/ 181 w 622"/>
                <a:gd name="T41" fmla="*/ 180 h 450"/>
                <a:gd name="T42" fmla="*/ 292 w 622"/>
                <a:gd name="T43" fmla="*/ 174 h 450"/>
                <a:gd name="T44" fmla="*/ 219 w 622"/>
                <a:gd name="T45" fmla="*/ 272 h 450"/>
                <a:gd name="T46" fmla="*/ 171 w 622"/>
                <a:gd name="T47" fmla="*/ 293 h 450"/>
                <a:gd name="T48" fmla="*/ 205 w 622"/>
                <a:gd name="T49" fmla="*/ 312 h 450"/>
                <a:gd name="T50" fmla="*/ 123 w 622"/>
                <a:gd name="T51" fmla="*/ 349 h 450"/>
                <a:gd name="T52" fmla="*/ 163 w 622"/>
                <a:gd name="T53" fmla="*/ 357 h 450"/>
                <a:gd name="T54" fmla="*/ 139 w 622"/>
                <a:gd name="T55" fmla="*/ 423 h 450"/>
                <a:gd name="T56" fmla="*/ 173 w 622"/>
                <a:gd name="T57" fmla="*/ 392 h 450"/>
                <a:gd name="T58" fmla="*/ 207 w 622"/>
                <a:gd name="T59" fmla="*/ 418 h 450"/>
                <a:gd name="T60" fmla="*/ 221 w 622"/>
                <a:gd name="T61" fmla="*/ 325 h 450"/>
                <a:gd name="T62" fmla="*/ 259 w 622"/>
                <a:gd name="T63" fmla="*/ 352 h 450"/>
                <a:gd name="T64" fmla="*/ 303 w 622"/>
                <a:gd name="T65" fmla="*/ 206 h 450"/>
                <a:gd name="T66" fmla="*/ 349 w 622"/>
                <a:gd name="T67" fmla="*/ 265 h 450"/>
                <a:gd name="T68" fmla="*/ 352 w 622"/>
                <a:gd name="T69" fmla="*/ 319 h 450"/>
                <a:gd name="T70" fmla="*/ 383 w 622"/>
                <a:gd name="T71" fmla="*/ 342 h 450"/>
                <a:gd name="T72" fmla="*/ 390 w 622"/>
                <a:gd name="T73" fmla="*/ 389 h 450"/>
                <a:gd name="T74" fmla="*/ 446 w 622"/>
                <a:gd name="T75" fmla="*/ 447 h 450"/>
                <a:gd name="T76" fmla="*/ 433 w 622"/>
                <a:gd name="T77" fmla="*/ 367 h 450"/>
                <a:gd name="T78" fmla="*/ 473 w 622"/>
                <a:gd name="T79" fmla="*/ 380 h 450"/>
                <a:gd name="T80" fmla="*/ 398 w 622"/>
                <a:gd name="T81" fmla="*/ 312 h 450"/>
                <a:gd name="T82" fmla="*/ 421 w 622"/>
                <a:gd name="T83" fmla="*/ 302 h 450"/>
                <a:gd name="T84" fmla="*/ 387 w 622"/>
                <a:gd name="T85" fmla="*/ 268 h 450"/>
                <a:gd name="T86" fmla="*/ 340 w 622"/>
                <a:gd name="T87" fmla="*/ 180 h 450"/>
                <a:gd name="T88" fmla="*/ 383 w 622"/>
                <a:gd name="T89" fmla="*/ 181 h 450"/>
                <a:gd name="T90" fmla="*/ 451 w 622"/>
                <a:gd name="T91" fmla="*/ 229 h 450"/>
                <a:gd name="T92" fmla="*/ 450 w 622"/>
                <a:gd name="T93" fmla="*/ 185 h 450"/>
                <a:gd name="T94" fmla="*/ 497 w 622"/>
                <a:gd name="T95" fmla="*/ 188 h 450"/>
                <a:gd name="T96" fmla="*/ 575 w 622"/>
                <a:gd name="T97" fmla="*/ 250 h 450"/>
                <a:gd name="T98" fmla="*/ 532 w 622"/>
                <a:gd name="T99" fmla="*/ 190 h 450"/>
                <a:gd name="T100" fmla="*/ 622 w 622"/>
                <a:gd name="T101" fmla="*/ 188 h 450"/>
                <a:gd name="T102" fmla="*/ 545 w 622"/>
                <a:gd name="T103" fmla="*/ 173 h 450"/>
                <a:gd name="T104" fmla="*/ 593 w 622"/>
                <a:gd name="T105" fmla="*/ 144 h 450"/>
                <a:gd name="T106" fmla="*/ 510 w 622"/>
                <a:gd name="T107" fmla="*/ 169 h 450"/>
                <a:gd name="T108" fmla="*/ 456 w 622"/>
                <a:gd name="T109" fmla="*/ 158 h 450"/>
                <a:gd name="T110" fmla="*/ 484 w 622"/>
                <a:gd name="T111" fmla="*/ 130 h 450"/>
                <a:gd name="T112" fmla="*/ 388 w 622"/>
                <a:gd name="T113" fmla="*/ 159 h 450"/>
                <a:gd name="T114" fmla="*/ 337 w 622"/>
                <a:gd name="T115" fmla="*/ 154 h 450"/>
                <a:gd name="T116" fmla="*/ 408 w 622"/>
                <a:gd name="T117" fmla="*/ 70 h 450"/>
                <a:gd name="T118" fmla="*/ 457 w 622"/>
                <a:gd name="T119" fmla="*/ 46 h 450"/>
                <a:gd name="T120" fmla="*/ 413 w 622"/>
                <a:gd name="T121" fmla="*/ 29 h 450"/>
                <a:gd name="T122" fmla="*/ 464 w 622"/>
                <a:gd name="T12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2" h="450">
                  <a:moveTo>
                    <a:pt x="412" y="0"/>
                  </a:moveTo>
                  <a:lnTo>
                    <a:pt x="405" y="10"/>
                  </a:lnTo>
                  <a:lnTo>
                    <a:pt x="398" y="19"/>
                  </a:lnTo>
                  <a:lnTo>
                    <a:pt x="393" y="29"/>
                  </a:lnTo>
                  <a:lnTo>
                    <a:pt x="386" y="39"/>
                  </a:lnTo>
                  <a:lnTo>
                    <a:pt x="385" y="29"/>
                  </a:lnTo>
                  <a:lnTo>
                    <a:pt x="385" y="19"/>
                  </a:lnTo>
                  <a:lnTo>
                    <a:pt x="385" y="10"/>
                  </a:lnTo>
                  <a:lnTo>
                    <a:pt x="383" y="0"/>
                  </a:lnTo>
                  <a:lnTo>
                    <a:pt x="373" y="0"/>
                  </a:lnTo>
                  <a:lnTo>
                    <a:pt x="372" y="11"/>
                  </a:lnTo>
                  <a:lnTo>
                    <a:pt x="371" y="22"/>
                  </a:lnTo>
                  <a:lnTo>
                    <a:pt x="371" y="33"/>
                  </a:lnTo>
                  <a:lnTo>
                    <a:pt x="371" y="47"/>
                  </a:lnTo>
                  <a:lnTo>
                    <a:pt x="371" y="48"/>
                  </a:lnTo>
                  <a:lnTo>
                    <a:pt x="370" y="52"/>
                  </a:lnTo>
                  <a:lnTo>
                    <a:pt x="368" y="56"/>
                  </a:lnTo>
                  <a:lnTo>
                    <a:pt x="370" y="62"/>
                  </a:lnTo>
                  <a:lnTo>
                    <a:pt x="362" y="75"/>
                  </a:lnTo>
                  <a:lnTo>
                    <a:pt x="352" y="87"/>
                  </a:lnTo>
                  <a:lnTo>
                    <a:pt x="345" y="99"/>
                  </a:lnTo>
                  <a:lnTo>
                    <a:pt x="337" y="109"/>
                  </a:lnTo>
                  <a:lnTo>
                    <a:pt x="332" y="118"/>
                  </a:lnTo>
                  <a:lnTo>
                    <a:pt x="325" y="128"/>
                  </a:lnTo>
                  <a:lnTo>
                    <a:pt x="320" y="135"/>
                  </a:lnTo>
                  <a:lnTo>
                    <a:pt x="315" y="140"/>
                  </a:lnTo>
                  <a:lnTo>
                    <a:pt x="315" y="139"/>
                  </a:lnTo>
                  <a:lnTo>
                    <a:pt x="315" y="138"/>
                  </a:lnTo>
                  <a:lnTo>
                    <a:pt x="315" y="138"/>
                  </a:lnTo>
                  <a:lnTo>
                    <a:pt x="314" y="137"/>
                  </a:lnTo>
                  <a:lnTo>
                    <a:pt x="310" y="127"/>
                  </a:lnTo>
                  <a:lnTo>
                    <a:pt x="304" y="116"/>
                  </a:lnTo>
                  <a:lnTo>
                    <a:pt x="299" y="107"/>
                  </a:lnTo>
                  <a:lnTo>
                    <a:pt x="294" y="97"/>
                  </a:lnTo>
                  <a:lnTo>
                    <a:pt x="289" y="87"/>
                  </a:lnTo>
                  <a:lnTo>
                    <a:pt x="283" y="78"/>
                  </a:lnTo>
                  <a:lnTo>
                    <a:pt x="279" y="69"/>
                  </a:lnTo>
                  <a:lnTo>
                    <a:pt x="274" y="60"/>
                  </a:lnTo>
                  <a:lnTo>
                    <a:pt x="277" y="45"/>
                  </a:lnTo>
                  <a:lnTo>
                    <a:pt x="281" y="30"/>
                  </a:lnTo>
                  <a:lnTo>
                    <a:pt x="284" y="15"/>
                  </a:lnTo>
                  <a:lnTo>
                    <a:pt x="288" y="0"/>
                  </a:lnTo>
                  <a:lnTo>
                    <a:pt x="273" y="0"/>
                  </a:lnTo>
                  <a:lnTo>
                    <a:pt x="269" y="8"/>
                  </a:lnTo>
                  <a:lnTo>
                    <a:pt x="266" y="15"/>
                  </a:lnTo>
                  <a:lnTo>
                    <a:pt x="262" y="22"/>
                  </a:lnTo>
                  <a:lnTo>
                    <a:pt x="259" y="30"/>
                  </a:lnTo>
                  <a:lnTo>
                    <a:pt x="254" y="21"/>
                  </a:lnTo>
                  <a:lnTo>
                    <a:pt x="249" y="11"/>
                  </a:lnTo>
                  <a:lnTo>
                    <a:pt x="244" y="3"/>
                  </a:lnTo>
                  <a:lnTo>
                    <a:pt x="242" y="0"/>
                  </a:lnTo>
                  <a:lnTo>
                    <a:pt x="216" y="0"/>
                  </a:lnTo>
                  <a:lnTo>
                    <a:pt x="219" y="6"/>
                  </a:lnTo>
                  <a:lnTo>
                    <a:pt x="226" y="18"/>
                  </a:lnTo>
                  <a:lnTo>
                    <a:pt x="234" y="34"/>
                  </a:lnTo>
                  <a:lnTo>
                    <a:pt x="241" y="49"/>
                  </a:lnTo>
                  <a:lnTo>
                    <a:pt x="235" y="47"/>
                  </a:lnTo>
                  <a:lnTo>
                    <a:pt x="228" y="46"/>
                  </a:lnTo>
                  <a:lnTo>
                    <a:pt x="222" y="44"/>
                  </a:lnTo>
                  <a:lnTo>
                    <a:pt x="216" y="41"/>
                  </a:lnTo>
                  <a:lnTo>
                    <a:pt x="209" y="40"/>
                  </a:lnTo>
                  <a:lnTo>
                    <a:pt x="204" y="38"/>
                  </a:lnTo>
                  <a:lnTo>
                    <a:pt x="197" y="37"/>
                  </a:lnTo>
                  <a:lnTo>
                    <a:pt x="191" y="34"/>
                  </a:lnTo>
                  <a:lnTo>
                    <a:pt x="180" y="32"/>
                  </a:lnTo>
                  <a:lnTo>
                    <a:pt x="174" y="34"/>
                  </a:lnTo>
                  <a:lnTo>
                    <a:pt x="171" y="38"/>
                  </a:lnTo>
                  <a:lnTo>
                    <a:pt x="173" y="40"/>
                  </a:lnTo>
                  <a:lnTo>
                    <a:pt x="184" y="44"/>
                  </a:lnTo>
                  <a:lnTo>
                    <a:pt x="196" y="48"/>
                  </a:lnTo>
                  <a:lnTo>
                    <a:pt x="208" y="54"/>
                  </a:lnTo>
                  <a:lnTo>
                    <a:pt x="220" y="60"/>
                  </a:lnTo>
                  <a:lnTo>
                    <a:pt x="231" y="65"/>
                  </a:lnTo>
                  <a:lnTo>
                    <a:pt x="242" y="71"/>
                  </a:lnTo>
                  <a:lnTo>
                    <a:pt x="250" y="76"/>
                  </a:lnTo>
                  <a:lnTo>
                    <a:pt x="256" y="79"/>
                  </a:lnTo>
                  <a:lnTo>
                    <a:pt x="260" y="89"/>
                  </a:lnTo>
                  <a:lnTo>
                    <a:pt x="265" y="98"/>
                  </a:lnTo>
                  <a:lnTo>
                    <a:pt x="271" y="107"/>
                  </a:lnTo>
                  <a:lnTo>
                    <a:pt x="275" y="116"/>
                  </a:lnTo>
                  <a:lnTo>
                    <a:pt x="280" y="125"/>
                  </a:lnTo>
                  <a:lnTo>
                    <a:pt x="285" y="135"/>
                  </a:lnTo>
                  <a:lnTo>
                    <a:pt x="290" y="143"/>
                  </a:lnTo>
                  <a:lnTo>
                    <a:pt x="295" y="152"/>
                  </a:lnTo>
                  <a:lnTo>
                    <a:pt x="282" y="151"/>
                  </a:lnTo>
                  <a:lnTo>
                    <a:pt x="269" y="151"/>
                  </a:lnTo>
                  <a:lnTo>
                    <a:pt x="256" y="150"/>
                  </a:lnTo>
                  <a:lnTo>
                    <a:pt x="242" y="150"/>
                  </a:lnTo>
                  <a:lnTo>
                    <a:pt x="228" y="148"/>
                  </a:lnTo>
                  <a:lnTo>
                    <a:pt x="215" y="148"/>
                  </a:lnTo>
                  <a:lnTo>
                    <a:pt x="201" y="147"/>
                  </a:lnTo>
                  <a:lnTo>
                    <a:pt x="188" y="147"/>
                  </a:lnTo>
                  <a:lnTo>
                    <a:pt x="186" y="146"/>
                  </a:lnTo>
                  <a:lnTo>
                    <a:pt x="185" y="145"/>
                  </a:lnTo>
                  <a:lnTo>
                    <a:pt x="183" y="144"/>
                  </a:lnTo>
                  <a:lnTo>
                    <a:pt x="182" y="143"/>
                  </a:lnTo>
                  <a:lnTo>
                    <a:pt x="177" y="139"/>
                  </a:lnTo>
                  <a:lnTo>
                    <a:pt x="173" y="135"/>
                  </a:lnTo>
                  <a:lnTo>
                    <a:pt x="168" y="130"/>
                  </a:lnTo>
                  <a:lnTo>
                    <a:pt x="162" y="124"/>
                  </a:lnTo>
                  <a:lnTo>
                    <a:pt x="156" y="118"/>
                  </a:lnTo>
                  <a:lnTo>
                    <a:pt x="151" y="113"/>
                  </a:lnTo>
                  <a:lnTo>
                    <a:pt x="145" y="107"/>
                  </a:lnTo>
                  <a:lnTo>
                    <a:pt x="139" y="101"/>
                  </a:lnTo>
                  <a:lnTo>
                    <a:pt x="137" y="101"/>
                  </a:lnTo>
                  <a:lnTo>
                    <a:pt x="135" y="102"/>
                  </a:lnTo>
                  <a:lnTo>
                    <a:pt x="132" y="105"/>
                  </a:lnTo>
                  <a:lnTo>
                    <a:pt x="132" y="106"/>
                  </a:lnTo>
                  <a:lnTo>
                    <a:pt x="138" y="116"/>
                  </a:lnTo>
                  <a:lnTo>
                    <a:pt x="144" y="127"/>
                  </a:lnTo>
                  <a:lnTo>
                    <a:pt x="148" y="136"/>
                  </a:lnTo>
                  <a:lnTo>
                    <a:pt x="154" y="145"/>
                  </a:lnTo>
                  <a:lnTo>
                    <a:pt x="148" y="145"/>
                  </a:lnTo>
                  <a:lnTo>
                    <a:pt x="143" y="145"/>
                  </a:lnTo>
                  <a:lnTo>
                    <a:pt x="137" y="145"/>
                  </a:lnTo>
                  <a:lnTo>
                    <a:pt x="131" y="144"/>
                  </a:lnTo>
                  <a:lnTo>
                    <a:pt x="125" y="144"/>
                  </a:lnTo>
                  <a:lnTo>
                    <a:pt x="120" y="144"/>
                  </a:lnTo>
                  <a:lnTo>
                    <a:pt x="115" y="144"/>
                  </a:lnTo>
                  <a:lnTo>
                    <a:pt x="109" y="144"/>
                  </a:lnTo>
                  <a:lnTo>
                    <a:pt x="103" y="140"/>
                  </a:lnTo>
                  <a:lnTo>
                    <a:pt x="98" y="137"/>
                  </a:lnTo>
                  <a:lnTo>
                    <a:pt x="92" y="132"/>
                  </a:lnTo>
                  <a:lnTo>
                    <a:pt x="85" y="128"/>
                  </a:lnTo>
                  <a:lnTo>
                    <a:pt x="79" y="124"/>
                  </a:lnTo>
                  <a:lnTo>
                    <a:pt x="72" y="120"/>
                  </a:lnTo>
                  <a:lnTo>
                    <a:pt x="67" y="116"/>
                  </a:lnTo>
                  <a:lnTo>
                    <a:pt x="61" y="113"/>
                  </a:lnTo>
                  <a:lnTo>
                    <a:pt x="55" y="110"/>
                  </a:lnTo>
                  <a:lnTo>
                    <a:pt x="53" y="110"/>
                  </a:lnTo>
                  <a:lnTo>
                    <a:pt x="53" y="114"/>
                  </a:lnTo>
                  <a:lnTo>
                    <a:pt x="55" y="118"/>
                  </a:lnTo>
                  <a:lnTo>
                    <a:pt x="59" y="122"/>
                  </a:lnTo>
                  <a:lnTo>
                    <a:pt x="64" y="128"/>
                  </a:lnTo>
                  <a:lnTo>
                    <a:pt x="71" y="135"/>
                  </a:lnTo>
                  <a:lnTo>
                    <a:pt x="79" y="143"/>
                  </a:lnTo>
                  <a:lnTo>
                    <a:pt x="68" y="142"/>
                  </a:lnTo>
                  <a:lnTo>
                    <a:pt x="57" y="142"/>
                  </a:lnTo>
                  <a:lnTo>
                    <a:pt x="48" y="140"/>
                  </a:lnTo>
                  <a:lnTo>
                    <a:pt x="40" y="140"/>
                  </a:lnTo>
                  <a:lnTo>
                    <a:pt x="33" y="139"/>
                  </a:lnTo>
                  <a:lnTo>
                    <a:pt x="26" y="139"/>
                  </a:lnTo>
                  <a:lnTo>
                    <a:pt x="22" y="139"/>
                  </a:lnTo>
                  <a:lnTo>
                    <a:pt x="18" y="139"/>
                  </a:lnTo>
                  <a:lnTo>
                    <a:pt x="4" y="138"/>
                  </a:lnTo>
                  <a:lnTo>
                    <a:pt x="0" y="140"/>
                  </a:lnTo>
                  <a:lnTo>
                    <a:pt x="3" y="145"/>
                  </a:lnTo>
                  <a:lnTo>
                    <a:pt x="16" y="151"/>
                  </a:lnTo>
                  <a:lnTo>
                    <a:pt x="19" y="152"/>
                  </a:lnTo>
                  <a:lnTo>
                    <a:pt x="25" y="153"/>
                  </a:lnTo>
                  <a:lnTo>
                    <a:pt x="33" y="154"/>
                  </a:lnTo>
                  <a:lnTo>
                    <a:pt x="44" y="155"/>
                  </a:lnTo>
                  <a:lnTo>
                    <a:pt x="55" y="157"/>
                  </a:lnTo>
                  <a:lnTo>
                    <a:pt x="68" y="158"/>
                  </a:lnTo>
                  <a:lnTo>
                    <a:pt x="83" y="159"/>
                  </a:lnTo>
                  <a:lnTo>
                    <a:pt x="98" y="160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7" y="162"/>
                  </a:lnTo>
                  <a:lnTo>
                    <a:pt x="92" y="167"/>
                  </a:lnTo>
                  <a:lnTo>
                    <a:pt x="84" y="173"/>
                  </a:lnTo>
                  <a:lnTo>
                    <a:pt x="75" y="181"/>
                  </a:lnTo>
                  <a:lnTo>
                    <a:pt x="65" y="189"/>
                  </a:lnTo>
                  <a:lnTo>
                    <a:pt x="57" y="196"/>
                  </a:lnTo>
                  <a:lnTo>
                    <a:pt x="50" y="201"/>
                  </a:lnTo>
                  <a:lnTo>
                    <a:pt x="46" y="206"/>
                  </a:lnTo>
                  <a:lnTo>
                    <a:pt x="42" y="213"/>
                  </a:lnTo>
                  <a:lnTo>
                    <a:pt x="45" y="218"/>
                  </a:lnTo>
                  <a:lnTo>
                    <a:pt x="49" y="219"/>
                  </a:lnTo>
                  <a:lnTo>
                    <a:pt x="56" y="215"/>
                  </a:lnTo>
                  <a:lnTo>
                    <a:pt x="62" y="211"/>
                  </a:lnTo>
                  <a:lnTo>
                    <a:pt x="68" y="206"/>
                  </a:lnTo>
                  <a:lnTo>
                    <a:pt x="76" y="199"/>
                  </a:lnTo>
                  <a:lnTo>
                    <a:pt x="84" y="192"/>
                  </a:lnTo>
                  <a:lnTo>
                    <a:pt x="92" y="185"/>
                  </a:lnTo>
                  <a:lnTo>
                    <a:pt x="100" y="178"/>
                  </a:lnTo>
                  <a:lnTo>
                    <a:pt x="109" y="173"/>
                  </a:lnTo>
                  <a:lnTo>
                    <a:pt x="117" y="168"/>
                  </a:lnTo>
                  <a:lnTo>
                    <a:pt x="121" y="167"/>
                  </a:lnTo>
                  <a:lnTo>
                    <a:pt x="123" y="165"/>
                  </a:lnTo>
                  <a:lnTo>
                    <a:pt x="124" y="163"/>
                  </a:lnTo>
                  <a:lnTo>
                    <a:pt x="125" y="162"/>
                  </a:lnTo>
                  <a:lnTo>
                    <a:pt x="131" y="162"/>
                  </a:lnTo>
                  <a:lnTo>
                    <a:pt x="136" y="163"/>
                  </a:lnTo>
                  <a:lnTo>
                    <a:pt x="141" y="163"/>
                  </a:lnTo>
                  <a:lnTo>
                    <a:pt x="146" y="163"/>
                  </a:lnTo>
                  <a:lnTo>
                    <a:pt x="152" y="165"/>
                  </a:lnTo>
                  <a:lnTo>
                    <a:pt x="156" y="165"/>
                  </a:lnTo>
                  <a:lnTo>
                    <a:pt x="162" y="166"/>
                  </a:lnTo>
                  <a:lnTo>
                    <a:pt x="168" y="166"/>
                  </a:lnTo>
                  <a:lnTo>
                    <a:pt x="162" y="174"/>
                  </a:lnTo>
                  <a:lnTo>
                    <a:pt x="158" y="182"/>
                  </a:lnTo>
                  <a:lnTo>
                    <a:pt x="152" y="190"/>
                  </a:lnTo>
                  <a:lnTo>
                    <a:pt x="146" y="197"/>
                  </a:lnTo>
                  <a:lnTo>
                    <a:pt x="141" y="205"/>
                  </a:lnTo>
                  <a:lnTo>
                    <a:pt x="137" y="212"/>
                  </a:lnTo>
                  <a:lnTo>
                    <a:pt x="133" y="216"/>
                  </a:lnTo>
                  <a:lnTo>
                    <a:pt x="131" y="221"/>
                  </a:lnTo>
                  <a:lnTo>
                    <a:pt x="130" y="228"/>
                  </a:lnTo>
                  <a:lnTo>
                    <a:pt x="132" y="231"/>
                  </a:lnTo>
                  <a:lnTo>
                    <a:pt x="137" y="231"/>
                  </a:lnTo>
                  <a:lnTo>
                    <a:pt x="143" y="226"/>
                  </a:lnTo>
                  <a:lnTo>
                    <a:pt x="146" y="220"/>
                  </a:lnTo>
                  <a:lnTo>
                    <a:pt x="152" y="213"/>
                  </a:lnTo>
                  <a:lnTo>
                    <a:pt x="159" y="205"/>
                  </a:lnTo>
                  <a:lnTo>
                    <a:pt x="167" y="196"/>
                  </a:lnTo>
                  <a:lnTo>
                    <a:pt x="174" y="188"/>
                  </a:lnTo>
                  <a:lnTo>
                    <a:pt x="181" y="180"/>
                  </a:lnTo>
                  <a:lnTo>
                    <a:pt x="186" y="173"/>
                  </a:lnTo>
                  <a:lnTo>
                    <a:pt x="191" y="167"/>
                  </a:lnTo>
                  <a:lnTo>
                    <a:pt x="207" y="168"/>
                  </a:lnTo>
                  <a:lnTo>
                    <a:pt x="223" y="169"/>
                  </a:lnTo>
                  <a:lnTo>
                    <a:pt x="237" y="170"/>
                  </a:lnTo>
                  <a:lnTo>
                    <a:pt x="251" y="172"/>
                  </a:lnTo>
                  <a:lnTo>
                    <a:pt x="264" y="172"/>
                  </a:lnTo>
                  <a:lnTo>
                    <a:pt x="275" y="173"/>
                  </a:lnTo>
                  <a:lnTo>
                    <a:pt x="284" y="174"/>
                  </a:lnTo>
                  <a:lnTo>
                    <a:pt x="292" y="174"/>
                  </a:lnTo>
                  <a:lnTo>
                    <a:pt x="285" y="184"/>
                  </a:lnTo>
                  <a:lnTo>
                    <a:pt x="279" y="195"/>
                  </a:lnTo>
                  <a:lnTo>
                    <a:pt x="271" y="205"/>
                  </a:lnTo>
                  <a:lnTo>
                    <a:pt x="264" y="216"/>
                  </a:lnTo>
                  <a:lnTo>
                    <a:pt x="256" y="229"/>
                  </a:lnTo>
                  <a:lnTo>
                    <a:pt x="247" y="241"/>
                  </a:lnTo>
                  <a:lnTo>
                    <a:pt x="241" y="253"/>
                  </a:lnTo>
                  <a:lnTo>
                    <a:pt x="232" y="266"/>
                  </a:lnTo>
                  <a:lnTo>
                    <a:pt x="226" y="268"/>
                  </a:lnTo>
                  <a:lnTo>
                    <a:pt x="219" y="272"/>
                  </a:lnTo>
                  <a:lnTo>
                    <a:pt x="212" y="274"/>
                  </a:lnTo>
                  <a:lnTo>
                    <a:pt x="205" y="278"/>
                  </a:lnTo>
                  <a:lnTo>
                    <a:pt x="198" y="280"/>
                  </a:lnTo>
                  <a:lnTo>
                    <a:pt x="191" y="282"/>
                  </a:lnTo>
                  <a:lnTo>
                    <a:pt x="184" y="282"/>
                  </a:lnTo>
                  <a:lnTo>
                    <a:pt x="177" y="282"/>
                  </a:lnTo>
                  <a:lnTo>
                    <a:pt x="168" y="282"/>
                  </a:lnTo>
                  <a:lnTo>
                    <a:pt x="165" y="284"/>
                  </a:lnTo>
                  <a:lnTo>
                    <a:pt x="165" y="289"/>
                  </a:lnTo>
                  <a:lnTo>
                    <a:pt x="171" y="293"/>
                  </a:lnTo>
                  <a:lnTo>
                    <a:pt x="176" y="294"/>
                  </a:lnTo>
                  <a:lnTo>
                    <a:pt x="181" y="295"/>
                  </a:lnTo>
                  <a:lnTo>
                    <a:pt x="186" y="295"/>
                  </a:lnTo>
                  <a:lnTo>
                    <a:pt x="192" y="295"/>
                  </a:lnTo>
                  <a:lnTo>
                    <a:pt x="199" y="294"/>
                  </a:lnTo>
                  <a:lnTo>
                    <a:pt x="205" y="293"/>
                  </a:lnTo>
                  <a:lnTo>
                    <a:pt x="212" y="291"/>
                  </a:lnTo>
                  <a:lnTo>
                    <a:pt x="218" y="290"/>
                  </a:lnTo>
                  <a:lnTo>
                    <a:pt x="211" y="302"/>
                  </a:lnTo>
                  <a:lnTo>
                    <a:pt x="205" y="312"/>
                  </a:lnTo>
                  <a:lnTo>
                    <a:pt x="198" y="324"/>
                  </a:lnTo>
                  <a:lnTo>
                    <a:pt x="191" y="334"/>
                  </a:lnTo>
                  <a:lnTo>
                    <a:pt x="185" y="335"/>
                  </a:lnTo>
                  <a:lnTo>
                    <a:pt x="177" y="337"/>
                  </a:lnTo>
                  <a:lnTo>
                    <a:pt x="167" y="340"/>
                  </a:lnTo>
                  <a:lnTo>
                    <a:pt x="156" y="343"/>
                  </a:lnTo>
                  <a:lnTo>
                    <a:pt x="146" y="346"/>
                  </a:lnTo>
                  <a:lnTo>
                    <a:pt x="136" y="347"/>
                  </a:lnTo>
                  <a:lnTo>
                    <a:pt x="128" y="349"/>
                  </a:lnTo>
                  <a:lnTo>
                    <a:pt x="123" y="349"/>
                  </a:lnTo>
                  <a:lnTo>
                    <a:pt x="118" y="350"/>
                  </a:lnTo>
                  <a:lnTo>
                    <a:pt x="118" y="352"/>
                  </a:lnTo>
                  <a:lnTo>
                    <a:pt x="123" y="355"/>
                  </a:lnTo>
                  <a:lnTo>
                    <a:pt x="128" y="356"/>
                  </a:lnTo>
                  <a:lnTo>
                    <a:pt x="130" y="356"/>
                  </a:lnTo>
                  <a:lnTo>
                    <a:pt x="135" y="356"/>
                  </a:lnTo>
                  <a:lnTo>
                    <a:pt x="140" y="356"/>
                  </a:lnTo>
                  <a:lnTo>
                    <a:pt x="147" y="356"/>
                  </a:lnTo>
                  <a:lnTo>
                    <a:pt x="155" y="357"/>
                  </a:lnTo>
                  <a:lnTo>
                    <a:pt x="163" y="357"/>
                  </a:lnTo>
                  <a:lnTo>
                    <a:pt x="171" y="357"/>
                  </a:lnTo>
                  <a:lnTo>
                    <a:pt x="180" y="356"/>
                  </a:lnTo>
                  <a:lnTo>
                    <a:pt x="171" y="369"/>
                  </a:lnTo>
                  <a:lnTo>
                    <a:pt x="166" y="380"/>
                  </a:lnTo>
                  <a:lnTo>
                    <a:pt x="159" y="390"/>
                  </a:lnTo>
                  <a:lnTo>
                    <a:pt x="153" y="400"/>
                  </a:lnTo>
                  <a:lnTo>
                    <a:pt x="148" y="408"/>
                  </a:lnTo>
                  <a:lnTo>
                    <a:pt x="145" y="415"/>
                  </a:lnTo>
                  <a:lnTo>
                    <a:pt x="141" y="419"/>
                  </a:lnTo>
                  <a:lnTo>
                    <a:pt x="139" y="423"/>
                  </a:lnTo>
                  <a:lnTo>
                    <a:pt x="137" y="430"/>
                  </a:lnTo>
                  <a:lnTo>
                    <a:pt x="138" y="431"/>
                  </a:lnTo>
                  <a:lnTo>
                    <a:pt x="141" y="430"/>
                  </a:lnTo>
                  <a:lnTo>
                    <a:pt x="145" y="429"/>
                  </a:lnTo>
                  <a:lnTo>
                    <a:pt x="146" y="426"/>
                  </a:lnTo>
                  <a:lnTo>
                    <a:pt x="148" y="423"/>
                  </a:lnTo>
                  <a:lnTo>
                    <a:pt x="153" y="417"/>
                  </a:lnTo>
                  <a:lnTo>
                    <a:pt x="159" y="410"/>
                  </a:lnTo>
                  <a:lnTo>
                    <a:pt x="165" y="401"/>
                  </a:lnTo>
                  <a:lnTo>
                    <a:pt x="173" y="392"/>
                  </a:lnTo>
                  <a:lnTo>
                    <a:pt x="181" y="380"/>
                  </a:lnTo>
                  <a:lnTo>
                    <a:pt x="190" y="367"/>
                  </a:lnTo>
                  <a:lnTo>
                    <a:pt x="189" y="382"/>
                  </a:lnTo>
                  <a:lnTo>
                    <a:pt x="188" y="395"/>
                  </a:lnTo>
                  <a:lnTo>
                    <a:pt x="188" y="407"/>
                  </a:lnTo>
                  <a:lnTo>
                    <a:pt x="189" y="416"/>
                  </a:lnTo>
                  <a:lnTo>
                    <a:pt x="196" y="427"/>
                  </a:lnTo>
                  <a:lnTo>
                    <a:pt x="203" y="431"/>
                  </a:lnTo>
                  <a:lnTo>
                    <a:pt x="206" y="427"/>
                  </a:lnTo>
                  <a:lnTo>
                    <a:pt x="207" y="418"/>
                  </a:lnTo>
                  <a:lnTo>
                    <a:pt x="206" y="402"/>
                  </a:lnTo>
                  <a:lnTo>
                    <a:pt x="206" y="381"/>
                  </a:lnTo>
                  <a:lnTo>
                    <a:pt x="207" y="359"/>
                  </a:lnTo>
                  <a:lnTo>
                    <a:pt x="211" y="342"/>
                  </a:lnTo>
                  <a:lnTo>
                    <a:pt x="212" y="341"/>
                  </a:lnTo>
                  <a:lnTo>
                    <a:pt x="212" y="340"/>
                  </a:lnTo>
                  <a:lnTo>
                    <a:pt x="212" y="339"/>
                  </a:lnTo>
                  <a:lnTo>
                    <a:pt x="212" y="337"/>
                  </a:lnTo>
                  <a:lnTo>
                    <a:pt x="216" y="332"/>
                  </a:lnTo>
                  <a:lnTo>
                    <a:pt x="221" y="325"/>
                  </a:lnTo>
                  <a:lnTo>
                    <a:pt x="226" y="318"/>
                  </a:lnTo>
                  <a:lnTo>
                    <a:pt x="230" y="312"/>
                  </a:lnTo>
                  <a:lnTo>
                    <a:pt x="230" y="327"/>
                  </a:lnTo>
                  <a:lnTo>
                    <a:pt x="232" y="341"/>
                  </a:lnTo>
                  <a:lnTo>
                    <a:pt x="235" y="352"/>
                  </a:lnTo>
                  <a:lnTo>
                    <a:pt x="238" y="361"/>
                  </a:lnTo>
                  <a:lnTo>
                    <a:pt x="245" y="366"/>
                  </a:lnTo>
                  <a:lnTo>
                    <a:pt x="253" y="367"/>
                  </a:lnTo>
                  <a:lnTo>
                    <a:pt x="258" y="363"/>
                  </a:lnTo>
                  <a:lnTo>
                    <a:pt x="259" y="352"/>
                  </a:lnTo>
                  <a:lnTo>
                    <a:pt x="257" y="337"/>
                  </a:lnTo>
                  <a:lnTo>
                    <a:pt x="254" y="319"/>
                  </a:lnTo>
                  <a:lnTo>
                    <a:pt x="252" y="299"/>
                  </a:lnTo>
                  <a:lnTo>
                    <a:pt x="252" y="281"/>
                  </a:lnTo>
                  <a:lnTo>
                    <a:pt x="261" y="268"/>
                  </a:lnTo>
                  <a:lnTo>
                    <a:pt x="271" y="256"/>
                  </a:lnTo>
                  <a:lnTo>
                    <a:pt x="279" y="243"/>
                  </a:lnTo>
                  <a:lnTo>
                    <a:pt x="288" y="230"/>
                  </a:lnTo>
                  <a:lnTo>
                    <a:pt x="296" y="218"/>
                  </a:lnTo>
                  <a:lnTo>
                    <a:pt x="303" y="206"/>
                  </a:lnTo>
                  <a:lnTo>
                    <a:pt x="310" y="196"/>
                  </a:lnTo>
                  <a:lnTo>
                    <a:pt x="317" y="185"/>
                  </a:lnTo>
                  <a:lnTo>
                    <a:pt x="320" y="197"/>
                  </a:lnTo>
                  <a:lnTo>
                    <a:pt x="328" y="215"/>
                  </a:lnTo>
                  <a:lnTo>
                    <a:pt x="337" y="238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4" y="281"/>
                  </a:lnTo>
                  <a:lnTo>
                    <a:pt x="338" y="303"/>
                  </a:lnTo>
                  <a:lnTo>
                    <a:pt x="334" y="326"/>
                  </a:lnTo>
                  <a:lnTo>
                    <a:pt x="330" y="342"/>
                  </a:lnTo>
                  <a:lnTo>
                    <a:pt x="332" y="350"/>
                  </a:lnTo>
                  <a:lnTo>
                    <a:pt x="337" y="352"/>
                  </a:lnTo>
                  <a:lnTo>
                    <a:pt x="343" y="350"/>
                  </a:lnTo>
                  <a:lnTo>
                    <a:pt x="347" y="341"/>
                  </a:lnTo>
                  <a:lnTo>
                    <a:pt x="349" y="332"/>
                  </a:lnTo>
                  <a:lnTo>
                    <a:pt x="352" y="319"/>
                  </a:lnTo>
                  <a:lnTo>
                    <a:pt x="357" y="305"/>
                  </a:lnTo>
                  <a:lnTo>
                    <a:pt x="363" y="293"/>
                  </a:lnTo>
                  <a:lnTo>
                    <a:pt x="368" y="304"/>
                  </a:lnTo>
                  <a:lnTo>
                    <a:pt x="374" y="316"/>
                  </a:lnTo>
                  <a:lnTo>
                    <a:pt x="379" y="327"/>
                  </a:lnTo>
                  <a:lnTo>
                    <a:pt x="385" y="339"/>
                  </a:lnTo>
                  <a:lnTo>
                    <a:pt x="385" y="340"/>
                  </a:lnTo>
                  <a:lnTo>
                    <a:pt x="385" y="340"/>
                  </a:lnTo>
                  <a:lnTo>
                    <a:pt x="385" y="341"/>
                  </a:lnTo>
                  <a:lnTo>
                    <a:pt x="383" y="342"/>
                  </a:lnTo>
                  <a:lnTo>
                    <a:pt x="381" y="352"/>
                  </a:lnTo>
                  <a:lnTo>
                    <a:pt x="378" y="371"/>
                  </a:lnTo>
                  <a:lnTo>
                    <a:pt x="372" y="394"/>
                  </a:lnTo>
                  <a:lnTo>
                    <a:pt x="360" y="420"/>
                  </a:lnTo>
                  <a:lnTo>
                    <a:pt x="360" y="424"/>
                  </a:lnTo>
                  <a:lnTo>
                    <a:pt x="364" y="426"/>
                  </a:lnTo>
                  <a:lnTo>
                    <a:pt x="370" y="423"/>
                  </a:lnTo>
                  <a:lnTo>
                    <a:pt x="376" y="415"/>
                  </a:lnTo>
                  <a:lnTo>
                    <a:pt x="385" y="401"/>
                  </a:lnTo>
                  <a:lnTo>
                    <a:pt x="390" y="389"/>
                  </a:lnTo>
                  <a:lnTo>
                    <a:pt x="395" y="379"/>
                  </a:lnTo>
                  <a:lnTo>
                    <a:pt x="400" y="369"/>
                  </a:lnTo>
                  <a:lnTo>
                    <a:pt x="406" y="381"/>
                  </a:lnTo>
                  <a:lnTo>
                    <a:pt x="413" y="394"/>
                  </a:lnTo>
                  <a:lnTo>
                    <a:pt x="420" y="407"/>
                  </a:lnTo>
                  <a:lnTo>
                    <a:pt x="426" y="417"/>
                  </a:lnTo>
                  <a:lnTo>
                    <a:pt x="432" y="426"/>
                  </a:lnTo>
                  <a:lnTo>
                    <a:pt x="438" y="435"/>
                  </a:lnTo>
                  <a:lnTo>
                    <a:pt x="442" y="441"/>
                  </a:lnTo>
                  <a:lnTo>
                    <a:pt x="446" y="447"/>
                  </a:lnTo>
                  <a:lnTo>
                    <a:pt x="451" y="450"/>
                  </a:lnTo>
                  <a:lnTo>
                    <a:pt x="455" y="449"/>
                  </a:lnTo>
                  <a:lnTo>
                    <a:pt x="456" y="445"/>
                  </a:lnTo>
                  <a:lnTo>
                    <a:pt x="455" y="437"/>
                  </a:lnTo>
                  <a:lnTo>
                    <a:pt x="447" y="418"/>
                  </a:lnTo>
                  <a:lnTo>
                    <a:pt x="439" y="400"/>
                  </a:lnTo>
                  <a:lnTo>
                    <a:pt x="429" y="381"/>
                  </a:lnTo>
                  <a:lnTo>
                    <a:pt x="421" y="362"/>
                  </a:lnTo>
                  <a:lnTo>
                    <a:pt x="427" y="364"/>
                  </a:lnTo>
                  <a:lnTo>
                    <a:pt x="433" y="367"/>
                  </a:lnTo>
                  <a:lnTo>
                    <a:pt x="439" y="370"/>
                  </a:lnTo>
                  <a:lnTo>
                    <a:pt x="444" y="372"/>
                  </a:lnTo>
                  <a:lnTo>
                    <a:pt x="449" y="374"/>
                  </a:lnTo>
                  <a:lnTo>
                    <a:pt x="454" y="377"/>
                  </a:lnTo>
                  <a:lnTo>
                    <a:pt x="458" y="379"/>
                  </a:lnTo>
                  <a:lnTo>
                    <a:pt x="462" y="380"/>
                  </a:lnTo>
                  <a:lnTo>
                    <a:pt x="469" y="382"/>
                  </a:lnTo>
                  <a:lnTo>
                    <a:pt x="472" y="382"/>
                  </a:lnTo>
                  <a:lnTo>
                    <a:pt x="473" y="381"/>
                  </a:lnTo>
                  <a:lnTo>
                    <a:pt x="473" y="380"/>
                  </a:lnTo>
                  <a:lnTo>
                    <a:pt x="465" y="372"/>
                  </a:lnTo>
                  <a:lnTo>
                    <a:pt x="457" y="365"/>
                  </a:lnTo>
                  <a:lnTo>
                    <a:pt x="448" y="359"/>
                  </a:lnTo>
                  <a:lnTo>
                    <a:pt x="439" y="354"/>
                  </a:lnTo>
                  <a:lnTo>
                    <a:pt x="431" y="349"/>
                  </a:lnTo>
                  <a:lnTo>
                    <a:pt x="423" y="344"/>
                  </a:lnTo>
                  <a:lnTo>
                    <a:pt x="416" y="341"/>
                  </a:lnTo>
                  <a:lnTo>
                    <a:pt x="410" y="337"/>
                  </a:lnTo>
                  <a:lnTo>
                    <a:pt x="404" y="325"/>
                  </a:lnTo>
                  <a:lnTo>
                    <a:pt x="398" y="312"/>
                  </a:lnTo>
                  <a:lnTo>
                    <a:pt x="393" y="299"/>
                  </a:lnTo>
                  <a:lnTo>
                    <a:pt x="387" y="287"/>
                  </a:lnTo>
                  <a:lnTo>
                    <a:pt x="393" y="289"/>
                  </a:lnTo>
                  <a:lnTo>
                    <a:pt x="397" y="291"/>
                  </a:lnTo>
                  <a:lnTo>
                    <a:pt x="402" y="294"/>
                  </a:lnTo>
                  <a:lnTo>
                    <a:pt x="408" y="296"/>
                  </a:lnTo>
                  <a:lnTo>
                    <a:pt x="411" y="298"/>
                  </a:lnTo>
                  <a:lnTo>
                    <a:pt x="416" y="299"/>
                  </a:lnTo>
                  <a:lnTo>
                    <a:pt x="419" y="301"/>
                  </a:lnTo>
                  <a:lnTo>
                    <a:pt x="421" y="302"/>
                  </a:lnTo>
                  <a:lnTo>
                    <a:pt x="427" y="303"/>
                  </a:lnTo>
                  <a:lnTo>
                    <a:pt x="431" y="302"/>
                  </a:lnTo>
                  <a:lnTo>
                    <a:pt x="431" y="299"/>
                  </a:lnTo>
                  <a:lnTo>
                    <a:pt x="425" y="295"/>
                  </a:lnTo>
                  <a:lnTo>
                    <a:pt x="420" y="293"/>
                  </a:lnTo>
                  <a:lnTo>
                    <a:pt x="414" y="288"/>
                  </a:lnTo>
                  <a:lnTo>
                    <a:pt x="409" y="283"/>
                  </a:lnTo>
                  <a:lnTo>
                    <a:pt x="402" y="279"/>
                  </a:lnTo>
                  <a:lnTo>
                    <a:pt x="394" y="273"/>
                  </a:lnTo>
                  <a:lnTo>
                    <a:pt x="387" y="268"/>
                  </a:lnTo>
                  <a:lnTo>
                    <a:pt x="380" y="263"/>
                  </a:lnTo>
                  <a:lnTo>
                    <a:pt x="374" y="259"/>
                  </a:lnTo>
                  <a:lnTo>
                    <a:pt x="368" y="245"/>
                  </a:lnTo>
                  <a:lnTo>
                    <a:pt x="363" y="233"/>
                  </a:lnTo>
                  <a:lnTo>
                    <a:pt x="357" y="220"/>
                  </a:lnTo>
                  <a:lnTo>
                    <a:pt x="352" y="210"/>
                  </a:lnTo>
                  <a:lnTo>
                    <a:pt x="348" y="200"/>
                  </a:lnTo>
                  <a:lnTo>
                    <a:pt x="344" y="191"/>
                  </a:lnTo>
                  <a:lnTo>
                    <a:pt x="342" y="184"/>
                  </a:lnTo>
                  <a:lnTo>
                    <a:pt x="340" y="180"/>
                  </a:lnTo>
                  <a:lnTo>
                    <a:pt x="338" y="178"/>
                  </a:lnTo>
                  <a:lnTo>
                    <a:pt x="338" y="178"/>
                  </a:lnTo>
                  <a:lnTo>
                    <a:pt x="338" y="177"/>
                  </a:lnTo>
                  <a:lnTo>
                    <a:pt x="338" y="177"/>
                  </a:lnTo>
                  <a:lnTo>
                    <a:pt x="343" y="177"/>
                  </a:lnTo>
                  <a:lnTo>
                    <a:pt x="349" y="178"/>
                  </a:lnTo>
                  <a:lnTo>
                    <a:pt x="356" y="178"/>
                  </a:lnTo>
                  <a:lnTo>
                    <a:pt x="364" y="180"/>
                  </a:lnTo>
                  <a:lnTo>
                    <a:pt x="373" y="180"/>
                  </a:lnTo>
                  <a:lnTo>
                    <a:pt x="383" y="181"/>
                  </a:lnTo>
                  <a:lnTo>
                    <a:pt x="395" y="181"/>
                  </a:lnTo>
                  <a:lnTo>
                    <a:pt x="406" y="182"/>
                  </a:lnTo>
                  <a:lnTo>
                    <a:pt x="413" y="188"/>
                  </a:lnTo>
                  <a:lnTo>
                    <a:pt x="419" y="193"/>
                  </a:lnTo>
                  <a:lnTo>
                    <a:pt x="423" y="199"/>
                  </a:lnTo>
                  <a:lnTo>
                    <a:pt x="427" y="204"/>
                  </a:lnTo>
                  <a:lnTo>
                    <a:pt x="432" y="210"/>
                  </a:lnTo>
                  <a:lnTo>
                    <a:pt x="436" y="215"/>
                  </a:lnTo>
                  <a:lnTo>
                    <a:pt x="443" y="222"/>
                  </a:lnTo>
                  <a:lnTo>
                    <a:pt x="451" y="229"/>
                  </a:lnTo>
                  <a:lnTo>
                    <a:pt x="459" y="235"/>
                  </a:lnTo>
                  <a:lnTo>
                    <a:pt x="466" y="237"/>
                  </a:lnTo>
                  <a:lnTo>
                    <a:pt x="467" y="235"/>
                  </a:lnTo>
                  <a:lnTo>
                    <a:pt x="463" y="227"/>
                  </a:lnTo>
                  <a:lnTo>
                    <a:pt x="456" y="216"/>
                  </a:lnTo>
                  <a:lnTo>
                    <a:pt x="449" y="205"/>
                  </a:lnTo>
                  <a:lnTo>
                    <a:pt x="442" y="195"/>
                  </a:lnTo>
                  <a:lnTo>
                    <a:pt x="434" y="184"/>
                  </a:lnTo>
                  <a:lnTo>
                    <a:pt x="442" y="184"/>
                  </a:lnTo>
                  <a:lnTo>
                    <a:pt x="450" y="185"/>
                  </a:lnTo>
                  <a:lnTo>
                    <a:pt x="458" y="185"/>
                  </a:lnTo>
                  <a:lnTo>
                    <a:pt x="466" y="185"/>
                  </a:lnTo>
                  <a:lnTo>
                    <a:pt x="473" y="186"/>
                  </a:lnTo>
                  <a:lnTo>
                    <a:pt x="481" y="186"/>
                  </a:lnTo>
                  <a:lnTo>
                    <a:pt x="489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503" y="192"/>
                  </a:lnTo>
                  <a:lnTo>
                    <a:pt x="510" y="198"/>
                  </a:lnTo>
                  <a:lnTo>
                    <a:pt x="517" y="204"/>
                  </a:lnTo>
                  <a:lnTo>
                    <a:pt x="526" y="211"/>
                  </a:lnTo>
                  <a:lnTo>
                    <a:pt x="534" y="218"/>
                  </a:lnTo>
                  <a:lnTo>
                    <a:pt x="542" y="226"/>
                  </a:lnTo>
                  <a:lnTo>
                    <a:pt x="550" y="234"/>
                  </a:lnTo>
                  <a:lnTo>
                    <a:pt x="557" y="242"/>
                  </a:lnTo>
                  <a:lnTo>
                    <a:pt x="568" y="251"/>
                  </a:lnTo>
                  <a:lnTo>
                    <a:pt x="575" y="250"/>
                  </a:lnTo>
                  <a:lnTo>
                    <a:pt x="576" y="242"/>
                  </a:lnTo>
                  <a:lnTo>
                    <a:pt x="569" y="229"/>
                  </a:lnTo>
                  <a:lnTo>
                    <a:pt x="564" y="225"/>
                  </a:lnTo>
                  <a:lnTo>
                    <a:pt x="560" y="220"/>
                  </a:lnTo>
                  <a:lnTo>
                    <a:pt x="555" y="214"/>
                  </a:lnTo>
                  <a:lnTo>
                    <a:pt x="550" y="210"/>
                  </a:lnTo>
                  <a:lnTo>
                    <a:pt x="545" y="204"/>
                  </a:lnTo>
                  <a:lnTo>
                    <a:pt x="540" y="199"/>
                  </a:lnTo>
                  <a:lnTo>
                    <a:pt x="535" y="195"/>
                  </a:lnTo>
                  <a:lnTo>
                    <a:pt x="532" y="190"/>
                  </a:lnTo>
                  <a:lnTo>
                    <a:pt x="547" y="191"/>
                  </a:lnTo>
                  <a:lnTo>
                    <a:pt x="561" y="191"/>
                  </a:lnTo>
                  <a:lnTo>
                    <a:pt x="573" y="192"/>
                  </a:lnTo>
                  <a:lnTo>
                    <a:pt x="584" y="192"/>
                  </a:lnTo>
                  <a:lnTo>
                    <a:pt x="594" y="193"/>
                  </a:lnTo>
                  <a:lnTo>
                    <a:pt x="601" y="193"/>
                  </a:lnTo>
                  <a:lnTo>
                    <a:pt x="607" y="193"/>
                  </a:lnTo>
                  <a:lnTo>
                    <a:pt x="610" y="193"/>
                  </a:lnTo>
                  <a:lnTo>
                    <a:pt x="618" y="191"/>
                  </a:lnTo>
                  <a:lnTo>
                    <a:pt x="622" y="188"/>
                  </a:lnTo>
                  <a:lnTo>
                    <a:pt x="617" y="183"/>
                  </a:lnTo>
                  <a:lnTo>
                    <a:pt x="607" y="180"/>
                  </a:lnTo>
                  <a:lnTo>
                    <a:pt x="603" y="180"/>
                  </a:lnTo>
                  <a:lnTo>
                    <a:pt x="599" y="178"/>
                  </a:lnTo>
                  <a:lnTo>
                    <a:pt x="593" y="177"/>
                  </a:lnTo>
                  <a:lnTo>
                    <a:pt x="586" y="177"/>
                  </a:lnTo>
                  <a:lnTo>
                    <a:pt x="577" y="176"/>
                  </a:lnTo>
                  <a:lnTo>
                    <a:pt x="568" y="175"/>
                  </a:lnTo>
                  <a:lnTo>
                    <a:pt x="556" y="174"/>
                  </a:lnTo>
                  <a:lnTo>
                    <a:pt x="545" y="173"/>
                  </a:lnTo>
                  <a:lnTo>
                    <a:pt x="550" y="170"/>
                  </a:lnTo>
                  <a:lnTo>
                    <a:pt x="557" y="168"/>
                  </a:lnTo>
                  <a:lnTo>
                    <a:pt x="563" y="167"/>
                  </a:lnTo>
                  <a:lnTo>
                    <a:pt x="569" y="165"/>
                  </a:lnTo>
                  <a:lnTo>
                    <a:pt x="575" y="161"/>
                  </a:lnTo>
                  <a:lnTo>
                    <a:pt x="580" y="158"/>
                  </a:lnTo>
                  <a:lnTo>
                    <a:pt x="586" y="154"/>
                  </a:lnTo>
                  <a:lnTo>
                    <a:pt x="591" y="150"/>
                  </a:lnTo>
                  <a:lnTo>
                    <a:pt x="592" y="147"/>
                  </a:lnTo>
                  <a:lnTo>
                    <a:pt x="593" y="144"/>
                  </a:lnTo>
                  <a:lnTo>
                    <a:pt x="592" y="143"/>
                  </a:lnTo>
                  <a:lnTo>
                    <a:pt x="586" y="143"/>
                  </a:lnTo>
                  <a:lnTo>
                    <a:pt x="577" y="147"/>
                  </a:lnTo>
                  <a:lnTo>
                    <a:pt x="568" y="152"/>
                  </a:lnTo>
                  <a:lnTo>
                    <a:pt x="558" y="155"/>
                  </a:lnTo>
                  <a:lnTo>
                    <a:pt x="548" y="159"/>
                  </a:lnTo>
                  <a:lnTo>
                    <a:pt x="539" y="162"/>
                  </a:lnTo>
                  <a:lnTo>
                    <a:pt x="529" y="165"/>
                  </a:lnTo>
                  <a:lnTo>
                    <a:pt x="519" y="167"/>
                  </a:lnTo>
                  <a:lnTo>
                    <a:pt x="510" y="169"/>
                  </a:lnTo>
                  <a:lnTo>
                    <a:pt x="502" y="169"/>
                  </a:lnTo>
                  <a:lnTo>
                    <a:pt x="494" y="168"/>
                  </a:lnTo>
                  <a:lnTo>
                    <a:pt x="486" y="168"/>
                  </a:lnTo>
                  <a:lnTo>
                    <a:pt x="478" y="167"/>
                  </a:lnTo>
                  <a:lnTo>
                    <a:pt x="470" y="166"/>
                  </a:lnTo>
                  <a:lnTo>
                    <a:pt x="462" y="165"/>
                  </a:lnTo>
                  <a:lnTo>
                    <a:pt x="454" y="165"/>
                  </a:lnTo>
                  <a:lnTo>
                    <a:pt x="446" y="163"/>
                  </a:lnTo>
                  <a:lnTo>
                    <a:pt x="450" y="160"/>
                  </a:lnTo>
                  <a:lnTo>
                    <a:pt x="456" y="158"/>
                  </a:lnTo>
                  <a:lnTo>
                    <a:pt x="462" y="154"/>
                  </a:lnTo>
                  <a:lnTo>
                    <a:pt x="467" y="151"/>
                  </a:lnTo>
                  <a:lnTo>
                    <a:pt x="473" y="147"/>
                  </a:lnTo>
                  <a:lnTo>
                    <a:pt x="479" y="144"/>
                  </a:lnTo>
                  <a:lnTo>
                    <a:pt x="484" y="140"/>
                  </a:lnTo>
                  <a:lnTo>
                    <a:pt x="488" y="137"/>
                  </a:lnTo>
                  <a:lnTo>
                    <a:pt x="493" y="132"/>
                  </a:lnTo>
                  <a:lnTo>
                    <a:pt x="492" y="130"/>
                  </a:lnTo>
                  <a:lnTo>
                    <a:pt x="487" y="130"/>
                  </a:lnTo>
                  <a:lnTo>
                    <a:pt x="484" y="130"/>
                  </a:lnTo>
                  <a:lnTo>
                    <a:pt x="476" y="133"/>
                  </a:lnTo>
                  <a:lnTo>
                    <a:pt x="467" y="137"/>
                  </a:lnTo>
                  <a:lnTo>
                    <a:pt x="457" y="140"/>
                  </a:lnTo>
                  <a:lnTo>
                    <a:pt x="447" y="144"/>
                  </a:lnTo>
                  <a:lnTo>
                    <a:pt x="438" y="148"/>
                  </a:lnTo>
                  <a:lnTo>
                    <a:pt x="428" y="152"/>
                  </a:lnTo>
                  <a:lnTo>
                    <a:pt x="420" y="157"/>
                  </a:lnTo>
                  <a:lnTo>
                    <a:pt x="413" y="161"/>
                  </a:lnTo>
                  <a:lnTo>
                    <a:pt x="401" y="160"/>
                  </a:lnTo>
                  <a:lnTo>
                    <a:pt x="388" y="159"/>
                  </a:lnTo>
                  <a:lnTo>
                    <a:pt x="376" y="158"/>
                  </a:lnTo>
                  <a:lnTo>
                    <a:pt x="366" y="157"/>
                  </a:lnTo>
                  <a:lnTo>
                    <a:pt x="358" y="157"/>
                  </a:lnTo>
                  <a:lnTo>
                    <a:pt x="350" y="155"/>
                  </a:lnTo>
                  <a:lnTo>
                    <a:pt x="344" y="154"/>
                  </a:lnTo>
                  <a:lnTo>
                    <a:pt x="340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7" y="154"/>
                  </a:lnTo>
                  <a:lnTo>
                    <a:pt x="343" y="145"/>
                  </a:lnTo>
                  <a:lnTo>
                    <a:pt x="350" y="136"/>
                  </a:lnTo>
                  <a:lnTo>
                    <a:pt x="356" y="125"/>
                  </a:lnTo>
                  <a:lnTo>
                    <a:pt x="363" y="115"/>
                  </a:lnTo>
                  <a:lnTo>
                    <a:pt x="368" y="105"/>
                  </a:lnTo>
                  <a:lnTo>
                    <a:pt x="375" y="93"/>
                  </a:lnTo>
                  <a:lnTo>
                    <a:pt x="381" y="83"/>
                  </a:lnTo>
                  <a:lnTo>
                    <a:pt x="388" y="71"/>
                  </a:lnTo>
                  <a:lnTo>
                    <a:pt x="397" y="71"/>
                  </a:lnTo>
                  <a:lnTo>
                    <a:pt x="408" y="70"/>
                  </a:lnTo>
                  <a:lnTo>
                    <a:pt x="416" y="69"/>
                  </a:lnTo>
                  <a:lnTo>
                    <a:pt x="425" y="69"/>
                  </a:lnTo>
                  <a:lnTo>
                    <a:pt x="434" y="68"/>
                  </a:lnTo>
                  <a:lnTo>
                    <a:pt x="442" y="67"/>
                  </a:lnTo>
                  <a:lnTo>
                    <a:pt x="451" y="64"/>
                  </a:lnTo>
                  <a:lnTo>
                    <a:pt x="459" y="63"/>
                  </a:lnTo>
                  <a:lnTo>
                    <a:pt x="472" y="57"/>
                  </a:lnTo>
                  <a:lnTo>
                    <a:pt x="476" y="51"/>
                  </a:lnTo>
                  <a:lnTo>
                    <a:pt x="470" y="46"/>
                  </a:lnTo>
                  <a:lnTo>
                    <a:pt x="457" y="46"/>
                  </a:lnTo>
                  <a:lnTo>
                    <a:pt x="448" y="47"/>
                  </a:lnTo>
                  <a:lnTo>
                    <a:pt x="439" y="48"/>
                  </a:lnTo>
                  <a:lnTo>
                    <a:pt x="431" y="49"/>
                  </a:lnTo>
                  <a:lnTo>
                    <a:pt x="424" y="49"/>
                  </a:lnTo>
                  <a:lnTo>
                    <a:pt x="417" y="51"/>
                  </a:lnTo>
                  <a:lnTo>
                    <a:pt x="411" y="51"/>
                  </a:lnTo>
                  <a:lnTo>
                    <a:pt x="405" y="49"/>
                  </a:lnTo>
                  <a:lnTo>
                    <a:pt x="401" y="49"/>
                  </a:lnTo>
                  <a:lnTo>
                    <a:pt x="406" y="39"/>
                  </a:lnTo>
                  <a:lnTo>
                    <a:pt x="413" y="29"/>
                  </a:lnTo>
                  <a:lnTo>
                    <a:pt x="419" y="19"/>
                  </a:lnTo>
                  <a:lnTo>
                    <a:pt x="426" y="9"/>
                  </a:lnTo>
                  <a:lnTo>
                    <a:pt x="428" y="8"/>
                  </a:lnTo>
                  <a:lnTo>
                    <a:pt x="429" y="8"/>
                  </a:lnTo>
                  <a:lnTo>
                    <a:pt x="432" y="8"/>
                  </a:lnTo>
                  <a:lnTo>
                    <a:pt x="435" y="7"/>
                  </a:lnTo>
                  <a:lnTo>
                    <a:pt x="441" y="6"/>
                  </a:lnTo>
                  <a:lnTo>
                    <a:pt x="449" y="3"/>
                  </a:lnTo>
                  <a:lnTo>
                    <a:pt x="457" y="2"/>
                  </a:lnTo>
                  <a:lnTo>
                    <a:pt x="464" y="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70" name="Freeform 234"/>
            <p:cNvSpPr>
              <a:spLocks/>
            </p:cNvSpPr>
            <p:nvPr/>
          </p:nvSpPr>
          <p:spPr bwMode="auto">
            <a:xfrm>
              <a:off x="1711" y="3575"/>
              <a:ext cx="46" cy="42"/>
            </a:xfrm>
            <a:custGeom>
              <a:avLst/>
              <a:gdLst>
                <a:gd name="T0" fmla="*/ 78 w 115"/>
                <a:gd name="T1" fmla="*/ 118 h 118"/>
                <a:gd name="T2" fmla="*/ 73 w 115"/>
                <a:gd name="T3" fmla="*/ 114 h 118"/>
                <a:gd name="T4" fmla="*/ 65 w 115"/>
                <a:gd name="T5" fmla="*/ 110 h 118"/>
                <a:gd name="T6" fmla="*/ 56 w 115"/>
                <a:gd name="T7" fmla="*/ 104 h 118"/>
                <a:gd name="T8" fmla="*/ 48 w 115"/>
                <a:gd name="T9" fmla="*/ 98 h 118"/>
                <a:gd name="T10" fmla="*/ 39 w 115"/>
                <a:gd name="T11" fmla="*/ 94 h 118"/>
                <a:gd name="T12" fmla="*/ 30 w 115"/>
                <a:gd name="T13" fmla="*/ 89 h 118"/>
                <a:gd name="T14" fmla="*/ 22 w 115"/>
                <a:gd name="T15" fmla="*/ 84 h 118"/>
                <a:gd name="T16" fmla="*/ 15 w 115"/>
                <a:gd name="T17" fmla="*/ 82 h 118"/>
                <a:gd name="T18" fmla="*/ 1 w 115"/>
                <a:gd name="T19" fmla="*/ 76 h 118"/>
                <a:gd name="T20" fmla="*/ 0 w 115"/>
                <a:gd name="T21" fmla="*/ 71 h 118"/>
                <a:gd name="T22" fmla="*/ 7 w 115"/>
                <a:gd name="T23" fmla="*/ 68 h 118"/>
                <a:gd name="T24" fmla="*/ 21 w 115"/>
                <a:gd name="T25" fmla="*/ 69 h 118"/>
                <a:gd name="T26" fmla="*/ 27 w 115"/>
                <a:gd name="T27" fmla="*/ 72 h 118"/>
                <a:gd name="T28" fmla="*/ 32 w 115"/>
                <a:gd name="T29" fmla="*/ 74 h 118"/>
                <a:gd name="T30" fmla="*/ 39 w 115"/>
                <a:gd name="T31" fmla="*/ 76 h 118"/>
                <a:gd name="T32" fmla="*/ 45 w 115"/>
                <a:gd name="T33" fmla="*/ 79 h 118"/>
                <a:gd name="T34" fmla="*/ 51 w 115"/>
                <a:gd name="T35" fmla="*/ 82 h 118"/>
                <a:gd name="T36" fmla="*/ 56 w 115"/>
                <a:gd name="T37" fmla="*/ 84 h 118"/>
                <a:gd name="T38" fmla="*/ 62 w 115"/>
                <a:gd name="T39" fmla="*/ 88 h 118"/>
                <a:gd name="T40" fmla="*/ 68 w 115"/>
                <a:gd name="T41" fmla="*/ 91 h 118"/>
                <a:gd name="T42" fmla="*/ 56 w 115"/>
                <a:gd name="T43" fmla="*/ 64 h 118"/>
                <a:gd name="T44" fmla="*/ 47 w 115"/>
                <a:gd name="T45" fmla="*/ 41 h 118"/>
                <a:gd name="T46" fmla="*/ 40 w 115"/>
                <a:gd name="T47" fmla="*/ 24 h 118"/>
                <a:gd name="T48" fmla="*/ 36 w 115"/>
                <a:gd name="T49" fmla="*/ 14 h 118"/>
                <a:gd name="T50" fmla="*/ 32 w 115"/>
                <a:gd name="T51" fmla="*/ 4 h 118"/>
                <a:gd name="T52" fmla="*/ 35 w 115"/>
                <a:gd name="T53" fmla="*/ 0 h 118"/>
                <a:gd name="T54" fmla="*/ 39 w 115"/>
                <a:gd name="T55" fmla="*/ 1 h 118"/>
                <a:gd name="T56" fmla="*/ 43 w 115"/>
                <a:gd name="T57" fmla="*/ 4 h 118"/>
                <a:gd name="T58" fmla="*/ 50 w 115"/>
                <a:gd name="T59" fmla="*/ 15 h 118"/>
                <a:gd name="T60" fmla="*/ 55 w 115"/>
                <a:gd name="T61" fmla="*/ 26 h 118"/>
                <a:gd name="T62" fmla="*/ 61 w 115"/>
                <a:gd name="T63" fmla="*/ 36 h 118"/>
                <a:gd name="T64" fmla="*/ 67 w 115"/>
                <a:gd name="T65" fmla="*/ 46 h 118"/>
                <a:gd name="T66" fmla="*/ 73 w 115"/>
                <a:gd name="T67" fmla="*/ 57 h 118"/>
                <a:gd name="T68" fmla="*/ 78 w 115"/>
                <a:gd name="T69" fmla="*/ 67 h 118"/>
                <a:gd name="T70" fmla="*/ 83 w 115"/>
                <a:gd name="T71" fmla="*/ 77 h 118"/>
                <a:gd name="T72" fmla="*/ 89 w 115"/>
                <a:gd name="T73" fmla="*/ 88 h 118"/>
                <a:gd name="T74" fmla="*/ 92 w 115"/>
                <a:gd name="T75" fmla="*/ 73 h 118"/>
                <a:gd name="T76" fmla="*/ 97 w 115"/>
                <a:gd name="T77" fmla="*/ 57 h 118"/>
                <a:gd name="T78" fmla="*/ 101 w 115"/>
                <a:gd name="T79" fmla="*/ 39 h 118"/>
                <a:gd name="T80" fmla="*/ 106 w 115"/>
                <a:gd name="T81" fmla="*/ 26 h 118"/>
                <a:gd name="T82" fmla="*/ 109 w 115"/>
                <a:gd name="T83" fmla="*/ 20 h 118"/>
                <a:gd name="T84" fmla="*/ 113 w 115"/>
                <a:gd name="T85" fmla="*/ 19 h 118"/>
                <a:gd name="T86" fmla="*/ 115 w 115"/>
                <a:gd name="T87" fmla="*/ 22 h 118"/>
                <a:gd name="T88" fmla="*/ 114 w 115"/>
                <a:gd name="T89" fmla="*/ 28 h 118"/>
                <a:gd name="T90" fmla="*/ 111 w 115"/>
                <a:gd name="T91" fmla="*/ 51 h 118"/>
                <a:gd name="T92" fmla="*/ 109 w 115"/>
                <a:gd name="T93" fmla="*/ 75 h 118"/>
                <a:gd name="T94" fmla="*/ 107 w 115"/>
                <a:gd name="T95" fmla="*/ 98 h 118"/>
                <a:gd name="T96" fmla="*/ 104 w 115"/>
                <a:gd name="T97" fmla="*/ 118 h 118"/>
                <a:gd name="T98" fmla="*/ 78 w 115"/>
                <a:gd name="T9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5" h="118">
                  <a:moveTo>
                    <a:pt x="78" y="118"/>
                  </a:moveTo>
                  <a:lnTo>
                    <a:pt x="73" y="114"/>
                  </a:lnTo>
                  <a:lnTo>
                    <a:pt x="65" y="110"/>
                  </a:lnTo>
                  <a:lnTo>
                    <a:pt x="56" y="104"/>
                  </a:lnTo>
                  <a:lnTo>
                    <a:pt x="48" y="98"/>
                  </a:lnTo>
                  <a:lnTo>
                    <a:pt x="39" y="94"/>
                  </a:lnTo>
                  <a:lnTo>
                    <a:pt x="30" y="89"/>
                  </a:lnTo>
                  <a:lnTo>
                    <a:pt x="22" y="84"/>
                  </a:lnTo>
                  <a:lnTo>
                    <a:pt x="15" y="82"/>
                  </a:lnTo>
                  <a:lnTo>
                    <a:pt x="1" y="76"/>
                  </a:lnTo>
                  <a:lnTo>
                    <a:pt x="0" y="71"/>
                  </a:lnTo>
                  <a:lnTo>
                    <a:pt x="7" y="68"/>
                  </a:lnTo>
                  <a:lnTo>
                    <a:pt x="21" y="69"/>
                  </a:lnTo>
                  <a:lnTo>
                    <a:pt x="27" y="72"/>
                  </a:lnTo>
                  <a:lnTo>
                    <a:pt x="32" y="74"/>
                  </a:lnTo>
                  <a:lnTo>
                    <a:pt x="39" y="76"/>
                  </a:lnTo>
                  <a:lnTo>
                    <a:pt x="45" y="79"/>
                  </a:lnTo>
                  <a:lnTo>
                    <a:pt x="51" y="82"/>
                  </a:lnTo>
                  <a:lnTo>
                    <a:pt x="56" y="84"/>
                  </a:lnTo>
                  <a:lnTo>
                    <a:pt x="62" y="88"/>
                  </a:lnTo>
                  <a:lnTo>
                    <a:pt x="68" y="91"/>
                  </a:lnTo>
                  <a:lnTo>
                    <a:pt x="56" y="64"/>
                  </a:lnTo>
                  <a:lnTo>
                    <a:pt x="47" y="41"/>
                  </a:lnTo>
                  <a:lnTo>
                    <a:pt x="40" y="24"/>
                  </a:lnTo>
                  <a:lnTo>
                    <a:pt x="36" y="14"/>
                  </a:lnTo>
                  <a:lnTo>
                    <a:pt x="32" y="4"/>
                  </a:lnTo>
                  <a:lnTo>
                    <a:pt x="35" y="0"/>
                  </a:lnTo>
                  <a:lnTo>
                    <a:pt x="39" y="1"/>
                  </a:lnTo>
                  <a:lnTo>
                    <a:pt x="43" y="4"/>
                  </a:lnTo>
                  <a:lnTo>
                    <a:pt x="50" y="15"/>
                  </a:lnTo>
                  <a:lnTo>
                    <a:pt x="55" y="26"/>
                  </a:lnTo>
                  <a:lnTo>
                    <a:pt x="61" y="36"/>
                  </a:lnTo>
                  <a:lnTo>
                    <a:pt x="67" y="46"/>
                  </a:lnTo>
                  <a:lnTo>
                    <a:pt x="73" y="57"/>
                  </a:lnTo>
                  <a:lnTo>
                    <a:pt x="78" y="67"/>
                  </a:lnTo>
                  <a:lnTo>
                    <a:pt x="83" y="77"/>
                  </a:lnTo>
                  <a:lnTo>
                    <a:pt x="89" y="88"/>
                  </a:lnTo>
                  <a:lnTo>
                    <a:pt x="92" y="73"/>
                  </a:lnTo>
                  <a:lnTo>
                    <a:pt x="97" y="57"/>
                  </a:lnTo>
                  <a:lnTo>
                    <a:pt x="101" y="39"/>
                  </a:lnTo>
                  <a:lnTo>
                    <a:pt x="106" y="26"/>
                  </a:lnTo>
                  <a:lnTo>
                    <a:pt x="109" y="20"/>
                  </a:lnTo>
                  <a:lnTo>
                    <a:pt x="113" y="19"/>
                  </a:lnTo>
                  <a:lnTo>
                    <a:pt x="115" y="22"/>
                  </a:lnTo>
                  <a:lnTo>
                    <a:pt x="114" y="28"/>
                  </a:lnTo>
                  <a:lnTo>
                    <a:pt x="111" y="51"/>
                  </a:lnTo>
                  <a:lnTo>
                    <a:pt x="109" y="75"/>
                  </a:lnTo>
                  <a:lnTo>
                    <a:pt x="107" y="98"/>
                  </a:lnTo>
                  <a:lnTo>
                    <a:pt x="104" y="118"/>
                  </a:lnTo>
                  <a:lnTo>
                    <a:pt x="78" y="118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571" name="Group 235"/>
          <p:cNvGrpSpPr>
            <a:grpSpLocks/>
          </p:cNvGrpSpPr>
          <p:nvPr/>
        </p:nvGrpSpPr>
        <p:grpSpPr bwMode="auto">
          <a:xfrm>
            <a:off x="5651500" y="5949950"/>
            <a:ext cx="504825" cy="431800"/>
            <a:chOff x="1632" y="3552"/>
            <a:chExt cx="288" cy="240"/>
          </a:xfrm>
        </p:grpSpPr>
        <p:sp>
          <p:nvSpPr>
            <p:cNvPr id="14572" name="Freeform 236"/>
            <p:cNvSpPr>
              <a:spLocks/>
            </p:cNvSpPr>
            <p:nvPr/>
          </p:nvSpPr>
          <p:spPr bwMode="auto">
            <a:xfrm>
              <a:off x="1789" y="3561"/>
              <a:ext cx="94" cy="56"/>
            </a:xfrm>
            <a:custGeom>
              <a:avLst/>
              <a:gdLst>
                <a:gd name="T0" fmla="*/ 5 w 237"/>
                <a:gd name="T1" fmla="*/ 155 h 155"/>
                <a:gd name="T2" fmla="*/ 0 w 237"/>
                <a:gd name="T3" fmla="*/ 132 h 155"/>
                <a:gd name="T4" fmla="*/ 62 w 237"/>
                <a:gd name="T5" fmla="*/ 124 h 155"/>
                <a:gd name="T6" fmla="*/ 76 w 237"/>
                <a:gd name="T7" fmla="*/ 19 h 155"/>
                <a:gd name="T8" fmla="*/ 116 w 237"/>
                <a:gd name="T9" fmla="*/ 56 h 155"/>
                <a:gd name="T10" fmla="*/ 194 w 237"/>
                <a:gd name="T11" fmla="*/ 0 h 155"/>
                <a:gd name="T12" fmla="*/ 184 w 237"/>
                <a:gd name="T13" fmla="*/ 120 h 155"/>
                <a:gd name="T14" fmla="*/ 237 w 237"/>
                <a:gd name="T15" fmla="*/ 155 h 155"/>
                <a:gd name="T16" fmla="*/ 129 w 237"/>
                <a:gd name="T17" fmla="*/ 155 h 155"/>
                <a:gd name="T18" fmla="*/ 77 w 237"/>
                <a:gd name="T19" fmla="*/ 155 h 155"/>
                <a:gd name="T20" fmla="*/ 48 w 237"/>
                <a:gd name="T21" fmla="*/ 155 h 155"/>
                <a:gd name="T22" fmla="*/ 38 w 237"/>
                <a:gd name="T23" fmla="*/ 155 h 155"/>
                <a:gd name="T24" fmla="*/ 5 w 237"/>
                <a:gd name="T2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155">
                  <a:moveTo>
                    <a:pt x="5" y="155"/>
                  </a:moveTo>
                  <a:lnTo>
                    <a:pt x="0" y="132"/>
                  </a:lnTo>
                  <a:lnTo>
                    <a:pt x="62" y="124"/>
                  </a:lnTo>
                  <a:lnTo>
                    <a:pt x="76" y="19"/>
                  </a:lnTo>
                  <a:lnTo>
                    <a:pt x="116" y="56"/>
                  </a:lnTo>
                  <a:lnTo>
                    <a:pt x="194" y="0"/>
                  </a:lnTo>
                  <a:lnTo>
                    <a:pt x="184" y="120"/>
                  </a:lnTo>
                  <a:lnTo>
                    <a:pt x="237" y="155"/>
                  </a:lnTo>
                  <a:lnTo>
                    <a:pt x="129" y="155"/>
                  </a:lnTo>
                  <a:lnTo>
                    <a:pt x="77" y="155"/>
                  </a:lnTo>
                  <a:lnTo>
                    <a:pt x="48" y="155"/>
                  </a:lnTo>
                  <a:lnTo>
                    <a:pt x="38" y="155"/>
                  </a:lnTo>
                  <a:lnTo>
                    <a:pt x="5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73" name="Freeform 237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74" name="Freeform 238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75" name="Freeform 239"/>
            <p:cNvSpPr>
              <a:spLocks/>
            </p:cNvSpPr>
            <p:nvPr/>
          </p:nvSpPr>
          <p:spPr bwMode="auto">
            <a:xfrm>
              <a:off x="1804" y="3617"/>
              <a:ext cx="4" cy="1"/>
            </a:xfrm>
            <a:custGeom>
              <a:avLst/>
              <a:gdLst>
                <a:gd name="T0" fmla="*/ 10 w 10"/>
                <a:gd name="T1" fmla="*/ 0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76" name="Freeform 240"/>
            <p:cNvSpPr>
              <a:spLocks/>
            </p:cNvSpPr>
            <p:nvPr/>
          </p:nvSpPr>
          <p:spPr bwMode="auto">
            <a:xfrm>
              <a:off x="1632" y="3617"/>
              <a:ext cx="288" cy="175"/>
            </a:xfrm>
            <a:custGeom>
              <a:avLst/>
              <a:gdLst>
                <a:gd name="T0" fmla="*/ 226 w 726"/>
                <a:gd name="T1" fmla="*/ 15 h 479"/>
                <a:gd name="T2" fmla="*/ 275 w 726"/>
                <a:gd name="T3" fmla="*/ 86 h 479"/>
                <a:gd name="T4" fmla="*/ 263 w 726"/>
                <a:gd name="T5" fmla="*/ 133 h 479"/>
                <a:gd name="T6" fmla="*/ 165 w 726"/>
                <a:gd name="T7" fmla="*/ 110 h 479"/>
                <a:gd name="T8" fmla="*/ 89 w 726"/>
                <a:gd name="T9" fmla="*/ 114 h 479"/>
                <a:gd name="T10" fmla="*/ 77 w 726"/>
                <a:gd name="T11" fmla="*/ 181 h 479"/>
                <a:gd name="T12" fmla="*/ 153 w 726"/>
                <a:gd name="T13" fmla="*/ 227 h 479"/>
                <a:gd name="T14" fmla="*/ 251 w 726"/>
                <a:gd name="T15" fmla="*/ 208 h 479"/>
                <a:gd name="T16" fmla="*/ 266 w 726"/>
                <a:gd name="T17" fmla="*/ 261 h 479"/>
                <a:gd name="T18" fmla="*/ 230 w 726"/>
                <a:gd name="T19" fmla="*/ 314 h 479"/>
                <a:gd name="T20" fmla="*/ 184 w 726"/>
                <a:gd name="T21" fmla="*/ 385 h 479"/>
                <a:gd name="T22" fmla="*/ 238 w 726"/>
                <a:gd name="T23" fmla="*/ 434 h 479"/>
                <a:gd name="T24" fmla="*/ 290 w 726"/>
                <a:gd name="T25" fmla="*/ 402 h 479"/>
                <a:gd name="T26" fmla="*/ 335 w 726"/>
                <a:gd name="T27" fmla="*/ 314 h 479"/>
                <a:gd name="T28" fmla="*/ 371 w 726"/>
                <a:gd name="T29" fmla="*/ 299 h 479"/>
                <a:gd name="T30" fmla="*/ 389 w 726"/>
                <a:gd name="T31" fmla="*/ 378 h 479"/>
                <a:gd name="T32" fmla="*/ 454 w 726"/>
                <a:gd name="T33" fmla="*/ 427 h 479"/>
                <a:gd name="T34" fmla="*/ 526 w 726"/>
                <a:gd name="T35" fmla="*/ 401 h 479"/>
                <a:gd name="T36" fmla="*/ 504 w 726"/>
                <a:gd name="T37" fmla="*/ 324 h 479"/>
                <a:gd name="T38" fmla="*/ 446 w 726"/>
                <a:gd name="T39" fmla="*/ 248 h 479"/>
                <a:gd name="T40" fmla="*/ 463 w 726"/>
                <a:gd name="T41" fmla="*/ 205 h 479"/>
                <a:gd name="T42" fmla="*/ 555 w 726"/>
                <a:gd name="T43" fmla="*/ 210 h 479"/>
                <a:gd name="T44" fmla="*/ 653 w 726"/>
                <a:gd name="T45" fmla="*/ 208 h 479"/>
                <a:gd name="T46" fmla="*/ 669 w 726"/>
                <a:gd name="T47" fmla="*/ 158 h 479"/>
                <a:gd name="T48" fmla="*/ 582 w 726"/>
                <a:gd name="T49" fmla="*/ 138 h 479"/>
                <a:gd name="T50" fmla="*/ 492 w 726"/>
                <a:gd name="T51" fmla="*/ 132 h 479"/>
                <a:gd name="T52" fmla="*/ 477 w 726"/>
                <a:gd name="T53" fmla="*/ 89 h 479"/>
                <a:gd name="T54" fmla="*/ 546 w 726"/>
                <a:gd name="T55" fmla="*/ 32 h 479"/>
                <a:gd name="T56" fmla="*/ 524 w 726"/>
                <a:gd name="T57" fmla="*/ 0 h 479"/>
                <a:gd name="T58" fmla="*/ 443 w 726"/>
                <a:gd name="T59" fmla="*/ 0 h 479"/>
                <a:gd name="T60" fmla="*/ 400 w 726"/>
                <a:gd name="T61" fmla="*/ 0 h 479"/>
                <a:gd name="T62" fmla="*/ 380 w 726"/>
                <a:gd name="T63" fmla="*/ 102 h 479"/>
                <a:gd name="T64" fmla="*/ 366 w 726"/>
                <a:gd name="T65" fmla="*/ 0 h 479"/>
                <a:gd name="T66" fmla="*/ 333 w 726"/>
                <a:gd name="T67" fmla="*/ 0 h 479"/>
                <a:gd name="T68" fmla="*/ 276 w 726"/>
                <a:gd name="T69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6" h="479">
                  <a:moveTo>
                    <a:pt x="198" y="0"/>
                  </a:moveTo>
                  <a:lnTo>
                    <a:pt x="226" y="15"/>
                  </a:lnTo>
                  <a:lnTo>
                    <a:pt x="173" y="33"/>
                  </a:lnTo>
                  <a:lnTo>
                    <a:pt x="275" y="86"/>
                  </a:lnTo>
                  <a:lnTo>
                    <a:pt x="295" y="131"/>
                  </a:lnTo>
                  <a:lnTo>
                    <a:pt x="263" y="133"/>
                  </a:lnTo>
                  <a:lnTo>
                    <a:pt x="191" y="61"/>
                  </a:lnTo>
                  <a:lnTo>
                    <a:pt x="165" y="110"/>
                  </a:lnTo>
                  <a:lnTo>
                    <a:pt x="93" y="68"/>
                  </a:lnTo>
                  <a:lnTo>
                    <a:pt x="89" y="114"/>
                  </a:lnTo>
                  <a:lnTo>
                    <a:pt x="0" y="139"/>
                  </a:lnTo>
                  <a:lnTo>
                    <a:pt x="77" y="181"/>
                  </a:lnTo>
                  <a:lnTo>
                    <a:pt x="59" y="252"/>
                  </a:lnTo>
                  <a:lnTo>
                    <a:pt x="153" y="227"/>
                  </a:lnTo>
                  <a:lnTo>
                    <a:pt x="175" y="274"/>
                  </a:lnTo>
                  <a:lnTo>
                    <a:pt x="251" y="208"/>
                  </a:lnTo>
                  <a:lnTo>
                    <a:pt x="294" y="207"/>
                  </a:lnTo>
                  <a:lnTo>
                    <a:pt x="266" y="261"/>
                  </a:lnTo>
                  <a:lnTo>
                    <a:pt x="184" y="281"/>
                  </a:lnTo>
                  <a:lnTo>
                    <a:pt x="230" y="314"/>
                  </a:lnTo>
                  <a:lnTo>
                    <a:pt x="131" y="354"/>
                  </a:lnTo>
                  <a:lnTo>
                    <a:pt x="184" y="385"/>
                  </a:lnTo>
                  <a:lnTo>
                    <a:pt x="169" y="468"/>
                  </a:lnTo>
                  <a:lnTo>
                    <a:pt x="238" y="434"/>
                  </a:lnTo>
                  <a:lnTo>
                    <a:pt x="286" y="477"/>
                  </a:lnTo>
                  <a:lnTo>
                    <a:pt x="290" y="402"/>
                  </a:lnTo>
                  <a:lnTo>
                    <a:pt x="343" y="402"/>
                  </a:lnTo>
                  <a:lnTo>
                    <a:pt x="335" y="314"/>
                  </a:lnTo>
                  <a:lnTo>
                    <a:pt x="363" y="264"/>
                  </a:lnTo>
                  <a:lnTo>
                    <a:pt x="371" y="299"/>
                  </a:lnTo>
                  <a:lnTo>
                    <a:pt x="369" y="379"/>
                  </a:lnTo>
                  <a:lnTo>
                    <a:pt x="389" y="378"/>
                  </a:lnTo>
                  <a:lnTo>
                    <a:pt x="412" y="479"/>
                  </a:lnTo>
                  <a:lnTo>
                    <a:pt x="454" y="427"/>
                  </a:lnTo>
                  <a:lnTo>
                    <a:pt x="536" y="473"/>
                  </a:lnTo>
                  <a:lnTo>
                    <a:pt x="526" y="401"/>
                  </a:lnTo>
                  <a:lnTo>
                    <a:pt x="582" y="393"/>
                  </a:lnTo>
                  <a:lnTo>
                    <a:pt x="504" y="324"/>
                  </a:lnTo>
                  <a:lnTo>
                    <a:pt x="539" y="303"/>
                  </a:lnTo>
                  <a:lnTo>
                    <a:pt x="446" y="248"/>
                  </a:lnTo>
                  <a:lnTo>
                    <a:pt x="423" y="198"/>
                  </a:lnTo>
                  <a:lnTo>
                    <a:pt x="463" y="205"/>
                  </a:lnTo>
                  <a:lnTo>
                    <a:pt x="534" y="267"/>
                  </a:lnTo>
                  <a:lnTo>
                    <a:pt x="555" y="210"/>
                  </a:lnTo>
                  <a:lnTo>
                    <a:pt x="645" y="287"/>
                  </a:lnTo>
                  <a:lnTo>
                    <a:pt x="653" y="208"/>
                  </a:lnTo>
                  <a:lnTo>
                    <a:pt x="726" y="205"/>
                  </a:lnTo>
                  <a:lnTo>
                    <a:pt x="669" y="158"/>
                  </a:lnTo>
                  <a:lnTo>
                    <a:pt x="683" y="100"/>
                  </a:lnTo>
                  <a:lnTo>
                    <a:pt x="582" y="138"/>
                  </a:lnTo>
                  <a:lnTo>
                    <a:pt x="563" y="95"/>
                  </a:lnTo>
                  <a:lnTo>
                    <a:pt x="492" y="132"/>
                  </a:lnTo>
                  <a:lnTo>
                    <a:pt x="441" y="128"/>
                  </a:lnTo>
                  <a:lnTo>
                    <a:pt x="477" y="89"/>
                  </a:lnTo>
                  <a:lnTo>
                    <a:pt x="563" y="76"/>
                  </a:lnTo>
                  <a:lnTo>
                    <a:pt x="546" y="32"/>
                  </a:lnTo>
                  <a:lnTo>
                    <a:pt x="632" y="0"/>
                  </a:lnTo>
                  <a:lnTo>
                    <a:pt x="524" y="0"/>
                  </a:lnTo>
                  <a:lnTo>
                    <a:pt x="472" y="0"/>
                  </a:lnTo>
                  <a:lnTo>
                    <a:pt x="443" y="0"/>
                  </a:lnTo>
                  <a:lnTo>
                    <a:pt x="433" y="0"/>
                  </a:lnTo>
                  <a:lnTo>
                    <a:pt x="400" y="0"/>
                  </a:lnTo>
                  <a:lnTo>
                    <a:pt x="416" y="53"/>
                  </a:lnTo>
                  <a:lnTo>
                    <a:pt x="380" y="102"/>
                  </a:lnTo>
                  <a:lnTo>
                    <a:pt x="352" y="48"/>
                  </a:lnTo>
                  <a:lnTo>
                    <a:pt x="366" y="0"/>
                  </a:lnTo>
                  <a:lnTo>
                    <a:pt x="348" y="0"/>
                  </a:lnTo>
                  <a:lnTo>
                    <a:pt x="333" y="0"/>
                  </a:lnTo>
                  <a:lnTo>
                    <a:pt x="302" y="0"/>
                  </a:lnTo>
                  <a:lnTo>
                    <a:pt x="276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77" name="Freeform 241"/>
            <p:cNvSpPr>
              <a:spLocks/>
            </p:cNvSpPr>
            <p:nvPr/>
          </p:nvSpPr>
          <p:spPr bwMode="auto">
            <a:xfrm>
              <a:off x="1683" y="3552"/>
              <a:ext cx="101" cy="65"/>
            </a:xfrm>
            <a:custGeom>
              <a:avLst/>
              <a:gdLst>
                <a:gd name="T0" fmla="*/ 70 w 255"/>
                <a:gd name="T1" fmla="*/ 180 h 180"/>
                <a:gd name="T2" fmla="*/ 0 w 255"/>
                <a:gd name="T3" fmla="*/ 141 h 180"/>
                <a:gd name="T4" fmla="*/ 56 w 255"/>
                <a:gd name="T5" fmla="*/ 107 h 180"/>
                <a:gd name="T6" fmla="*/ 67 w 255"/>
                <a:gd name="T7" fmla="*/ 0 h 180"/>
                <a:gd name="T8" fmla="*/ 139 w 255"/>
                <a:gd name="T9" fmla="*/ 67 h 180"/>
                <a:gd name="T10" fmla="*/ 204 w 255"/>
                <a:gd name="T11" fmla="*/ 40 h 180"/>
                <a:gd name="T12" fmla="*/ 201 w 255"/>
                <a:gd name="T13" fmla="*/ 126 h 180"/>
                <a:gd name="T14" fmla="*/ 255 w 255"/>
                <a:gd name="T15" fmla="*/ 115 h 180"/>
                <a:gd name="T16" fmla="*/ 238 w 255"/>
                <a:gd name="T17" fmla="*/ 180 h 180"/>
                <a:gd name="T18" fmla="*/ 220 w 255"/>
                <a:gd name="T19" fmla="*/ 180 h 180"/>
                <a:gd name="T20" fmla="*/ 205 w 255"/>
                <a:gd name="T21" fmla="*/ 180 h 180"/>
                <a:gd name="T22" fmla="*/ 174 w 255"/>
                <a:gd name="T23" fmla="*/ 180 h 180"/>
                <a:gd name="T24" fmla="*/ 148 w 255"/>
                <a:gd name="T25" fmla="*/ 180 h 180"/>
                <a:gd name="T26" fmla="*/ 70 w 255"/>
                <a:gd name="T2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180">
                  <a:moveTo>
                    <a:pt x="70" y="180"/>
                  </a:moveTo>
                  <a:lnTo>
                    <a:pt x="0" y="141"/>
                  </a:lnTo>
                  <a:lnTo>
                    <a:pt x="56" y="107"/>
                  </a:lnTo>
                  <a:lnTo>
                    <a:pt x="67" y="0"/>
                  </a:lnTo>
                  <a:lnTo>
                    <a:pt x="139" y="67"/>
                  </a:lnTo>
                  <a:lnTo>
                    <a:pt x="204" y="40"/>
                  </a:lnTo>
                  <a:lnTo>
                    <a:pt x="201" y="126"/>
                  </a:lnTo>
                  <a:lnTo>
                    <a:pt x="255" y="115"/>
                  </a:lnTo>
                  <a:lnTo>
                    <a:pt x="238" y="180"/>
                  </a:lnTo>
                  <a:lnTo>
                    <a:pt x="220" y="180"/>
                  </a:lnTo>
                  <a:lnTo>
                    <a:pt x="205" y="180"/>
                  </a:lnTo>
                  <a:lnTo>
                    <a:pt x="174" y="180"/>
                  </a:lnTo>
                  <a:lnTo>
                    <a:pt x="148" y="180"/>
                  </a:lnTo>
                  <a:lnTo>
                    <a:pt x="70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78" name="Freeform 242"/>
            <p:cNvSpPr>
              <a:spLocks/>
            </p:cNvSpPr>
            <p:nvPr/>
          </p:nvSpPr>
          <p:spPr bwMode="auto">
            <a:xfrm>
              <a:off x="1819" y="3583"/>
              <a:ext cx="45" cy="34"/>
            </a:xfrm>
            <a:custGeom>
              <a:avLst/>
              <a:gdLst>
                <a:gd name="T0" fmla="*/ 52 w 114"/>
                <a:gd name="T1" fmla="*/ 96 h 96"/>
                <a:gd name="T2" fmla="*/ 58 w 114"/>
                <a:gd name="T3" fmla="*/ 93 h 96"/>
                <a:gd name="T4" fmla="*/ 64 w 114"/>
                <a:gd name="T5" fmla="*/ 92 h 96"/>
                <a:gd name="T6" fmla="*/ 69 w 114"/>
                <a:gd name="T7" fmla="*/ 90 h 96"/>
                <a:gd name="T8" fmla="*/ 75 w 114"/>
                <a:gd name="T9" fmla="*/ 89 h 96"/>
                <a:gd name="T10" fmla="*/ 80 w 114"/>
                <a:gd name="T11" fmla="*/ 88 h 96"/>
                <a:gd name="T12" fmla="*/ 85 w 114"/>
                <a:gd name="T13" fmla="*/ 85 h 96"/>
                <a:gd name="T14" fmla="*/ 91 w 114"/>
                <a:gd name="T15" fmla="*/ 85 h 96"/>
                <a:gd name="T16" fmla="*/ 97 w 114"/>
                <a:gd name="T17" fmla="*/ 84 h 96"/>
                <a:gd name="T18" fmla="*/ 110 w 114"/>
                <a:gd name="T19" fmla="*/ 82 h 96"/>
                <a:gd name="T20" fmla="*/ 114 w 114"/>
                <a:gd name="T21" fmla="*/ 79 h 96"/>
                <a:gd name="T22" fmla="*/ 108 w 114"/>
                <a:gd name="T23" fmla="*/ 75 h 96"/>
                <a:gd name="T24" fmla="*/ 92 w 114"/>
                <a:gd name="T25" fmla="*/ 74 h 96"/>
                <a:gd name="T26" fmla="*/ 85 w 114"/>
                <a:gd name="T27" fmla="*/ 75 h 96"/>
                <a:gd name="T28" fmla="*/ 76 w 114"/>
                <a:gd name="T29" fmla="*/ 76 h 96"/>
                <a:gd name="T30" fmla="*/ 67 w 114"/>
                <a:gd name="T31" fmla="*/ 77 h 96"/>
                <a:gd name="T32" fmla="*/ 58 w 114"/>
                <a:gd name="T33" fmla="*/ 79 h 96"/>
                <a:gd name="T34" fmla="*/ 49 w 114"/>
                <a:gd name="T35" fmla="*/ 80 h 96"/>
                <a:gd name="T36" fmla="*/ 41 w 114"/>
                <a:gd name="T37" fmla="*/ 81 h 96"/>
                <a:gd name="T38" fmla="*/ 34 w 114"/>
                <a:gd name="T39" fmla="*/ 81 h 96"/>
                <a:gd name="T40" fmla="*/ 28 w 114"/>
                <a:gd name="T41" fmla="*/ 82 h 96"/>
                <a:gd name="T42" fmla="*/ 34 w 114"/>
                <a:gd name="T43" fmla="*/ 73 h 96"/>
                <a:gd name="T44" fmla="*/ 39 w 114"/>
                <a:gd name="T45" fmla="*/ 64 h 96"/>
                <a:gd name="T46" fmla="*/ 45 w 114"/>
                <a:gd name="T47" fmla="*/ 54 h 96"/>
                <a:gd name="T48" fmla="*/ 51 w 114"/>
                <a:gd name="T49" fmla="*/ 45 h 96"/>
                <a:gd name="T50" fmla="*/ 58 w 114"/>
                <a:gd name="T51" fmla="*/ 36 h 96"/>
                <a:gd name="T52" fmla="*/ 64 w 114"/>
                <a:gd name="T53" fmla="*/ 25 h 96"/>
                <a:gd name="T54" fmla="*/ 69 w 114"/>
                <a:gd name="T55" fmla="*/ 16 h 96"/>
                <a:gd name="T56" fmla="*/ 76 w 114"/>
                <a:gd name="T57" fmla="*/ 7 h 96"/>
                <a:gd name="T58" fmla="*/ 80 w 114"/>
                <a:gd name="T59" fmla="*/ 1 h 96"/>
                <a:gd name="T60" fmla="*/ 77 w 114"/>
                <a:gd name="T61" fmla="*/ 0 h 96"/>
                <a:gd name="T62" fmla="*/ 73 w 114"/>
                <a:gd name="T63" fmla="*/ 1 h 96"/>
                <a:gd name="T64" fmla="*/ 70 w 114"/>
                <a:gd name="T65" fmla="*/ 2 h 96"/>
                <a:gd name="T66" fmla="*/ 67 w 114"/>
                <a:gd name="T67" fmla="*/ 7 h 96"/>
                <a:gd name="T68" fmla="*/ 62 w 114"/>
                <a:gd name="T69" fmla="*/ 12 h 96"/>
                <a:gd name="T70" fmla="*/ 57 w 114"/>
                <a:gd name="T71" fmla="*/ 19 h 96"/>
                <a:gd name="T72" fmla="*/ 51 w 114"/>
                <a:gd name="T73" fmla="*/ 25 h 96"/>
                <a:gd name="T74" fmla="*/ 45 w 114"/>
                <a:gd name="T75" fmla="*/ 34 h 96"/>
                <a:gd name="T76" fmla="*/ 38 w 114"/>
                <a:gd name="T77" fmla="*/ 43 h 96"/>
                <a:gd name="T78" fmla="*/ 31 w 114"/>
                <a:gd name="T79" fmla="*/ 52 h 96"/>
                <a:gd name="T80" fmla="*/ 23 w 114"/>
                <a:gd name="T81" fmla="*/ 62 h 96"/>
                <a:gd name="T82" fmla="*/ 26 w 114"/>
                <a:gd name="T83" fmla="*/ 51 h 96"/>
                <a:gd name="T84" fmla="*/ 27 w 114"/>
                <a:gd name="T85" fmla="*/ 40 h 96"/>
                <a:gd name="T86" fmla="*/ 26 w 114"/>
                <a:gd name="T87" fmla="*/ 29 h 96"/>
                <a:gd name="T88" fmla="*/ 23 w 114"/>
                <a:gd name="T89" fmla="*/ 19 h 96"/>
                <a:gd name="T90" fmla="*/ 20 w 114"/>
                <a:gd name="T91" fmla="*/ 13 h 96"/>
                <a:gd name="T92" fmla="*/ 16 w 114"/>
                <a:gd name="T93" fmla="*/ 13 h 96"/>
                <a:gd name="T94" fmla="*/ 14 w 114"/>
                <a:gd name="T95" fmla="*/ 17 h 96"/>
                <a:gd name="T96" fmla="*/ 14 w 114"/>
                <a:gd name="T97" fmla="*/ 25 h 96"/>
                <a:gd name="T98" fmla="*/ 13 w 114"/>
                <a:gd name="T99" fmla="*/ 42 h 96"/>
                <a:gd name="T100" fmla="*/ 11 w 114"/>
                <a:gd name="T101" fmla="*/ 57 h 96"/>
                <a:gd name="T102" fmla="*/ 7 w 114"/>
                <a:gd name="T103" fmla="*/ 72 h 96"/>
                <a:gd name="T104" fmla="*/ 4 w 114"/>
                <a:gd name="T105" fmla="*/ 85 h 96"/>
                <a:gd name="T106" fmla="*/ 4 w 114"/>
                <a:gd name="T107" fmla="*/ 88 h 96"/>
                <a:gd name="T108" fmla="*/ 2 w 114"/>
                <a:gd name="T109" fmla="*/ 90 h 96"/>
                <a:gd name="T110" fmla="*/ 0 w 114"/>
                <a:gd name="T111" fmla="*/ 93 h 96"/>
                <a:gd name="T112" fmla="*/ 0 w 114"/>
                <a:gd name="T113" fmla="*/ 96 h 96"/>
                <a:gd name="T114" fmla="*/ 52 w 114"/>
                <a:gd name="T1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" h="96">
                  <a:moveTo>
                    <a:pt x="52" y="96"/>
                  </a:moveTo>
                  <a:lnTo>
                    <a:pt x="58" y="93"/>
                  </a:lnTo>
                  <a:lnTo>
                    <a:pt x="64" y="92"/>
                  </a:lnTo>
                  <a:lnTo>
                    <a:pt x="69" y="90"/>
                  </a:lnTo>
                  <a:lnTo>
                    <a:pt x="75" y="89"/>
                  </a:lnTo>
                  <a:lnTo>
                    <a:pt x="80" y="88"/>
                  </a:lnTo>
                  <a:lnTo>
                    <a:pt x="85" y="85"/>
                  </a:lnTo>
                  <a:lnTo>
                    <a:pt x="91" y="85"/>
                  </a:lnTo>
                  <a:lnTo>
                    <a:pt x="97" y="84"/>
                  </a:lnTo>
                  <a:lnTo>
                    <a:pt x="110" y="82"/>
                  </a:lnTo>
                  <a:lnTo>
                    <a:pt x="114" y="79"/>
                  </a:lnTo>
                  <a:lnTo>
                    <a:pt x="108" y="75"/>
                  </a:lnTo>
                  <a:lnTo>
                    <a:pt x="92" y="74"/>
                  </a:lnTo>
                  <a:lnTo>
                    <a:pt x="85" y="75"/>
                  </a:lnTo>
                  <a:lnTo>
                    <a:pt x="76" y="76"/>
                  </a:lnTo>
                  <a:lnTo>
                    <a:pt x="67" y="77"/>
                  </a:lnTo>
                  <a:lnTo>
                    <a:pt x="58" y="79"/>
                  </a:lnTo>
                  <a:lnTo>
                    <a:pt x="49" y="80"/>
                  </a:lnTo>
                  <a:lnTo>
                    <a:pt x="41" y="81"/>
                  </a:lnTo>
                  <a:lnTo>
                    <a:pt x="34" y="81"/>
                  </a:lnTo>
                  <a:lnTo>
                    <a:pt x="28" y="82"/>
                  </a:lnTo>
                  <a:lnTo>
                    <a:pt x="34" y="73"/>
                  </a:lnTo>
                  <a:lnTo>
                    <a:pt x="39" y="64"/>
                  </a:lnTo>
                  <a:lnTo>
                    <a:pt x="45" y="54"/>
                  </a:lnTo>
                  <a:lnTo>
                    <a:pt x="51" y="45"/>
                  </a:lnTo>
                  <a:lnTo>
                    <a:pt x="58" y="36"/>
                  </a:lnTo>
                  <a:lnTo>
                    <a:pt x="64" y="25"/>
                  </a:lnTo>
                  <a:lnTo>
                    <a:pt x="69" y="16"/>
                  </a:lnTo>
                  <a:lnTo>
                    <a:pt x="76" y="7"/>
                  </a:lnTo>
                  <a:lnTo>
                    <a:pt x="80" y="1"/>
                  </a:lnTo>
                  <a:lnTo>
                    <a:pt x="77" y="0"/>
                  </a:lnTo>
                  <a:lnTo>
                    <a:pt x="73" y="1"/>
                  </a:lnTo>
                  <a:lnTo>
                    <a:pt x="70" y="2"/>
                  </a:lnTo>
                  <a:lnTo>
                    <a:pt x="67" y="7"/>
                  </a:lnTo>
                  <a:lnTo>
                    <a:pt x="62" y="12"/>
                  </a:lnTo>
                  <a:lnTo>
                    <a:pt x="57" y="19"/>
                  </a:lnTo>
                  <a:lnTo>
                    <a:pt x="51" y="25"/>
                  </a:lnTo>
                  <a:lnTo>
                    <a:pt x="45" y="34"/>
                  </a:lnTo>
                  <a:lnTo>
                    <a:pt x="38" y="43"/>
                  </a:lnTo>
                  <a:lnTo>
                    <a:pt x="31" y="52"/>
                  </a:lnTo>
                  <a:lnTo>
                    <a:pt x="23" y="62"/>
                  </a:lnTo>
                  <a:lnTo>
                    <a:pt x="26" y="51"/>
                  </a:lnTo>
                  <a:lnTo>
                    <a:pt x="27" y="40"/>
                  </a:lnTo>
                  <a:lnTo>
                    <a:pt x="26" y="29"/>
                  </a:lnTo>
                  <a:lnTo>
                    <a:pt x="23" y="19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4" y="25"/>
                  </a:lnTo>
                  <a:lnTo>
                    <a:pt x="13" y="42"/>
                  </a:lnTo>
                  <a:lnTo>
                    <a:pt x="11" y="57"/>
                  </a:lnTo>
                  <a:lnTo>
                    <a:pt x="7" y="72"/>
                  </a:lnTo>
                  <a:lnTo>
                    <a:pt x="4" y="85"/>
                  </a:lnTo>
                  <a:lnTo>
                    <a:pt x="4" y="88"/>
                  </a:lnTo>
                  <a:lnTo>
                    <a:pt x="2" y="90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52" y="96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79" name="Freeform 243"/>
            <p:cNvSpPr>
              <a:spLocks/>
            </p:cNvSpPr>
            <p:nvPr/>
          </p:nvSpPr>
          <p:spPr bwMode="auto">
            <a:xfrm>
              <a:off x="1803" y="3613"/>
              <a:ext cx="5" cy="4"/>
            </a:xfrm>
            <a:custGeom>
              <a:avLst/>
              <a:gdLst>
                <a:gd name="T0" fmla="*/ 11 w 11"/>
                <a:gd name="T1" fmla="*/ 13 h 13"/>
                <a:gd name="T2" fmla="*/ 11 w 11"/>
                <a:gd name="T3" fmla="*/ 10 h 13"/>
                <a:gd name="T4" fmla="*/ 10 w 11"/>
                <a:gd name="T5" fmla="*/ 7 h 13"/>
                <a:gd name="T6" fmla="*/ 9 w 11"/>
                <a:gd name="T7" fmla="*/ 4 h 13"/>
                <a:gd name="T8" fmla="*/ 8 w 11"/>
                <a:gd name="T9" fmla="*/ 1 h 13"/>
                <a:gd name="T10" fmla="*/ 7 w 11"/>
                <a:gd name="T11" fmla="*/ 0 h 13"/>
                <a:gd name="T12" fmla="*/ 4 w 11"/>
                <a:gd name="T13" fmla="*/ 0 h 13"/>
                <a:gd name="T14" fmla="*/ 1 w 11"/>
                <a:gd name="T15" fmla="*/ 2 h 13"/>
                <a:gd name="T16" fmla="*/ 0 w 11"/>
                <a:gd name="T17" fmla="*/ 4 h 13"/>
                <a:gd name="T18" fmla="*/ 0 w 11"/>
                <a:gd name="T19" fmla="*/ 6 h 13"/>
                <a:gd name="T20" fmla="*/ 1 w 11"/>
                <a:gd name="T21" fmla="*/ 8 h 13"/>
                <a:gd name="T22" fmla="*/ 1 w 11"/>
                <a:gd name="T23" fmla="*/ 10 h 13"/>
                <a:gd name="T24" fmla="*/ 1 w 11"/>
                <a:gd name="T25" fmla="*/ 13 h 13"/>
                <a:gd name="T26" fmla="*/ 11 w 11"/>
                <a:gd name="T2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3">
                  <a:moveTo>
                    <a:pt x="11" y="13"/>
                  </a:moveTo>
                  <a:lnTo>
                    <a:pt x="11" y="10"/>
                  </a:lnTo>
                  <a:lnTo>
                    <a:pt x="10" y="7"/>
                  </a:lnTo>
                  <a:lnTo>
                    <a:pt x="9" y="4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80" name="Freeform 244"/>
            <p:cNvSpPr>
              <a:spLocks/>
            </p:cNvSpPr>
            <p:nvPr/>
          </p:nvSpPr>
          <p:spPr bwMode="auto">
            <a:xfrm>
              <a:off x="1764" y="3611"/>
              <a:ext cx="7" cy="6"/>
            </a:xfrm>
            <a:custGeom>
              <a:avLst/>
              <a:gdLst>
                <a:gd name="T0" fmla="*/ 15 w 17"/>
                <a:gd name="T1" fmla="*/ 19 h 19"/>
                <a:gd name="T2" fmla="*/ 16 w 17"/>
                <a:gd name="T3" fmla="*/ 15 h 19"/>
                <a:gd name="T4" fmla="*/ 16 w 17"/>
                <a:gd name="T5" fmla="*/ 12 h 19"/>
                <a:gd name="T6" fmla="*/ 16 w 17"/>
                <a:gd name="T7" fmla="*/ 8 h 19"/>
                <a:gd name="T8" fmla="*/ 17 w 17"/>
                <a:gd name="T9" fmla="*/ 5 h 19"/>
                <a:gd name="T10" fmla="*/ 17 w 17"/>
                <a:gd name="T11" fmla="*/ 3 h 19"/>
                <a:gd name="T12" fmla="*/ 15 w 17"/>
                <a:gd name="T13" fmla="*/ 0 h 19"/>
                <a:gd name="T14" fmla="*/ 12 w 17"/>
                <a:gd name="T15" fmla="*/ 0 h 19"/>
                <a:gd name="T16" fmla="*/ 9 w 17"/>
                <a:gd name="T17" fmla="*/ 3 h 19"/>
                <a:gd name="T18" fmla="*/ 7 w 17"/>
                <a:gd name="T19" fmla="*/ 6 h 19"/>
                <a:gd name="T20" fmla="*/ 4 w 17"/>
                <a:gd name="T21" fmla="*/ 11 h 19"/>
                <a:gd name="T22" fmla="*/ 2 w 17"/>
                <a:gd name="T23" fmla="*/ 14 h 19"/>
                <a:gd name="T24" fmla="*/ 0 w 17"/>
                <a:gd name="T25" fmla="*/ 19 h 19"/>
                <a:gd name="T26" fmla="*/ 15 w 17"/>
                <a:gd name="T2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9">
                  <a:moveTo>
                    <a:pt x="15" y="19"/>
                  </a:moveTo>
                  <a:lnTo>
                    <a:pt x="16" y="15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3"/>
                  </a:lnTo>
                  <a:lnTo>
                    <a:pt x="7" y="6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81" name="Freeform 245"/>
            <p:cNvSpPr>
              <a:spLocks/>
            </p:cNvSpPr>
            <p:nvPr/>
          </p:nvSpPr>
          <p:spPr bwMode="auto">
            <a:xfrm>
              <a:off x="1656" y="3617"/>
              <a:ext cx="247" cy="164"/>
            </a:xfrm>
            <a:custGeom>
              <a:avLst/>
              <a:gdLst>
                <a:gd name="T0" fmla="*/ 373 w 622"/>
                <a:gd name="T1" fmla="*/ 0 h 450"/>
                <a:gd name="T2" fmla="*/ 352 w 622"/>
                <a:gd name="T3" fmla="*/ 87 h 450"/>
                <a:gd name="T4" fmla="*/ 314 w 622"/>
                <a:gd name="T5" fmla="*/ 137 h 450"/>
                <a:gd name="T6" fmla="*/ 281 w 622"/>
                <a:gd name="T7" fmla="*/ 30 h 450"/>
                <a:gd name="T8" fmla="*/ 244 w 622"/>
                <a:gd name="T9" fmla="*/ 3 h 450"/>
                <a:gd name="T10" fmla="*/ 216 w 622"/>
                <a:gd name="T11" fmla="*/ 41 h 450"/>
                <a:gd name="T12" fmla="*/ 196 w 622"/>
                <a:gd name="T13" fmla="*/ 48 h 450"/>
                <a:gd name="T14" fmla="*/ 275 w 622"/>
                <a:gd name="T15" fmla="*/ 116 h 450"/>
                <a:gd name="T16" fmla="*/ 215 w 622"/>
                <a:gd name="T17" fmla="*/ 148 h 450"/>
                <a:gd name="T18" fmla="*/ 162 w 622"/>
                <a:gd name="T19" fmla="*/ 124 h 450"/>
                <a:gd name="T20" fmla="*/ 144 w 622"/>
                <a:gd name="T21" fmla="*/ 127 h 450"/>
                <a:gd name="T22" fmla="*/ 109 w 622"/>
                <a:gd name="T23" fmla="*/ 144 h 450"/>
                <a:gd name="T24" fmla="*/ 53 w 622"/>
                <a:gd name="T25" fmla="*/ 110 h 450"/>
                <a:gd name="T26" fmla="*/ 40 w 622"/>
                <a:gd name="T27" fmla="*/ 140 h 450"/>
                <a:gd name="T28" fmla="*/ 25 w 622"/>
                <a:gd name="T29" fmla="*/ 153 h 450"/>
                <a:gd name="T30" fmla="*/ 99 w 622"/>
                <a:gd name="T31" fmla="*/ 161 h 450"/>
                <a:gd name="T32" fmla="*/ 45 w 622"/>
                <a:gd name="T33" fmla="*/ 218 h 450"/>
                <a:gd name="T34" fmla="*/ 117 w 622"/>
                <a:gd name="T35" fmla="*/ 168 h 450"/>
                <a:gd name="T36" fmla="*/ 156 w 622"/>
                <a:gd name="T37" fmla="*/ 165 h 450"/>
                <a:gd name="T38" fmla="*/ 131 w 622"/>
                <a:gd name="T39" fmla="*/ 221 h 450"/>
                <a:gd name="T40" fmla="*/ 181 w 622"/>
                <a:gd name="T41" fmla="*/ 180 h 450"/>
                <a:gd name="T42" fmla="*/ 292 w 622"/>
                <a:gd name="T43" fmla="*/ 174 h 450"/>
                <a:gd name="T44" fmla="*/ 219 w 622"/>
                <a:gd name="T45" fmla="*/ 272 h 450"/>
                <a:gd name="T46" fmla="*/ 171 w 622"/>
                <a:gd name="T47" fmla="*/ 293 h 450"/>
                <a:gd name="T48" fmla="*/ 205 w 622"/>
                <a:gd name="T49" fmla="*/ 312 h 450"/>
                <a:gd name="T50" fmla="*/ 123 w 622"/>
                <a:gd name="T51" fmla="*/ 349 h 450"/>
                <a:gd name="T52" fmla="*/ 163 w 622"/>
                <a:gd name="T53" fmla="*/ 357 h 450"/>
                <a:gd name="T54" fmla="*/ 139 w 622"/>
                <a:gd name="T55" fmla="*/ 423 h 450"/>
                <a:gd name="T56" fmla="*/ 173 w 622"/>
                <a:gd name="T57" fmla="*/ 392 h 450"/>
                <a:gd name="T58" fmla="*/ 207 w 622"/>
                <a:gd name="T59" fmla="*/ 418 h 450"/>
                <a:gd name="T60" fmla="*/ 221 w 622"/>
                <a:gd name="T61" fmla="*/ 325 h 450"/>
                <a:gd name="T62" fmla="*/ 259 w 622"/>
                <a:gd name="T63" fmla="*/ 352 h 450"/>
                <a:gd name="T64" fmla="*/ 303 w 622"/>
                <a:gd name="T65" fmla="*/ 206 h 450"/>
                <a:gd name="T66" fmla="*/ 349 w 622"/>
                <a:gd name="T67" fmla="*/ 265 h 450"/>
                <a:gd name="T68" fmla="*/ 352 w 622"/>
                <a:gd name="T69" fmla="*/ 319 h 450"/>
                <a:gd name="T70" fmla="*/ 383 w 622"/>
                <a:gd name="T71" fmla="*/ 342 h 450"/>
                <a:gd name="T72" fmla="*/ 390 w 622"/>
                <a:gd name="T73" fmla="*/ 389 h 450"/>
                <a:gd name="T74" fmla="*/ 446 w 622"/>
                <a:gd name="T75" fmla="*/ 447 h 450"/>
                <a:gd name="T76" fmla="*/ 433 w 622"/>
                <a:gd name="T77" fmla="*/ 367 h 450"/>
                <a:gd name="T78" fmla="*/ 473 w 622"/>
                <a:gd name="T79" fmla="*/ 380 h 450"/>
                <a:gd name="T80" fmla="*/ 398 w 622"/>
                <a:gd name="T81" fmla="*/ 312 h 450"/>
                <a:gd name="T82" fmla="*/ 421 w 622"/>
                <a:gd name="T83" fmla="*/ 302 h 450"/>
                <a:gd name="T84" fmla="*/ 387 w 622"/>
                <a:gd name="T85" fmla="*/ 268 h 450"/>
                <a:gd name="T86" fmla="*/ 340 w 622"/>
                <a:gd name="T87" fmla="*/ 180 h 450"/>
                <a:gd name="T88" fmla="*/ 383 w 622"/>
                <a:gd name="T89" fmla="*/ 181 h 450"/>
                <a:gd name="T90" fmla="*/ 451 w 622"/>
                <a:gd name="T91" fmla="*/ 229 h 450"/>
                <a:gd name="T92" fmla="*/ 450 w 622"/>
                <a:gd name="T93" fmla="*/ 185 h 450"/>
                <a:gd name="T94" fmla="*/ 497 w 622"/>
                <a:gd name="T95" fmla="*/ 188 h 450"/>
                <a:gd name="T96" fmla="*/ 575 w 622"/>
                <a:gd name="T97" fmla="*/ 250 h 450"/>
                <a:gd name="T98" fmla="*/ 532 w 622"/>
                <a:gd name="T99" fmla="*/ 190 h 450"/>
                <a:gd name="T100" fmla="*/ 622 w 622"/>
                <a:gd name="T101" fmla="*/ 188 h 450"/>
                <a:gd name="T102" fmla="*/ 545 w 622"/>
                <a:gd name="T103" fmla="*/ 173 h 450"/>
                <a:gd name="T104" fmla="*/ 593 w 622"/>
                <a:gd name="T105" fmla="*/ 144 h 450"/>
                <a:gd name="T106" fmla="*/ 510 w 622"/>
                <a:gd name="T107" fmla="*/ 169 h 450"/>
                <a:gd name="T108" fmla="*/ 456 w 622"/>
                <a:gd name="T109" fmla="*/ 158 h 450"/>
                <a:gd name="T110" fmla="*/ 484 w 622"/>
                <a:gd name="T111" fmla="*/ 130 h 450"/>
                <a:gd name="T112" fmla="*/ 388 w 622"/>
                <a:gd name="T113" fmla="*/ 159 h 450"/>
                <a:gd name="T114" fmla="*/ 337 w 622"/>
                <a:gd name="T115" fmla="*/ 154 h 450"/>
                <a:gd name="T116" fmla="*/ 408 w 622"/>
                <a:gd name="T117" fmla="*/ 70 h 450"/>
                <a:gd name="T118" fmla="*/ 457 w 622"/>
                <a:gd name="T119" fmla="*/ 46 h 450"/>
                <a:gd name="T120" fmla="*/ 413 w 622"/>
                <a:gd name="T121" fmla="*/ 29 h 450"/>
                <a:gd name="T122" fmla="*/ 464 w 622"/>
                <a:gd name="T12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2" h="450">
                  <a:moveTo>
                    <a:pt x="412" y="0"/>
                  </a:moveTo>
                  <a:lnTo>
                    <a:pt x="405" y="10"/>
                  </a:lnTo>
                  <a:lnTo>
                    <a:pt x="398" y="19"/>
                  </a:lnTo>
                  <a:lnTo>
                    <a:pt x="393" y="29"/>
                  </a:lnTo>
                  <a:lnTo>
                    <a:pt x="386" y="39"/>
                  </a:lnTo>
                  <a:lnTo>
                    <a:pt x="385" y="29"/>
                  </a:lnTo>
                  <a:lnTo>
                    <a:pt x="385" y="19"/>
                  </a:lnTo>
                  <a:lnTo>
                    <a:pt x="385" y="10"/>
                  </a:lnTo>
                  <a:lnTo>
                    <a:pt x="383" y="0"/>
                  </a:lnTo>
                  <a:lnTo>
                    <a:pt x="373" y="0"/>
                  </a:lnTo>
                  <a:lnTo>
                    <a:pt x="372" y="11"/>
                  </a:lnTo>
                  <a:lnTo>
                    <a:pt x="371" y="22"/>
                  </a:lnTo>
                  <a:lnTo>
                    <a:pt x="371" y="33"/>
                  </a:lnTo>
                  <a:lnTo>
                    <a:pt x="371" y="47"/>
                  </a:lnTo>
                  <a:lnTo>
                    <a:pt x="371" y="48"/>
                  </a:lnTo>
                  <a:lnTo>
                    <a:pt x="370" y="52"/>
                  </a:lnTo>
                  <a:lnTo>
                    <a:pt x="368" y="56"/>
                  </a:lnTo>
                  <a:lnTo>
                    <a:pt x="370" y="62"/>
                  </a:lnTo>
                  <a:lnTo>
                    <a:pt x="362" y="75"/>
                  </a:lnTo>
                  <a:lnTo>
                    <a:pt x="352" y="87"/>
                  </a:lnTo>
                  <a:lnTo>
                    <a:pt x="345" y="99"/>
                  </a:lnTo>
                  <a:lnTo>
                    <a:pt x="337" y="109"/>
                  </a:lnTo>
                  <a:lnTo>
                    <a:pt x="332" y="118"/>
                  </a:lnTo>
                  <a:lnTo>
                    <a:pt x="325" y="128"/>
                  </a:lnTo>
                  <a:lnTo>
                    <a:pt x="320" y="135"/>
                  </a:lnTo>
                  <a:lnTo>
                    <a:pt x="315" y="140"/>
                  </a:lnTo>
                  <a:lnTo>
                    <a:pt x="315" y="139"/>
                  </a:lnTo>
                  <a:lnTo>
                    <a:pt x="315" y="138"/>
                  </a:lnTo>
                  <a:lnTo>
                    <a:pt x="315" y="138"/>
                  </a:lnTo>
                  <a:lnTo>
                    <a:pt x="314" y="137"/>
                  </a:lnTo>
                  <a:lnTo>
                    <a:pt x="310" y="127"/>
                  </a:lnTo>
                  <a:lnTo>
                    <a:pt x="304" y="116"/>
                  </a:lnTo>
                  <a:lnTo>
                    <a:pt x="299" y="107"/>
                  </a:lnTo>
                  <a:lnTo>
                    <a:pt x="294" y="97"/>
                  </a:lnTo>
                  <a:lnTo>
                    <a:pt x="289" y="87"/>
                  </a:lnTo>
                  <a:lnTo>
                    <a:pt x="283" y="78"/>
                  </a:lnTo>
                  <a:lnTo>
                    <a:pt x="279" y="69"/>
                  </a:lnTo>
                  <a:lnTo>
                    <a:pt x="274" y="60"/>
                  </a:lnTo>
                  <a:lnTo>
                    <a:pt x="277" y="45"/>
                  </a:lnTo>
                  <a:lnTo>
                    <a:pt x="281" y="30"/>
                  </a:lnTo>
                  <a:lnTo>
                    <a:pt x="284" y="15"/>
                  </a:lnTo>
                  <a:lnTo>
                    <a:pt x="288" y="0"/>
                  </a:lnTo>
                  <a:lnTo>
                    <a:pt x="273" y="0"/>
                  </a:lnTo>
                  <a:lnTo>
                    <a:pt x="269" y="8"/>
                  </a:lnTo>
                  <a:lnTo>
                    <a:pt x="266" y="15"/>
                  </a:lnTo>
                  <a:lnTo>
                    <a:pt x="262" y="22"/>
                  </a:lnTo>
                  <a:lnTo>
                    <a:pt x="259" y="30"/>
                  </a:lnTo>
                  <a:lnTo>
                    <a:pt x="254" y="21"/>
                  </a:lnTo>
                  <a:lnTo>
                    <a:pt x="249" y="11"/>
                  </a:lnTo>
                  <a:lnTo>
                    <a:pt x="244" y="3"/>
                  </a:lnTo>
                  <a:lnTo>
                    <a:pt x="242" y="0"/>
                  </a:lnTo>
                  <a:lnTo>
                    <a:pt x="216" y="0"/>
                  </a:lnTo>
                  <a:lnTo>
                    <a:pt x="219" y="6"/>
                  </a:lnTo>
                  <a:lnTo>
                    <a:pt x="226" y="18"/>
                  </a:lnTo>
                  <a:lnTo>
                    <a:pt x="234" y="34"/>
                  </a:lnTo>
                  <a:lnTo>
                    <a:pt x="241" y="49"/>
                  </a:lnTo>
                  <a:lnTo>
                    <a:pt x="235" y="47"/>
                  </a:lnTo>
                  <a:lnTo>
                    <a:pt x="228" y="46"/>
                  </a:lnTo>
                  <a:lnTo>
                    <a:pt x="222" y="44"/>
                  </a:lnTo>
                  <a:lnTo>
                    <a:pt x="216" y="41"/>
                  </a:lnTo>
                  <a:lnTo>
                    <a:pt x="209" y="40"/>
                  </a:lnTo>
                  <a:lnTo>
                    <a:pt x="204" y="38"/>
                  </a:lnTo>
                  <a:lnTo>
                    <a:pt x="197" y="37"/>
                  </a:lnTo>
                  <a:lnTo>
                    <a:pt x="191" y="34"/>
                  </a:lnTo>
                  <a:lnTo>
                    <a:pt x="180" y="32"/>
                  </a:lnTo>
                  <a:lnTo>
                    <a:pt x="174" y="34"/>
                  </a:lnTo>
                  <a:lnTo>
                    <a:pt x="171" y="38"/>
                  </a:lnTo>
                  <a:lnTo>
                    <a:pt x="173" y="40"/>
                  </a:lnTo>
                  <a:lnTo>
                    <a:pt x="184" y="44"/>
                  </a:lnTo>
                  <a:lnTo>
                    <a:pt x="196" y="48"/>
                  </a:lnTo>
                  <a:lnTo>
                    <a:pt x="208" y="54"/>
                  </a:lnTo>
                  <a:lnTo>
                    <a:pt x="220" y="60"/>
                  </a:lnTo>
                  <a:lnTo>
                    <a:pt x="231" y="65"/>
                  </a:lnTo>
                  <a:lnTo>
                    <a:pt x="242" y="71"/>
                  </a:lnTo>
                  <a:lnTo>
                    <a:pt x="250" y="76"/>
                  </a:lnTo>
                  <a:lnTo>
                    <a:pt x="256" y="79"/>
                  </a:lnTo>
                  <a:lnTo>
                    <a:pt x="260" y="89"/>
                  </a:lnTo>
                  <a:lnTo>
                    <a:pt x="265" y="98"/>
                  </a:lnTo>
                  <a:lnTo>
                    <a:pt x="271" y="107"/>
                  </a:lnTo>
                  <a:lnTo>
                    <a:pt x="275" y="116"/>
                  </a:lnTo>
                  <a:lnTo>
                    <a:pt x="280" y="125"/>
                  </a:lnTo>
                  <a:lnTo>
                    <a:pt x="285" y="135"/>
                  </a:lnTo>
                  <a:lnTo>
                    <a:pt x="290" y="143"/>
                  </a:lnTo>
                  <a:lnTo>
                    <a:pt x="295" y="152"/>
                  </a:lnTo>
                  <a:lnTo>
                    <a:pt x="282" y="151"/>
                  </a:lnTo>
                  <a:lnTo>
                    <a:pt x="269" y="151"/>
                  </a:lnTo>
                  <a:lnTo>
                    <a:pt x="256" y="150"/>
                  </a:lnTo>
                  <a:lnTo>
                    <a:pt x="242" y="150"/>
                  </a:lnTo>
                  <a:lnTo>
                    <a:pt x="228" y="148"/>
                  </a:lnTo>
                  <a:lnTo>
                    <a:pt x="215" y="148"/>
                  </a:lnTo>
                  <a:lnTo>
                    <a:pt x="201" y="147"/>
                  </a:lnTo>
                  <a:lnTo>
                    <a:pt x="188" y="147"/>
                  </a:lnTo>
                  <a:lnTo>
                    <a:pt x="186" y="146"/>
                  </a:lnTo>
                  <a:lnTo>
                    <a:pt x="185" y="145"/>
                  </a:lnTo>
                  <a:lnTo>
                    <a:pt x="183" y="144"/>
                  </a:lnTo>
                  <a:lnTo>
                    <a:pt x="182" y="143"/>
                  </a:lnTo>
                  <a:lnTo>
                    <a:pt x="177" y="139"/>
                  </a:lnTo>
                  <a:lnTo>
                    <a:pt x="173" y="135"/>
                  </a:lnTo>
                  <a:lnTo>
                    <a:pt x="168" y="130"/>
                  </a:lnTo>
                  <a:lnTo>
                    <a:pt x="162" y="124"/>
                  </a:lnTo>
                  <a:lnTo>
                    <a:pt x="156" y="118"/>
                  </a:lnTo>
                  <a:lnTo>
                    <a:pt x="151" y="113"/>
                  </a:lnTo>
                  <a:lnTo>
                    <a:pt x="145" y="107"/>
                  </a:lnTo>
                  <a:lnTo>
                    <a:pt x="139" y="101"/>
                  </a:lnTo>
                  <a:lnTo>
                    <a:pt x="137" y="101"/>
                  </a:lnTo>
                  <a:lnTo>
                    <a:pt x="135" y="102"/>
                  </a:lnTo>
                  <a:lnTo>
                    <a:pt x="132" y="105"/>
                  </a:lnTo>
                  <a:lnTo>
                    <a:pt x="132" y="106"/>
                  </a:lnTo>
                  <a:lnTo>
                    <a:pt x="138" y="116"/>
                  </a:lnTo>
                  <a:lnTo>
                    <a:pt x="144" y="127"/>
                  </a:lnTo>
                  <a:lnTo>
                    <a:pt x="148" y="136"/>
                  </a:lnTo>
                  <a:lnTo>
                    <a:pt x="154" y="145"/>
                  </a:lnTo>
                  <a:lnTo>
                    <a:pt x="148" y="145"/>
                  </a:lnTo>
                  <a:lnTo>
                    <a:pt x="143" y="145"/>
                  </a:lnTo>
                  <a:lnTo>
                    <a:pt x="137" y="145"/>
                  </a:lnTo>
                  <a:lnTo>
                    <a:pt x="131" y="144"/>
                  </a:lnTo>
                  <a:lnTo>
                    <a:pt x="125" y="144"/>
                  </a:lnTo>
                  <a:lnTo>
                    <a:pt x="120" y="144"/>
                  </a:lnTo>
                  <a:lnTo>
                    <a:pt x="115" y="144"/>
                  </a:lnTo>
                  <a:lnTo>
                    <a:pt x="109" y="144"/>
                  </a:lnTo>
                  <a:lnTo>
                    <a:pt x="103" y="140"/>
                  </a:lnTo>
                  <a:lnTo>
                    <a:pt x="98" y="137"/>
                  </a:lnTo>
                  <a:lnTo>
                    <a:pt x="92" y="132"/>
                  </a:lnTo>
                  <a:lnTo>
                    <a:pt x="85" y="128"/>
                  </a:lnTo>
                  <a:lnTo>
                    <a:pt x="79" y="124"/>
                  </a:lnTo>
                  <a:lnTo>
                    <a:pt x="72" y="120"/>
                  </a:lnTo>
                  <a:lnTo>
                    <a:pt x="67" y="116"/>
                  </a:lnTo>
                  <a:lnTo>
                    <a:pt x="61" y="113"/>
                  </a:lnTo>
                  <a:lnTo>
                    <a:pt x="55" y="110"/>
                  </a:lnTo>
                  <a:lnTo>
                    <a:pt x="53" y="110"/>
                  </a:lnTo>
                  <a:lnTo>
                    <a:pt x="53" y="114"/>
                  </a:lnTo>
                  <a:lnTo>
                    <a:pt x="55" y="118"/>
                  </a:lnTo>
                  <a:lnTo>
                    <a:pt x="59" y="122"/>
                  </a:lnTo>
                  <a:lnTo>
                    <a:pt x="64" y="128"/>
                  </a:lnTo>
                  <a:lnTo>
                    <a:pt x="71" y="135"/>
                  </a:lnTo>
                  <a:lnTo>
                    <a:pt x="79" y="143"/>
                  </a:lnTo>
                  <a:lnTo>
                    <a:pt x="68" y="142"/>
                  </a:lnTo>
                  <a:lnTo>
                    <a:pt x="57" y="142"/>
                  </a:lnTo>
                  <a:lnTo>
                    <a:pt x="48" y="140"/>
                  </a:lnTo>
                  <a:lnTo>
                    <a:pt x="40" y="140"/>
                  </a:lnTo>
                  <a:lnTo>
                    <a:pt x="33" y="139"/>
                  </a:lnTo>
                  <a:lnTo>
                    <a:pt x="26" y="139"/>
                  </a:lnTo>
                  <a:lnTo>
                    <a:pt x="22" y="139"/>
                  </a:lnTo>
                  <a:lnTo>
                    <a:pt x="18" y="139"/>
                  </a:lnTo>
                  <a:lnTo>
                    <a:pt x="4" y="138"/>
                  </a:lnTo>
                  <a:lnTo>
                    <a:pt x="0" y="140"/>
                  </a:lnTo>
                  <a:lnTo>
                    <a:pt x="3" y="145"/>
                  </a:lnTo>
                  <a:lnTo>
                    <a:pt x="16" y="151"/>
                  </a:lnTo>
                  <a:lnTo>
                    <a:pt x="19" y="152"/>
                  </a:lnTo>
                  <a:lnTo>
                    <a:pt x="25" y="153"/>
                  </a:lnTo>
                  <a:lnTo>
                    <a:pt x="33" y="154"/>
                  </a:lnTo>
                  <a:lnTo>
                    <a:pt x="44" y="155"/>
                  </a:lnTo>
                  <a:lnTo>
                    <a:pt x="55" y="157"/>
                  </a:lnTo>
                  <a:lnTo>
                    <a:pt x="68" y="158"/>
                  </a:lnTo>
                  <a:lnTo>
                    <a:pt x="83" y="159"/>
                  </a:lnTo>
                  <a:lnTo>
                    <a:pt x="98" y="160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9" y="161"/>
                  </a:lnTo>
                  <a:lnTo>
                    <a:pt x="97" y="162"/>
                  </a:lnTo>
                  <a:lnTo>
                    <a:pt x="92" y="167"/>
                  </a:lnTo>
                  <a:lnTo>
                    <a:pt x="84" y="173"/>
                  </a:lnTo>
                  <a:lnTo>
                    <a:pt x="75" y="181"/>
                  </a:lnTo>
                  <a:lnTo>
                    <a:pt x="65" y="189"/>
                  </a:lnTo>
                  <a:lnTo>
                    <a:pt x="57" y="196"/>
                  </a:lnTo>
                  <a:lnTo>
                    <a:pt x="50" y="201"/>
                  </a:lnTo>
                  <a:lnTo>
                    <a:pt x="46" y="206"/>
                  </a:lnTo>
                  <a:lnTo>
                    <a:pt x="42" y="213"/>
                  </a:lnTo>
                  <a:lnTo>
                    <a:pt x="45" y="218"/>
                  </a:lnTo>
                  <a:lnTo>
                    <a:pt x="49" y="219"/>
                  </a:lnTo>
                  <a:lnTo>
                    <a:pt x="56" y="215"/>
                  </a:lnTo>
                  <a:lnTo>
                    <a:pt x="62" y="211"/>
                  </a:lnTo>
                  <a:lnTo>
                    <a:pt x="68" y="206"/>
                  </a:lnTo>
                  <a:lnTo>
                    <a:pt x="76" y="199"/>
                  </a:lnTo>
                  <a:lnTo>
                    <a:pt x="84" y="192"/>
                  </a:lnTo>
                  <a:lnTo>
                    <a:pt x="92" y="185"/>
                  </a:lnTo>
                  <a:lnTo>
                    <a:pt x="100" y="178"/>
                  </a:lnTo>
                  <a:lnTo>
                    <a:pt x="109" y="173"/>
                  </a:lnTo>
                  <a:lnTo>
                    <a:pt x="117" y="168"/>
                  </a:lnTo>
                  <a:lnTo>
                    <a:pt x="121" y="167"/>
                  </a:lnTo>
                  <a:lnTo>
                    <a:pt x="123" y="165"/>
                  </a:lnTo>
                  <a:lnTo>
                    <a:pt x="124" y="163"/>
                  </a:lnTo>
                  <a:lnTo>
                    <a:pt x="125" y="162"/>
                  </a:lnTo>
                  <a:lnTo>
                    <a:pt x="131" y="162"/>
                  </a:lnTo>
                  <a:lnTo>
                    <a:pt x="136" y="163"/>
                  </a:lnTo>
                  <a:lnTo>
                    <a:pt x="141" y="163"/>
                  </a:lnTo>
                  <a:lnTo>
                    <a:pt x="146" y="163"/>
                  </a:lnTo>
                  <a:lnTo>
                    <a:pt x="152" y="165"/>
                  </a:lnTo>
                  <a:lnTo>
                    <a:pt x="156" y="165"/>
                  </a:lnTo>
                  <a:lnTo>
                    <a:pt x="162" y="166"/>
                  </a:lnTo>
                  <a:lnTo>
                    <a:pt x="168" y="166"/>
                  </a:lnTo>
                  <a:lnTo>
                    <a:pt x="162" y="174"/>
                  </a:lnTo>
                  <a:lnTo>
                    <a:pt x="158" y="182"/>
                  </a:lnTo>
                  <a:lnTo>
                    <a:pt x="152" y="190"/>
                  </a:lnTo>
                  <a:lnTo>
                    <a:pt x="146" y="197"/>
                  </a:lnTo>
                  <a:lnTo>
                    <a:pt x="141" y="205"/>
                  </a:lnTo>
                  <a:lnTo>
                    <a:pt x="137" y="212"/>
                  </a:lnTo>
                  <a:lnTo>
                    <a:pt x="133" y="216"/>
                  </a:lnTo>
                  <a:lnTo>
                    <a:pt x="131" y="221"/>
                  </a:lnTo>
                  <a:lnTo>
                    <a:pt x="130" y="228"/>
                  </a:lnTo>
                  <a:lnTo>
                    <a:pt x="132" y="231"/>
                  </a:lnTo>
                  <a:lnTo>
                    <a:pt x="137" y="231"/>
                  </a:lnTo>
                  <a:lnTo>
                    <a:pt x="143" y="226"/>
                  </a:lnTo>
                  <a:lnTo>
                    <a:pt x="146" y="220"/>
                  </a:lnTo>
                  <a:lnTo>
                    <a:pt x="152" y="213"/>
                  </a:lnTo>
                  <a:lnTo>
                    <a:pt x="159" y="205"/>
                  </a:lnTo>
                  <a:lnTo>
                    <a:pt x="167" y="196"/>
                  </a:lnTo>
                  <a:lnTo>
                    <a:pt x="174" y="188"/>
                  </a:lnTo>
                  <a:lnTo>
                    <a:pt x="181" y="180"/>
                  </a:lnTo>
                  <a:lnTo>
                    <a:pt x="186" y="173"/>
                  </a:lnTo>
                  <a:lnTo>
                    <a:pt x="191" y="167"/>
                  </a:lnTo>
                  <a:lnTo>
                    <a:pt x="207" y="168"/>
                  </a:lnTo>
                  <a:lnTo>
                    <a:pt x="223" y="169"/>
                  </a:lnTo>
                  <a:lnTo>
                    <a:pt x="237" y="170"/>
                  </a:lnTo>
                  <a:lnTo>
                    <a:pt x="251" y="172"/>
                  </a:lnTo>
                  <a:lnTo>
                    <a:pt x="264" y="172"/>
                  </a:lnTo>
                  <a:lnTo>
                    <a:pt x="275" y="173"/>
                  </a:lnTo>
                  <a:lnTo>
                    <a:pt x="284" y="174"/>
                  </a:lnTo>
                  <a:lnTo>
                    <a:pt x="292" y="174"/>
                  </a:lnTo>
                  <a:lnTo>
                    <a:pt x="285" y="184"/>
                  </a:lnTo>
                  <a:lnTo>
                    <a:pt x="279" y="195"/>
                  </a:lnTo>
                  <a:lnTo>
                    <a:pt x="271" y="205"/>
                  </a:lnTo>
                  <a:lnTo>
                    <a:pt x="264" y="216"/>
                  </a:lnTo>
                  <a:lnTo>
                    <a:pt x="256" y="229"/>
                  </a:lnTo>
                  <a:lnTo>
                    <a:pt x="247" y="241"/>
                  </a:lnTo>
                  <a:lnTo>
                    <a:pt x="241" y="253"/>
                  </a:lnTo>
                  <a:lnTo>
                    <a:pt x="232" y="266"/>
                  </a:lnTo>
                  <a:lnTo>
                    <a:pt x="226" y="268"/>
                  </a:lnTo>
                  <a:lnTo>
                    <a:pt x="219" y="272"/>
                  </a:lnTo>
                  <a:lnTo>
                    <a:pt x="212" y="274"/>
                  </a:lnTo>
                  <a:lnTo>
                    <a:pt x="205" y="278"/>
                  </a:lnTo>
                  <a:lnTo>
                    <a:pt x="198" y="280"/>
                  </a:lnTo>
                  <a:lnTo>
                    <a:pt x="191" y="282"/>
                  </a:lnTo>
                  <a:lnTo>
                    <a:pt x="184" y="282"/>
                  </a:lnTo>
                  <a:lnTo>
                    <a:pt x="177" y="282"/>
                  </a:lnTo>
                  <a:lnTo>
                    <a:pt x="168" y="282"/>
                  </a:lnTo>
                  <a:lnTo>
                    <a:pt x="165" y="284"/>
                  </a:lnTo>
                  <a:lnTo>
                    <a:pt x="165" y="289"/>
                  </a:lnTo>
                  <a:lnTo>
                    <a:pt x="171" y="293"/>
                  </a:lnTo>
                  <a:lnTo>
                    <a:pt x="176" y="294"/>
                  </a:lnTo>
                  <a:lnTo>
                    <a:pt x="181" y="295"/>
                  </a:lnTo>
                  <a:lnTo>
                    <a:pt x="186" y="295"/>
                  </a:lnTo>
                  <a:lnTo>
                    <a:pt x="192" y="295"/>
                  </a:lnTo>
                  <a:lnTo>
                    <a:pt x="199" y="294"/>
                  </a:lnTo>
                  <a:lnTo>
                    <a:pt x="205" y="293"/>
                  </a:lnTo>
                  <a:lnTo>
                    <a:pt x="212" y="291"/>
                  </a:lnTo>
                  <a:lnTo>
                    <a:pt x="218" y="290"/>
                  </a:lnTo>
                  <a:lnTo>
                    <a:pt x="211" y="302"/>
                  </a:lnTo>
                  <a:lnTo>
                    <a:pt x="205" y="312"/>
                  </a:lnTo>
                  <a:lnTo>
                    <a:pt x="198" y="324"/>
                  </a:lnTo>
                  <a:lnTo>
                    <a:pt x="191" y="334"/>
                  </a:lnTo>
                  <a:lnTo>
                    <a:pt x="185" y="335"/>
                  </a:lnTo>
                  <a:lnTo>
                    <a:pt x="177" y="337"/>
                  </a:lnTo>
                  <a:lnTo>
                    <a:pt x="167" y="340"/>
                  </a:lnTo>
                  <a:lnTo>
                    <a:pt x="156" y="343"/>
                  </a:lnTo>
                  <a:lnTo>
                    <a:pt x="146" y="346"/>
                  </a:lnTo>
                  <a:lnTo>
                    <a:pt x="136" y="347"/>
                  </a:lnTo>
                  <a:lnTo>
                    <a:pt x="128" y="349"/>
                  </a:lnTo>
                  <a:lnTo>
                    <a:pt x="123" y="349"/>
                  </a:lnTo>
                  <a:lnTo>
                    <a:pt x="118" y="350"/>
                  </a:lnTo>
                  <a:lnTo>
                    <a:pt x="118" y="352"/>
                  </a:lnTo>
                  <a:lnTo>
                    <a:pt x="123" y="355"/>
                  </a:lnTo>
                  <a:lnTo>
                    <a:pt x="128" y="356"/>
                  </a:lnTo>
                  <a:lnTo>
                    <a:pt x="130" y="356"/>
                  </a:lnTo>
                  <a:lnTo>
                    <a:pt x="135" y="356"/>
                  </a:lnTo>
                  <a:lnTo>
                    <a:pt x="140" y="356"/>
                  </a:lnTo>
                  <a:lnTo>
                    <a:pt x="147" y="356"/>
                  </a:lnTo>
                  <a:lnTo>
                    <a:pt x="155" y="357"/>
                  </a:lnTo>
                  <a:lnTo>
                    <a:pt x="163" y="357"/>
                  </a:lnTo>
                  <a:lnTo>
                    <a:pt x="171" y="357"/>
                  </a:lnTo>
                  <a:lnTo>
                    <a:pt x="180" y="356"/>
                  </a:lnTo>
                  <a:lnTo>
                    <a:pt x="171" y="369"/>
                  </a:lnTo>
                  <a:lnTo>
                    <a:pt x="166" y="380"/>
                  </a:lnTo>
                  <a:lnTo>
                    <a:pt x="159" y="390"/>
                  </a:lnTo>
                  <a:lnTo>
                    <a:pt x="153" y="400"/>
                  </a:lnTo>
                  <a:lnTo>
                    <a:pt x="148" y="408"/>
                  </a:lnTo>
                  <a:lnTo>
                    <a:pt x="145" y="415"/>
                  </a:lnTo>
                  <a:lnTo>
                    <a:pt x="141" y="419"/>
                  </a:lnTo>
                  <a:lnTo>
                    <a:pt x="139" y="423"/>
                  </a:lnTo>
                  <a:lnTo>
                    <a:pt x="137" y="430"/>
                  </a:lnTo>
                  <a:lnTo>
                    <a:pt x="138" y="431"/>
                  </a:lnTo>
                  <a:lnTo>
                    <a:pt x="141" y="430"/>
                  </a:lnTo>
                  <a:lnTo>
                    <a:pt x="145" y="429"/>
                  </a:lnTo>
                  <a:lnTo>
                    <a:pt x="146" y="426"/>
                  </a:lnTo>
                  <a:lnTo>
                    <a:pt x="148" y="423"/>
                  </a:lnTo>
                  <a:lnTo>
                    <a:pt x="153" y="417"/>
                  </a:lnTo>
                  <a:lnTo>
                    <a:pt x="159" y="410"/>
                  </a:lnTo>
                  <a:lnTo>
                    <a:pt x="165" y="401"/>
                  </a:lnTo>
                  <a:lnTo>
                    <a:pt x="173" y="392"/>
                  </a:lnTo>
                  <a:lnTo>
                    <a:pt x="181" y="380"/>
                  </a:lnTo>
                  <a:lnTo>
                    <a:pt x="190" y="367"/>
                  </a:lnTo>
                  <a:lnTo>
                    <a:pt x="189" y="382"/>
                  </a:lnTo>
                  <a:lnTo>
                    <a:pt x="188" y="395"/>
                  </a:lnTo>
                  <a:lnTo>
                    <a:pt x="188" y="407"/>
                  </a:lnTo>
                  <a:lnTo>
                    <a:pt x="189" y="416"/>
                  </a:lnTo>
                  <a:lnTo>
                    <a:pt x="196" y="427"/>
                  </a:lnTo>
                  <a:lnTo>
                    <a:pt x="203" y="431"/>
                  </a:lnTo>
                  <a:lnTo>
                    <a:pt x="206" y="427"/>
                  </a:lnTo>
                  <a:lnTo>
                    <a:pt x="207" y="418"/>
                  </a:lnTo>
                  <a:lnTo>
                    <a:pt x="206" y="402"/>
                  </a:lnTo>
                  <a:lnTo>
                    <a:pt x="206" y="381"/>
                  </a:lnTo>
                  <a:lnTo>
                    <a:pt x="207" y="359"/>
                  </a:lnTo>
                  <a:lnTo>
                    <a:pt x="211" y="342"/>
                  </a:lnTo>
                  <a:lnTo>
                    <a:pt x="212" y="341"/>
                  </a:lnTo>
                  <a:lnTo>
                    <a:pt x="212" y="340"/>
                  </a:lnTo>
                  <a:lnTo>
                    <a:pt x="212" y="339"/>
                  </a:lnTo>
                  <a:lnTo>
                    <a:pt x="212" y="337"/>
                  </a:lnTo>
                  <a:lnTo>
                    <a:pt x="216" y="332"/>
                  </a:lnTo>
                  <a:lnTo>
                    <a:pt x="221" y="325"/>
                  </a:lnTo>
                  <a:lnTo>
                    <a:pt x="226" y="318"/>
                  </a:lnTo>
                  <a:lnTo>
                    <a:pt x="230" y="312"/>
                  </a:lnTo>
                  <a:lnTo>
                    <a:pt x="230" y="327"/>
                  </a:lnTo>
                  <a:lnTo>
                    <a:pt x="232" y="341"/>
                  </a:lnTo>
                  <a:lnTo>
                    <a:pt x="235" y="352"/>
                  </a:lnTo>
                  <a:lnTo>
                    <a:pt x="238" y="361"/>
                  </a:lnTo>
                  <a:lnTo>
                    <a:pt x="245" y="366"/>
                  </a:lnTo>
                  <a:lnTo>
                    <a:pt x="253" y="367"/>
                  </a:lnTo>
                  <a:lnTo>
                    <a:pt x="258" y="363"/>
                  </a:lnTo>
                  <a:lnTo>
                    <a:pt x="259" y="352"/>
                  </a:lnTo>
                  <a:lnTo>
                    <a:pt x="257" y="337"/>
                  </a:lnTo>
                  <a:lnTo>
                    <a:pt x="254" y="319"/>
                  </a:lnTo>
                  <a:lnTo>
                    <a:pt x="252" y="299"/>
                  </a:lnTo>
                  <a:lnTo>
                    <a:pt x="252" y="281"/>
                  </a:lnTo>
                  <a:lnTo>
                    <a:pt x="261" y="268"/>
                  </a:lnTo>
                  <a:lnTo>
                    <a:pt x="271" y="256"/>
                  </a:lnTo>
                  <a:lnTo>
                    <a:pt x="279" y="243"/>
                  </a:lnTo>
                  <a:lnTo>
                    <a:pt x="288" y="230"/>
                  </a:lnTo>
                  <a:lnTo>
                    <a:pt x="296" y="218"/>
                  </a:lnTo>
                  <a:lnTo>
                    <a:pt x="303" y="206"/>
                  </a:lnTo>
                  <a:lnTo>
                    <a:pt x="310" y="196"/>
                  </a:lnTo>
                  <a:lnTo>
                    <a:pt x="317" y="185"/>
                  </a:lnTo>
                  <a:lnTo>
                    <a:pt x="320" y="197"/>
                  </a:lnTo>
                  <a:lnTo>
                    <a:pt x="328" y="215"/>
                  </a:lnTo>
                  <a:lnTo>
                    <a:pt x="337" y="238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9" y="265"/>
                  </a:lnTo>
                  <a:lnTo>
                    <a:pt x="344" y="281"/>
                  </a:lnTo>
                  <a:lnTo>
                    <a:pt x="338" y="303"/>
                  </a:lnTo>
                  <a:lnTo>
                    <a:pt x="334" y="326"/>
                  </a:lnTo>
                  <a:lnTo>
                    <a:pt x="330" y="342"/>
                  </a:lnTo>
                  <a:lnTo>
                    <a:pt x="332" y="350"/>
                  </a:lnTo>
                  <a:lnTo>
                    <a:pt x="337" y="352"/>
                  </a:lnTo>
                  <a:lnTo>
                    <a:pt x="343" y="350"/>
                  </a:lnTo>
                  <a:lnTo>
                    <a:pt x="347" y="341"/>
                  </a:lnTo>
                  <a:lnTo>
                    <a:pt x="349" y="332"/>
                  </a:lnTo>
                  <a:lnTo>
                    <a:pt x="352" y="319"/>
                  </a:lnTo>
                  <a:lnTo>
                    <a:pt x="357" y="305"/>
                  </a:lnTo>
                  <a:lnTo>
                    <a:pt x="363" y="293"/>
                  </a:lnTo>
                  <a:lnTo>
                    <a:pt x="368" y="304"/>
                  </a:lnTo>
                  <a:lnTo>
                    <a:pt x="374" y="316"/>
                  </a:lnTo>
                  <a:lnTo>
                    <a:pt x="379" y="327"/>
                  </a:lnTo>
                  <a:lnTo>
                    <a:pt x="385" y="339"/>
                  </a:lnTo>
                  <a:lnTo>
                    <a:pt x="385" y="340"/>
                  </a:lnTo>
                  <a:lnTo>
                    <a:pt x="385" y="340"/>
                  </a:lnTo>
                  <a:lnTo>
                    <a:pt x="385" y="341"/>
                  </a:lnTo>
                  <a:lnTo>
                    <a:pt x="383" y="342"/>
                  </a:lnTo>
                  <a:lnTo>
                    <a:pt x="381" y="352"/>
                  </a:lnTo>
                  <a:lnTo>
                    <a:pt x="378" y="371"/>
                  </a:lnTo>
                  <a:lnTo>
                    <a:pt x="372" y="394"/>
                  </a:lnTo>
                  <a:lnTo>
                    <a:pt x="360" y="420"/>
                  </a:lnTo>
                  <a:lnTo>
                    <a:pt x="360" y="424"/>
                  </a:lnTo>
                  <a:lnTo>
                    <a:pt x="364" y="426"/>
                  </a:lnTo>
                  <a:lnTo>
                    <a:pt x="370" y="423"/>
                  </a:lnTo>
                  <a:lnTo>
                    <a:pt x="376" y="415"/>
                  </a:lnTo>
                  <a:lnTo>
                    <a:pt x="385" y="401"/>
                  </a:lnTo>
                  <a:lnTo>
                    <a:pt x="390" y="389"/>
                  </a:lnTo>
                  <a:lnTo>
                    <a:pt x="395" y="379"/>
                  </a:lnTo>
                  <a:lnTo>
                    <a:pt x="400" y="369"/>
                  </a:lnTo>
                  <a:lnTo>
                    <a:pt x="406" y="381"/>
                  </a:lnTo>
                  <a:lnTo>
                    <a:pt x="413" y="394"/>
                  </a:lnTo>
                  <a:lnTo>
                    <a:pt x="420" y="407"/>
                  </a:lnTo>
                  <a:lnTo>
                    <a:pt x="426" y="417"/>
                  </a:lnTo>
                  <a:lnTo>
                    <a:pt x="432" y="426"/>
                  </a:lnTo>
                  <a:lnTo>
                    <a:pt x="438" y="435"/>
                  </a:lnTo>
                  <a:lnTo>
                    <a:pt x="442" y="441"/>
                  </a:lnTo>
                  <a:lnTo>
                    <a:pt x="446" y="447"/>
                  </a:lnTo>
                  <a:lnTo>
                    <a:pt x="451" y="450"/>
                  </a:lnTo>
                  <a:lnTo>
                    <a:pt x="455" y="449"/>
                  </a:lnTo>
                  <a:lnTo>
                    <a:pt x="456" y="445"/>
                  </a:lnTo>
                  <a:lnTo>
                    <a:pt x="455" y="437"/>
                  </a:lnTo>
                  <a:lnTo>
                    <a:pt x="447" y="418"/>
                  </a:lnTo>
                  <a:lnTo>
                    <a:pt x="439" y="400"/>
                  </a:lnTo>
                  <a:lnTo>
                    <a:pt x="429" y="381"/>
                  </a:lnTo>
                  <a:lnTo>
                    <a:pt x="421" y="362"/>
                  </a:lnTo>
                  <a:lnTo>
                    <a:pt x="427" y="364"/>
                  </a:lnTo>
                  <a:lnTo>
                    <a:pt x="433" y="367"/>
                  </a:lnTo>
                  <a:lnTo>
                    <a:pt x="439" y="370"/>
                  </a:lnTo>
                  <a:lnTo>
                    <a:pt x="444" y="372"/>
                  </a:lnTo>
                  <a:lnTo>
                    <a:pt x="449" y="374"/>
                  </a:lnTo>
                  <a:lnTo>
                    <a:pt x="454" y="377"/>
                  </a:lnTo>
                  <a:lnTo>
                    <a:pt x="458" y="379"/>
                  </a:lnTo>
                  <a:lnTo>
                    <a:pt x="462" y="380"/>
                  </a:lnTo>
                  <a:lnTo>
                    <a:pt x="469" y="382"/>
                  </a:lnTo>
                  <a:lnTo>
                    <a:pt x="472" y="382"/>
                  </a:lnTo>
                  <a:lnTo>
                    <a:pt x="473" y="381"/>
                  </a:lnTo>
                  <a:lnTo>
                    <a:pt x="473" y="380"/>
                  </a:lnTo>
                  <a:lnTo>
                    <a:pt x="465" y="372"/>
                  </a:lnTo>
                  <a:lnTo>
                    <a:pt x="457" y="365"/>
                  </a:lnTo>
                  <a:lnTo>
                    <a:pt x="448" y="359"/>
                  </a:lnTo>
                  <a:lnTo>
                    <a:pt x="439" y="354"/>
                  </a:lnTo>
                  <a:lnTo>
                    <a:pt x="431" y="349"/>
                  </a:lnTo>
                  <a:lnTo>
                    <a:pt x="423" y="344"/>
                  </a:lnTo>
                  <a:lnTo>
                    <a:pt x="416" y="341"/>
                  </a:lnTo>
                  <a:lnTo>
                    <a:pt x="410" y="337"/>
                  </a:lnTo>
                  <a:lnTo>
                    <a:pt x="404" y="325"/>
                  </a:lnTo>
                  <a:lnTo>
                    <a:pt x="398" y="312"/>
                  </a:lnTo>
                  <a:lnTo>
                    <a:pt x="393" y="299"/>
                  </a:lnTo>
                  <a:lnTo>
                    <a:pt x="387" y="287"/>
                  </a:lnTo>
                  <a:lnTo>
                    <a:pt x="393" y="289"/>
                  </a:lnTo>
                  <a:lnTo>
                    <a:pt x="397" y="291"/>
                  </a:lnTo>
                  <a:lnTo>
                    <a:pt x="402" y="294"/>
                  </a:lnTo>
                  <a:lnTo>
                    <a:pt x="408" y="296"/>
                  </a:lnTo>
                  <a:lnTo>
                    <a:pt x="411" y="298"/>
                  </a:lnTo>
                  <a:lnTo>
                    <a:pt x="416" y="299"/>
                  </a:lnTo>
                  <a:lnTo>
                    <a:pt x="419" y="301"/>
                  </a:lnTo>
                  <a:lnTo>
                    <a:pt x="421" y="302"/>
                  </a:lnTo>
                  <a:lnTo>
                    <a:pt x="427" y="303"/>
                  </a:lnTo>
                  <a:lnTo>
                    <a:pt x="431" y="302"/>
                  </a:lnTo>
                  <a:lnTo>
                    <a:pt x="431" y="299"/>
                  </a:lnTo>
                  <a:lnTo>
                    <a:pt x="425" y="295"/>
                  </a:lnTo>
                  <a:lnTo>
                    <a:pt x="420" y="293"/>
                  </a:lnTo>
                  <a:lnTo>
                    <a:pt x="414" y="288"/>
                  </a:lnTo>
                  <a:lnTo>
                    <a:pt x="409" y="283"/>
                  </a:lnTo>
                  <a:lnTo>
                    <a:pt x="402" y="279"/>
                  </a:lnTo>
                  <a:lnTo>
                    <a:pt x="394" y="273"/>
                  </a:lnTo>
                  <a:lnTo>
                    <a:pt x="387" y="268"/>
                  </a:lnTo>
                  <a:lnTo>
                    <a:pt x="380" y="263"/>
                  </a:lnTo>
                  <a:lnTo>
                    <a:pt x="374" y="259"/>
                  </a:lnTo>
                  <a:lnTo>
                    <a:pt x="368" y="245"/>
                  </a:lnTo>
                  <a:lnTo>
                    <a:pt x="363" y="233"/>
                  </a:lnTo>
                  <a:lnTo>
                    <a:pt x="357" y="220"/>
                  </a:lnTo>
                  <a:lnTo>
                    <a:pt x="352" y="210"/>
                  </a:lnTo>
                  <a:lnTo>
                    <a:pt x="348" y="200"/>
                  </a:lnTo>
                  <a:lnTo>
                    <a:pt x="344" y="191"/>
                  </a:lnTo>
                  <a:lnTo>
                    <a:pt x="342" y="184"/>
                  </a:lnTo>
                  <a:lnTo>
                    <a:pt x="340" y="180"/>
                  </a:lnTo>
                  <a:lnTo>
                    <a:pt x="338" y="178"/>
                  </a:lnTo>
                  <a:lnTo>
                    <a:pt x="338" y="178"/>
                  </a:lnTo>
                  <a:lnTo>
                    <a:pt x="338" y="177"/>
                  </a:lnTo>
                  <a:lnTo>
                    <a:pt x="338" y="177"/>
                  </a:lnTo>
                  <a:lnTo>
                    <a:pt x="343" y="177"/>
                  </a:lnTo>
                  <a:lnTo>
                    <a:pt x="349" y="178"/>
                  </a:lnTo>
                  <a:lnTo>
                    <a:pt x="356" y="178"/>
                  </a:lnTo>
                  <a:lnTo>
                    <a:pt x="364" y="180"/>
                  </a:lnTo>
                  <a:lnTo>
                    <a:pt x="373" y="180"/>
                  </a:lnTo>
                  <a:lnTo>
                    <a:pt x="383" y="181"/>
                  </a:lnTo>
                  <a:lnTo>
                    <a:pt x="395" y="181"/>
                  </a:lnTo>
                  <a:lnTo>
                    <a:pt x="406" y="182"/>
                  </a:lnTo>
                  <a:lnTo>
                    <a:pt x="413" y="188"/>
                  </a:lnTo>
                  <a:lnTo>
                    <a:pt x="419" y="193"/>
                  </a:lnTo>
                  <a:lnTo>
                    <a:pt x="423" y="199"/>
                  </a:lnTo>
                  <a:lnTo>
                    <a:pt x="427" y="204"/>
                  </a:lnTo>
                  <a:lnTo>
                    <a:pt x="432" y="210"/>
                  </a:lnTo>
                  <a:lnTo>
                    <a:pt x="436" y="215"/>
                  </a:lnTo>
                  <a:lnTo>
                    <a:pt x="443" y="222"/>
                  </a:lnTo>
                  <a:lnTo>
                    <a:pt x="451" y="229"/>
                  </a:lnTo>
                  <a:lnTo>
                    <a:pt x="459" y="235"/>
                  </a:lnTo>
                  <a:lnTo>
                    <a:pt x="466" y="237"/>
                  </a:lnTo>
                  <a:lnTo>
                    <a:pt x="467" y="235"/>
                  </a:lnTo>
                  <a:lnTo>
                    <a:pt x="463" y="227"/>
                  </a:lnTo>
                  <a:lnTo>
                    <a:pt x="456" y="216"/>
                  </a:lnTo>
                  <a:lnTo>
                    <a:pt x="449" y="205"/>
                  </a:lnTo>
                  <a:lnTo>
                    <a:pt x="442" y="195"/>
                  </a:lnTo>
                  <a:lnTo>
                    <a:pt x="434" y="184"/>
                  </a:lnTo>
                  <a:lnTo>
                    <a:pt x="442" y="184"/>
                  </a:lnTo>
                  <a:lnTo>
                    <a:pt x="450" y="185"/>
                  </a:lnTo>
                  <a:lnTo>
                    <a:pt x="458" y="185"/>
                  </a:lnTo>
                  <a:lnTo>
                    <a:pt x="466" y="185"/>
                  </a:lnTo>
                  <a:lnTo>
                    <a:pt x="473" y="186"/>
                  </a:lnTo>
                  <a:lnTo>
                    <a:pt x="481" y="186"/>
                  </a:lnTo>
                  <a:lnTo>
                    <a:pt x="489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497" y="188"/>
                  </a:lnTo>
                  <a:lnTo>
                    <a:pt x="503" y="192"/>
                  </a:lnTo>
                  <a:lnTo>
                    <a:pt x="510" y="198"/>
                  </a:lnTo>
                  <a:lnTo>
                    <a:pt x="517" y="204"/>
                  </a:lnTo>
                  <a:lnTo>
                    <a:pt x="526" y="211"/>
                  </a:lnTo>
                  <a:lnTo>
                    <a:pt x="534" y="218"/>
                  </a:lnTo>
                  <a:lnTo>
                    <a:pt x="542" y="226"/>
                  </a:lnTo>
                  <a:lnTo>
                    <a:pt x="550" y="234"/>
                  </a:lnTo>
                  <a:lnTo>
                    <a:pt x="557" y="242"/>
                  </a:lnTo>
                  <a:lnTo>
                    <a:pt x="568" y="251"/>
                  </a:lnTo>
                  <a:lnTo>
                    <a:pt x="575" y="250"/>
                  </a:lnTo>
                  <a:lnTo>
                    <a:pt x="576" y="242"/>
                  </a:lnTo>
                  <a:lnTo>
                    <a:pt x="569" y="229"/>
                  </a:lnTo>
                  <a:lnTo>
                    <a:pt x="564" y="225"/>
                  </a:lnTo>
                  <a:lnTo>
                    <a:pt x="560" y="220"/>
                  </a:lnTo>
                  <a:lnTo>
                    <a:pt x="555" y="214"/>
                  </a:lnTo>
                  <a:lnTo>
                    <a:pt x="550" y="210"/>
                  </a:lnTo>
                  <a:lnTo>
                    <a:pt x="545" y="204"/>
                  </a:lnTo>
                  <a:lnTo>
                    <a:pt x="540" y="199"/>
                  </a:lnTo>
                  <a:lnTo>
                    <a:pt x="535" y="195"/>
                  </a:lnTo>
                  <a:lnTo>
                    <a:pt x="532" y="190"/>
                  </a:lnTo>
                  <a:lnTo>
                    <a:pt x="547" y="191"/>
                  </a:lnTo>
                  <a:lnTo>
                    <a:pt x="561" y="191"/>
                  </a:lnTo>
                  <a:lnTo>
                    <a:pt x="573" y="192"/>
                  </a:lnTo>
                  <a:lnTo>
                    <a:pt x="584" y="192"/>
                  </a:lnTo>
                  <a:lnTo>
                    <a:pt x="594" y="193"/>
                  </a:lnTo>
                  <a:lnTo>
                    <a:pt x="601" y="193"/>
                  </a:lnTo>
                  <a:lnTo>
                    <a:pt x="607" y="193"/>
                  </a:lnTo>
                  <a:lnTo>
                    <a:pt x="610" y="193"/>
                  </a:lnTo>
                  <a:lnTo>
                    <a:pt x="618" y="191"/>
                  </a:lnTo>
                  <a:lnTo>
                    <a:pt x="622" y="188"/>
                  </a:lnTo>
                  <a:lnTo>
                    <a:pt x="617" y="183"/>
                  </a:lnTo>
                  <a:lnTo>
                    <a:pt x="607" y="180"/>
                  </a:lnTo>
                  <a:lnTo>
                    <a:pt x="603" y="180"/>
                  </a:lnTo>
                  <a:lnTo>
                    <a:pt x="599" y="178"/>
                  </a:lnTo>
                  <a:lnTo>
                    <a:pt x="593" y="177"/>
                  </a:lnTo>
                  <a:lnTo>
                    <a:pt x="586" y="177"/>
                  </a:lnTo>
                  <a:lnTo>
                    <a:pt x="577" y="176"/>
                  </a:lnTo>
                  <a:lnTo>
                    <a:pt x="568" y="175"/>
                  </a:lnTo>
                  <a:lnTo>
                    <a:pt x="556" y="174"/>
                  </a:lnTo>
                  <a:lnTo>
                    <a:pt x="545" y="173"/>
                  </a:lnTo>
                  <a:lnTo>
                    <a:pt x="550" y="170"/>
                  </a:lnTo>
                  <a:lnTo>
                    <a:pt x="557" y="168"/>
                  </a:lnTo>
                  <a:lnTo>
                    <a:pt x="563" y="167"/>
                  </a:lnTo>
                  <a:lnTo>
                    <a:pt x="569" y="165"/>
                  </a:lnTo>
                  <a:lnTo>
                    <a:pt x="575" y="161"/>
                  </a:lnTo>
                  <a:lnTo>
                    <a:pt x="580" y="158"/>
                  </a:lnTo>
                  <a:lnTo>
                    <a:pt x="586" y="154"/>
                  </a:lnTo>
                  <a:lnTo>
                    <a:pt x="591" y="150"/>
                  </a:lnTo>
                  <a:lnTo>
                    <a:pt x="592" y="147"/>
                  </a:lnTo>
                  <a:lnTo>
                    <a:pt x="593" y="144"/>
                  </a:lnTo>
                  <a:lnTo>
                    <a:pt x="592" y="143"/>
                  </a:lnTo>
                  <a:lnTo>
                    <a:pt x="586" y="143"/>
                  </a:lnTo>
                  <a:lnTo>
                    <a:pt x="577" y="147"/>
                  </a:lnTo>
                  <a:lnTo>
                    <a:pt x="568" y="152"/>
                  </a:lnTo>
                  <a:lnTo>
                    <a:pt x="558" y="155"/>
                  </a:lnTo>
                  <a:lnTo>
                    <a:pt x="548" y="159"/>
                  </a:lnTo>
                  <a:lnTo>
                    <a:pt x="539" y="162"/>
                  </a:lnTo>
                  <a:lnTo>
                    <a:pt x="529" y="165"/>
                  </a:lnTo>
                  <a:lnTo>
                    <a:pt x="519" y="167"/>
                  </a:lnTo>
                  <a:lnTo>
                    <a:pt x="510" y="169"/>
                  </a:lnTo>
                  <a:lnTo>
                    <a:pt x="502" y="169"/>
                  </a:lnTo>
                  <a:lnTo>
                    <a:pt x="494" y="168"/>
                  </a:lnTo>
                  <a:lnTo>
                    <a:pt x="486" y="168"/>
                  </a:lnTo>
                  <a:lnTo>
                    <a:pt x="478" y="167"/>
                  </a:lnTo>
                  <a:lnTo>
                    <a:pt x="470" y="166"/>
                  </a:lnTo>
                  <a:lnTo>
                    <a:pt x="462" y="165"/>
                  </a:lnTo>
                  <a:lnTo>
                    <a:pt x="454" y="165"/>
                  </a:lnTo>
                  <a:lnTo>
                    <a:pt x="446" y="163"/>
                  </a:lnTo>
                  <a:lnTo>
                    <a:pt x="450" y="160"/>
                  </a:lnTo>
                  <a:lnTo>
                    <a:pt x="456" y="158"/>
                  </a:lnTo>
                  <a:lnTo>
                    <a:pt x="462" y="154"/>
                  </a:lnTo>
                  <a:lnTo>
                    <a:pt x="467" y="151"/>
                  </a:lnTo>
                  <a:lnTo>
                    <a:pt x="473" y="147"/>
                  </a:lnTo>
                  <a:lnTo>
                    <a:pt x="479" y="144"/>
                  </a:lnTo>
                  <a:lnTo>
                    <a:pt x="484" y="140"/>
                  </a:lnTo>
                  <a:lnTo>
                    <a:pt x="488" y="137"/>
                  </a:lnTo>
                  <a:lnTo>
                    <a:pt x="493" y="132"/>
                  </a:lnTo>
                  <a:lnTo>
                    <a:pt x="492" y="130"/>
                  </a:lnTo>
                  <a:lnTo>
                    <a:pt x="487" y="130"/>
                  </a:lnTo>
                  <a:lnTo>
                    <a:pt x="484" y="130"/>
                  </a:lnTo>
                  <a:lnTo>
                    <a:pt x="476" y="133"/>
                  </a:lnTo>
                  <a:lnTo>
                    <a:pt x="467" y="137"/>
                  </a:lnTo>
                  <a:lnTo>
                    <a:pt x="457" y="140"/>
                  </a:lnTo>
                  <a:lnTo>
                    <a:pt x="447" y="144"/>
                  </a:lnTo>
                  <a:lnTo>
                    <a:pt x="438" y="148"/>
                  </a:lnTo>
                  <a:lnTo>
                    <a:pt x="428" y="152"/>
                  </a:lnTo>
                  <a:lnTo>
                    <a:pt x="420" y="157"/>
                  </a:lnTo>
                  <a:lnTo>
                    <a:pt x="413" y="161"/>
                  </a:lnTo>
                  <a:lnTo>
                    <a:pt x="401" y="160"/>
                  </a:lnTo>
                  <a:lnTo>
                    <a:pt x="388" y="159"/>
                  </a:lnTo>
                  <a:lnTo>
                    <a:pt x="376" y="158"/>
                  </a:lnTo>
                  <a:lnTo>
                    <a:pt x="366" y="157"/>
                  </a:lnTo>
                  <a:lnTo>
                    <a:pt x="358" y="157"/>
                  </a:lnTo>
                  <a:lnTo>
                    <a:pt x="350" y="155"/>
                  </a:lnTo>
                  <a:lnTo>
                    <a:pt x="344" y="154"/>
                  </a:lnTo>
                  <a:lnTo>
                    <a:pt x="340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8" y="154"/>
                  </a:lnTo>
                  <a:lnTo>
                    <a:pt x="337" y="154"/>
                  </a:lnTo>
                  <a:lnTo>
                    <a:pt x="343" y="145"/>
                  </a:lnTo>
                  <a:lnTo>
                    <a:pt x="350" y="136"/>
                  </a:lnTo>
                  <a:lnTo>
                    <a:pt x="356" y="125"/>
                  </a:lnTo>
                  <a:lnTo>
                    <a:pt x="363" y="115"/>
                  </a:lnTo>
                  <a:lnTo>
                    <a:pt x="368" y="105"/>
                  </a:lnTo>
                  <a:lnTo>
                    <a:pt x="375" y="93"/>
                  </a:lnTo>
                  <a:lnTo>
                    <a:pt x="381" y="83"/>
                  </a:lnTo>
                  <a:lnTo>
                    <a:pt x="388" y="71"/>
                  </a:lnTo>
                  <a:lnTo>
                    <a:pt x="397" y="71"/>
                  </a:lnTo>
                  <a:lnTo>
                    <a:pt x="408" y="70"/>
                  </a:lnTo>
                  <a:lnTo>
                    <a:pt x="416" y="69"/>
                  </a:lnTo>
                  <a:lnTo>
                    <a:pt x="425" y="69"/>
                  </a:lnTo>
                  <a:lnTo>
                    <a:pt x="434" y="68"/>
                  </a:lnTo>
                  <a:lnTo>
                    <a:pt x="442" y="67"/>
                  </a:lnTo>
                  <a:lnTo>
                    <a:pt x="451" y="64"/>
                  </a:lnTo>
                  <a:lnTo>
                    <a:pt x="459" y="63"/>
                  </a:lnTo>
                  <a:lnTo>
                    <a:pt x="472" y="57"/>
                  </a:lnTo>
                  <a:lnTo>
                    <a:pt x="476" y="51"/>
                  </a:lnTo>
                  <a:lnTo>
                    <a:pt x="470" y="46"/>
                  </a:lnTo>
                  <a:lnTo>
                    <a:pt x="457" y="46"/>
                  </a:lnTo>
                  <a:lnTo>
                    <a:pt x="448" y="47"/>
                  </a:lnTo>
                  <a:lnTo>
                    <a:pt x="439" y="48"/>
                  </a:lnTo>
                  <a:lnTo>
                    <a:pt x="431" y="49"/>
                  </a:lnTo>
                  <a:lnTo>
                    <a:pt x="424" y="49"/>
                  </a:lnTo>
                  <a:lnTo>
                    <a:pt x="417" y="51"/>
                  </a:lnTo>
                  <a:lnTo>
                    <a:pt x="411" y="51"/>
                  </a:lnTo>
                  <a:lnTo>
                    <a:pt x="405" y="49"/>
                  </a:lnTo>
                  <a:lnTo>
                    <a:pt x="401" y="49"/>
                  </a:lnTo>
                  <a:lnTo>
                    <a:pt x="406" y="39"/>
                  </a:lnTo>
                  <a:lnTo>
                    <a:pt x="413" y="29"/>
                  </a:lnTo>
                  <a:lnTo>
                    <a:pt x="419" y="19"/>
                  </a:lnTo>
                  <a:lnTo>
                    <a:pt x="426" y="9"/>
                  </a:lnTo>
                  <a:lnTo>
                    <a:pt x="428" y="8"/>
                  </a:lnTo>
                  <a:lnTo>
                    <a:pt x="429" y="8"/>
                  </a:lnTo>
                  <a:lnTo>
                    <a:pt x="432" y="8"/>
                  </a:lnTo>
                  <a:lnTo>
                    <a:pt x="435" y="7"/>
                  </a:lnTo>
                  <a:lnTo>
                    <a:pt x="441" y="6"/>
                  </a:lnTo>
                  <a:lnTo>
                    <a:pt x="449" y="3"/>
                  </a:lnTo>
                  <a:lnTo>
                    <a:pt x="457" y="2"/>
                  </a:lnTo>
                  <a:lnTo>
                    <a:pt x="464" y="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82" name="Freeform 246"/>
            <p:cNvSpPr>
              <a:spLocks/>
            </p:cNvSpPr>
            <p:nvPr/>
          </p:nvSpPr>
          <p:spPr bwMode="auto">
            <a:xfrm>
              <a:off x="1711" y="3575"/>
              <a:ext cx="46" cy="42"/>
            </a:xfrm>
            <a:custGeom>
              <a:avLst/>
              <a:gdLst>
                <a:gd name="T0" fmla="*/ 78 w 115"/>
                <a:gd name="T1" fmla="*/ 118 h 118"/>
                <a:gd name="T2" fmla="*/ 73 w 115"/>
                <a:gd name="T3" fmla="*/ 114 h 118"/>
                <a:gd name="T4" fmla="*/ 65 w 115"/>
                <a:gd name="T5" fmla="*/ 110 h 118"/>
                <a:gd name="T6" fmla="*/ 56 w 115"/>
                <a:gd name="T7" fmla="*/ 104 h 118"/>
                <a:gd name="T8" fmla="*/ 48 w 115"/>
                <a:gd name="T9" fmla="*/ 98 h 118"/>
                <a:gd name="T10" fmla="*/ 39 w 115"/>
                <a:gd name="T11" fmla="*/ 94 h 118"/>
                <a:gd name="T12" fmla="*/ 30 w 115"/>
                <a:gd name="T13" fmla="*/ 89 h 118"/>
                <a:gd name="T14" fmla="*/ 22 w 115"/>
                <a:gd name="T15" fmla="*/ 84 h 118"/>
                <a:gd name="T16" fmla="*/ 15 w 115"/>
                <a:gd name="T17" fmla="*/ 82 h 118"/>
                <a:gd name="T18" fmla="*/ 1 w 115"/>
                <a:gd name="T19" fmla="*/ 76 h 118"/>
                <a:gd name="T20" fmla="*/ 0 w 115"/>
                <a:gd name="T21" fmla="*/ 71 h 118"/>
                <a:gd name="T22" fmla="*/ 7 w 115"/>
                <a:gd name="T23" fmla="*/ 68 h 118"/>
                <a:gd name="T24" fmla="*/ 21 w 115"/>
                <a:gd name="T25" fmla="*/ 69 h 118"/>
                <a:gd name="T26" fmla="*/ 27 w 115"/>
                <a:gd name="T27" fmla="*/ 72 h 118"/>
                <a:gd name="T28" fmla="*/ 32 w 115"/>
                <a:gd name="T29" fmla="*/ 74 h 118"/>
                <a:gd name="T30" fmla="*/ 39 w 115"/>
                <a:gd name="T31" fmla="*/ 76 h 118"/>
                <a:gd name="T32" fmla="*/ 45 w 115"/>
                <a:gd name="T33" fmla="*/ 79 h 118"/>
                <a:gd name="T34" fmla="*/ 51 w 115"/>
                <a:gd name="T35" fmla="*/ 82 h 118"/>
                <a:gd name="T36" fmla="*/ 56 w 115"/>
                <a:gd name="T37" fmla="*/ 84 h 118"/>
                <a:gd name="T38" fmla="*/ 62 w 115"/>
                <a:gd name="T39" fmla="*/ 88 h 118"/>
                <a:gd name="T40" fmla="*/ 68 w 115"/>
                <a:gd name="T41" fmla="*/ 91 h 118"/>
                <a:gd name="T42" fmla="*/ 56 w 115"/>
                <a:gd name="T43" fmla="*/ 64 h 118"/>
                <a:gd name="T44" fmla="*/ 47 w 115"/>
                <a:gd name="T45" fmla="*/ 41 h 118"/>
                <a:gd name="T46" fmla="*/ 40 w 115"/>
                <a:gd name="T47" fmla="*/ 24 h 118"/>
                <a:gd name="T48" fmla="*/ 36 w 115"/>
                <a:gd name="T49" fmla="*/ 14 h 118"/>
                <a:gd name="T50" fmla="*/ 32 w 115"/>
                <a:gd name="T51" fmla="*/ 4 h 118"/>
                <a:gd name="T52" fmla="*/ 35 w 115"/>
                <a:gd name="T53" fmla="*/ 0 h 118"/>
                <a:gd name="T54" fmla="*/ 39 w 115"/>
                <a:gd name="T55" fmla="*/ 1 h 118"/>
                <a:gd name="T56" fmla="*/ 43 w 115"/>
                <a:gd name="T57" fmla="*/ 4 h 118"/>
                <a:gd name="T58" fmla="*/ 50 w 115"/>
                <a:gd name="T59" fmla="*/ 15 h 118"/>
                <a:gd name="T60" fmla="*/ 55 w 115"/>
                <a:gd name="T61" fmla="*/ 26 h 118"/>
                <a:gd name="T62" fmla="*/ 61 w 115"/>
                <a:gd name="T63" fmla="*/ 36 h 118"/>
                <a:gd name="T64" fmla="*/ 67 w 115"/>
                <a:gd name="T65" fmla="*/ 46 h 118"/>
                <a:gd name="T66" fmla="*/ 73 w 115"/>
                <a:gd name="T67" fmla="*/ 57 h 118"/>
                <a:gd name="T68" fmla="*/ 78 w 115"/>
                <a:gd name="T69" fmla="*/ 67 h 118"/>
                <a:gd name="T70" fmla="*/ 83 w 115"/>
                <a:gd name="T71" fmla="*/ 77 h 118"/>
                <a:gd name="T72" fmla="*/ 89 w 115"/>
                <a:gd name="T73" fmla="*/ 88 h 118"/>
                <a:gd name="T74" fmla="*/ 92 w 115"/>
                <a:gd name="T75" fmla="*/ 73 h 118"/>
                <a:gd name="T76" fmla="*/ 97 w 115"/>
                <a:gd name="T77" fmla="*/ 57 h 118"/>
                <a:gd name="T78" fmla="*/ 101 w 115"/>
                <a:gd name="T79" fmla="*/ 39 h 118"/>
                <a:gd name="T80" fmla="*/ 106 w 115"/>
                <a:gd name="T81" fmla="*/ 26 h 118"/>
                <a:gd name="T82" fmla="*/ 109 w 115"/>
                <a:gd name="T83" fmla="*/ 20 h 118"/>
                <a:gd name="T84" fmla="*/ 113 w 115"/>
                <a:gd name="T85" fmla="*/ 19 h 118"/>
                <a:gd name="T86" fmla="*/ 115 w 115"/>
                <a:gd name="T87" fmla="*/ 22 h 118"/>
                <a:gd name="T88" fmla="*/ 114 w 115"/>
                <a:gd name="T89" fmla="*/ 28 h 118"/>
                <a:gd name="T90" fmla="*/ 111 w 115"/>
                <a:gd name="T91" fmla="*/ 51 h 118"/>
                <a:gd name="T92" fmla="*/ 109 w 115"/>
                <a:gd name="T93" fmla="*/ 75 h 118"/>
                <a:gd name="T94" fmla="*/ 107 w 115"/>
                <a:gd name="T95" fmla="*/ 98 h 118"/>
                <a:gd name="T96" fmla="*/ 104 w 115"/>
                <a:gd name="T97" fmla="*/ 118 h 118"/>
                <a:gd name="T98" fmla="*/ 78 w 115"/>
                <a:gd name="T9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5" h="118">
                  <a:moveTo>
                    <a:pt x="78" y="118"/>
                  </a:moveTo>
                  <a:lnTo>
                    <a:pt x="73" y="114"/>
                  </a:lnTo>
                  <a:lnTo>
                    <a:pt x="65" y="110"/>
                  </a:lnTo>
                  <a:lnTo>
                    <a:pt x="56" y="104"/>
                  </a:lnTo>
                  <a:lnTo>
                    <a:pt x="48" y="98"/>
                  </a:lnTo>
                  <a:lnTo>
                    <a:pt x="39" y="94"/>
                  </a:lnTo>
                  <a:lnTo>
                    <a:pt x="30" y="89"/>
                  </a:lnTo>
                  <a:lnTo>
                    <a:pt x="22" y="84"/>
                  </a:lnTo>
                  <a:lnTo>
                    <a:pt x="15" y="82"/>
                  </a:lnTo>
                  <a:lnTo>
                    <a:pt x="1" y="76"/>
                  </a:lnTo>
                  <a:lnTo>
                    <a:pt x="0" y="71"/>
                  </a:lnTo>
                  <a:lnTo>
                    <a:pt x="7" y="68"/>
                  </a:lnTo>
                  <a:lnTo>
                    <a:pt x="21" y="69"/>
                  </a:lnTo>
                  <a:lnTo>
                    <a:pt x="27" y="72"/>
                  </a:lnTo>
                  <a:lnTo>
                    <a:pt x="32" y="74"/>
                  </a:lnTo>
                  <a:lnTo>
                    <a:pt x="39" y="76"/>
                  </a:lnTo>
                  <a:lnTo>
                    <a:pt x="45" y="79"/>
                  </a:lnTo>
                  <a:lnTo>
                    <a:pt x="51" y="82"/>
                  </a:lnTo>
                  <a:lnTo>
                    <a:pt x="56" y="84"/>
                  </a:lnTo>
                  <a:lnTo>
                    <a:pt x="62" y="88"/>
                  </a:lnTo>
                  <a:lnTo>
                    <a:pt x="68" y="91"/>
                  </a:lnTo>
                  <a:lnTo>
                    <a:pt x="56" y="64"/>
                  </a:lnTo>
                  <a:lnTo>
                    <a:pt x="47" y="41"/>
                  </a:lnTo>
                  <a:lnTo>
                    <a:pt x="40" y="24"/>
                  </a:lnTo>
                  <a:lnTo>
                    <a:pt x="36" y="14"/>
                  </a:lnTo>
                  <a:lnTo>
                    <a:pt x="32" y="4"/>
                  </a:lnTo>
                  <a:lnTo>
                    <a:pt x="35" y="0"/>
                  </a:lnTo>
                  <a:lnTo>
                    <a:pt x="39" y="1"/>
                  </a:lnTo>
                  <a:lnTo>
                    <a:pt x="43" y="4"/>
                  </a:lnTo>
                  <a:lnTo>
                    <a:pt x="50" y="15"/>
                  </a:lnTo>
                  <a:lnTo>
                    <a:pt x="55" y="26"/>
                  </a:lnTo>
                  <a:lnTo>
                    <a:pt x="61" y="36"/>
                  </a:lnTo>
                  <a:lnTo>
                    <a:pt x="67" y="46"/>
                  </a:lnTo>
                  <a:lnTo>
                    <a:pt x="73" y="57"/>
                  </a:lnTo>
                  <a:lnTo>
                    <a:pt x="78" y="67"/>
                  </a:lnTo>
                  <a:lnTo>
                    <a:pt x="83" y="77"/>
                  </a:lnTo>
                  <a:lnTo>
                    <a:pt x="89" y="88"/>
                  </a:lnTo>
                  <a:lnTo>
                    <a:pt x="92" y="73"/>
                  </a:lnTo>
                  <a:lnTo>
                    <a:pt x="97" y="57"/>
                  </a:lnTo>
                  <a:lnTo>
                    <a:pt x="101" y="39"/>
                  </a:lnTo>
                  <a:lnTo>
                    <a:pt x="106" y="26"/>
                  </a:lnTo>
                  <a:lnTo>
                    <a:pt x="109" y="20"/>
                  </a:lnTo>
                  <a:lnTo>
                    <a:pt x="113" y="19"/>
                  </a:lnTo>
                  <a:lnTo>
                    <a:pt x="115" y="22"/>
                  </a:lnTo>
                  <a:lnTo>
                    <a:pt x="114" y="28"/>
                  </a:lnTo>
                  <a:lnTo>
                    <a:pt x="111" y="51"/>
                  </a:lnTo>
                  <a:lnTo>
                    <a:pt x="109" y="75"/>
                  </a:lnTo>
                  <a:lnTo>
                    <a:pt x="107" y="98"/>
                  </a:lnTo>
                  <a:lnTo>
                    <a:pt x="104" y="118"/>
                  </a:lnTo>
                  <a:lnTo>
                    <a:pt x="78" y="118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aphicFrame>
        <p:nvGraphicFramePr>
          <p:cNvPr id="14583" name="Object 247"/>
          <p:cNvGraphicFramePr>
            <a:graphicFrameLocks noChangeAspect="1"/>
          </p:cNvGraphicFramePr>
          <p:nvPr/>
        </p:nvGraphicFramePr>
        <p:xfrm>
          <a:off x="3878263" y="1655763"/>
          <a:ext cx="39370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4" name="CorelDRAW" r:id="rId24" imgW="1895475" imgH="2114550" progId="CorelDraw.Graphic.7">
                  <p:embed/>
                </p:oleObj>
              </mc:Choice>
              <mc:Fallback>
                <p:oleObj name="CorelDRAW" r:id="rId24" imgW="1895475" imgH="2114550" progId="CorelDraw.Graphic.7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8263" y="1655763"/>
                        <a:ext cx="393700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84" name="Object 248"/>
          <p:cNvGraphicFramePr>
            <a:graphicFrameLocks noChangeAspect="1"/>
          </p:cNvGraphicFramePr>
          <p:nvPr/>
        </p:nvGraphicFramePr>
        <p:xfrm>
          <a:off x="3841750" y="1573213"/>
          <a:ext cx="479425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5" name="CorelDRAW" r:id="rId26" imgW="914400" imgH="914400" progId="CorelDraw.Graphic.7">
                  <p:embed/>
                </p:oleObj>
              </mc:Choice>
              <mc:Fallback>
                <p:oleObj name="CorelDRAW" r:id="rId26" imgW="914400" imgH="914400" progId="CorelDraw.Graphic.7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0" y="1573213"/>
                        <a:ext cx="479425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53882" dir="135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85" name="Object 249"/>
          <p:cNvGraphicFramePr>
            <a:graphicFrameLocks noChangeAspect="1"/>
          </p:cNvGraphicFramePr>
          <p:nvPr/>
        </p:nvGraphicFramePr>
        <p:xfrm>
          <a:off x="1733550" y="5876925"/>
          <a:ext cx="3937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6" name="CorelDRAW" r:id="rId28" imgW="1895475" imgH="2114550" progId="CorelDraw.Graphic.7">
                  <p:embed/>
                </p:oleObj>
              </mc:Choice>
              <mc:Fallback>
                <p:oleObj name="CorelDRAW" r:id="rId28" imgW="1895475" imgH="2114550" progId="CorelDraw.Graphic.7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550" y="5876925"/>
                        <a:ext cx="393700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86" name="Object 250"/>
          <p:cNvGraphicFramePr>
            <a:graphicFrameLocks noChangeAspect="1"/>
          </p:cNvGraphicFramePr>
          <p:nvPr/>
        </p:nvGraphicFramePr>
        <p:xfrm>
          <a:off x="1697038" y="5794375"/>
          <a:ext cx="479425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7" name="CorelDRAW" r:id="rId29" imgW="914400" imgH="914400" progId="CorelDraw.Graphic.7">
                  <p:embed/>
                </p:oleObj>
              </mc:Choice>
              <mc:Fallback>
                <p:oleObj name="CorelDRAW" r:id="rId29" imgW="914400" imgH="914400" progId="CorelDraw.Graphic.7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038" y="5794375"/>
                        <a:ext cx="479425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53882" dir="135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87" name="Object 251"/>
          <p:cNvGraphicFramePr>
            <a:graphicFrameLocks noChangeAspect="1"/>
          </p:cNvGraphicFramePr>
          <p:nvPr/>
        </p:nvGraphicFramePr>
        <p:xfrm>
          <a:off x="6237288" y="5832475"/>
          <a:ext cx="3937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8" name="CorelDRAW" r:id="rId30" imgW="1895475" imgH="2114550" progId="CorelDraw.Graphic.7">
                  <p:embed/>
                </p:oleObj>
              </mc:Choice>
              <mc:Fallback>
                <p:oleObj name="CorelDRAW" r:id="rId30" imgW="1895475" imgH="2114550" progId="CorelDraw.Graphic.7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7288" y="5832475"/>
                        <a:ext cx="393700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88" name="Object 252"/>
          <p:cNvGraphicFramePr>
            <a:graphicFrameLocks noChangeAspect="1"/>
          </p:cNvGraphicFramePr>
          <p:nvPr/>
        </p:nvGraphicFramePr>
        <p:xfrm>
          <a:off x="6200775" y="5749925"/>
          <a:ext cx="479425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9" name="CorelDRAW" r:id="rId31" imgW="914400" imgH="914400" progId="CorelDraw.Graphic.7">
                  <p:embed/>
                </p:oleObj>
              </mc:Choice>
              <mc:Fallback>
                <p:oleObj name="CorelDRAW" r:id="rId31" imgW="914400" imgH="914400" progId="CorelDraw.Graphic.7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775" y="5749925"/>
                        <a:ext cx="479425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53882" dir="135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589" name="Group 253"/>
          <p:cNvGrpSpPr>
            <a:grpSpLocks/>
          </p:cNvGrpSpPr>
          <p:nvPr/>
        </p:nvGrpSpPr>
        <p:grpSpPr bwMode="auto">
          <a:xfrm>
            <a:off x="5314950" y="1573213"/>
            <a:ext cx="500063" cy="533400"/>
            <a:chOff x="2454" y="2647"/>
            <a:chExt cx="363" cy="521"/>
          </a:xfrm>
        </p:grpSpPr>
        <p:sp>
          <p:nvSpPr>
            <p:cNvPr id="14590" name="Freeform 254"/>
            <p:cNvSpPr>
              <a:spLocks/>
            </p:cNvSpPr>
            <p:nvPr/>
          </p:nvSpPr>
          <p:spPr bwMode="auto">
            <a:xfrm>
              <a:off x="2504" y="3086"/>
              <a:ext cx="293" cy="82"/>
            </a:xfrm>
            <a:custGeom>
              <a:avLst/>
              <a:gdLst>
                <a:gd name="T0" fmla="*/ 265 w 293"/>
                <a:gd name="T1" fmla="*/ 68 h 82"/>
                <a:gd name="T2" fmla="*/ 293 w 293"/>
                <a:gd name="T3" fmla="*/ 5 h 82"/>
                <a:gd name="T4" fmla="*/ 0 w 293"/>
                <a:gd name="T5" fmla="*/ 0 h 82"/>
                <a:gd name="T6" fmla="*/ 44 w 293"/>
                <a:gd name="T7" fmla="*/ 68 h 82"/>
                <a:gd name="T8" fmla="*/ 44 w 293"/>
                <a:gd name="T9" fmla="*/ 73 h 82"/>
                <a:gd name="T10" fmla="*/ 47 w 293"/>
                <a:gd name="T11" fmla="*/ 77 h 82"/>
                <a:gd name="T12" fmla="*/ 49 w 293"/>
                <a:gd name="T13" fmla="*/ 82 h 82"/>
                <a:gd name="T14" fmla="*/ 57 w 293"/>
                <a:gd name="T15" fmla="*/ 82 h 82"/>
                <a:gd name="T16" fmla="*/ 64 w 293"/>
                <a:gd name="T17" fmla="*/ 82 h 82"/>
                <a:gd name="T18" fmla="*/ 69 w 293"/>
                <a:gd name="T19" fmla="*/ 82 h 82"/>
                <a:gd name="T20" fmla="*/ 74 w 293"/>
                <a:gd name="T21" fmla="*/ 82 h 82"/>
                <a:gd name="T22" fmla="*/ 80 w 293"/>
                <a:gd name="T23" fmla="*/ 77 h 82"/>
                <a:gd name="T24" fmla="*/ 82 w 293"/>
                <a:gd name="T25" fmla="*/ 73 h 82"/>
                <a:gd name="T26" fmla="*/ 85 w 293"/>
                <a:gd name="T27" fmla="*/ 68 h 82"/>
                <a:gd name="T28" fmla="*/ 88 w 293"/>
                <a:gd name="T29" fmla="*/ 73 h 82"/>
                <a:gd name="T30" fmla="*/ 91 w 293"/>
                <a:gd name="T31" fmla="*/ 77 h 82"/>
                <a:gd name="T32" fmla="*/ 94 w 293"/>
                <a:gd name="T33" fmla="*/ 82 h 82"/>
                <a:gd name="T34" fmla="*/ 99 w 293"/>
                <a:gd name="T35" fmla="*/ 82 h 82"/>
                <a:gd name="T36" fmla="*/ 108 w 293"/>
                <a:gd name="T37" fmla="*/ 82 h 82"/>
                <a:gd name="T38" fmla="*/ 114 w 293"/>
                <a:gd name="T39" fmla="*/ 82 h 82"/>
                <a:gd name="T40" fmla="*/ 119 w 293"/>
                <a:gd name="T41" fmla="*/ 82 h 82"/>
                <a:gd name="T42" fmla="*/ 125 w 293"/>
                <a:gd name="T43" fmla="*/ 77 h 82"/>
                <a:gd name="T44" fmla="*/ 127 w 293"/>
                <a:gd name="T45" fmla="*/ 73 h 82"/>
                <a:gd name="T46" fmla="*/ 131 w 293"/>
                <a:gd name="T47" fmla="*/ 68 h 82"/>
                <a:gd name="T48" fmla="*/ 131 w 293"/>
                <a:gd name="T49" fmla="*/ 73 h 82"/>
                <a:gd name="T50" fmla="*/ 133 w 293"/>
                <a:gd name="T51" fmla="*/ 77 h 82"/>
                <a:gd name="T52" fmla="*/ 139 w 293"/>
                <a:gd name="T53" fmla="*/ 82 h 82"/>
                <a:gd name="T54" fmla="*/ 144 w 293"/>
                <a:gd name="T55" fmla="*/ 82 h 82"/>
                <a:gd name="T56" fmla="*/ 150 w 293"/>
                <a:gd name="T57" fmla="*/ 82 h 82"/>
                <a:gd name="T58" fmla="*/ 155 w 293"/>
                <a:gd name="T59" fmla="*/ 82 h 82"/>
                <a:gd name="T60" fmla="*/ 164 w 293"/>
                <a:gd name="T61" fmla="*/ 82 h 82"/>
                <a:gd name="T62" fmla="*/ 169 w 293"/>
                <a:gd name="T63" fmla="*/ 77 h 82"/>
                <a:gd name="T64" fmla="*/ 172 w 293"/>
                <a:gd name="T65" fmla="*/ 73 h 82"/>
                <a:gd name="T66" fmla="*/ 175 w 293"/>
                <a:gd name="T67" fmla="*/ 68 h 82"/>
                <a:gd name="T68" fmla="*/ 175 w 293"/>
                <a:gd name="T69" fmla="*/ 73 h 82"/>
                <a:gd name="T70" fmla="*/ 178 w 293"/>
                <a:gd name="T71" fmla="*/ 77 h 82"/>
                <a:gd name="T72" fmla="*/ 184 w 293"/>
                <a:gd name="T73" fmla="*/ 82 h 82"/>
                <a:gd name="T74" fmla="*/ 189 w 293"/>
                <a:gd name="T75" fmla="*/ 82 h 82"/>
                <a:gd name="T76" fmla="*/ 195 w 293"/>
                <a:gd name="T77" fmla="*/ 82 h 82"/>
                <a:gd name="T78" fmla="*/ 200 w 293"/>
                <a:gd name="T79" fmla="*/ 82 h 82"/>
                <a:gd name="T80" fmla="*/ 209 w 293"/>
                <a:gd name="T81" fmla="*/ 82 h 82"/>
                <a:gd name="T82" fmla="*/ 214 w 293"/>
                <a:gd name="T83" fmla="*/ 77 h 82"/>
                <a:gd name="T84" fmla="*/ 217 w 293"/>
                <a:gd name="T85" fmla="*/ 73 h 82"/>
                <a:gd name="T86" fmla="*/ 220 w 293"/>
                <a:gd name="T87" fmla="*/ 68 h 82"/>
                <a:gd name="T88" fmla="*/ 220 w 293"/>
                <a:gd name="T89" fmla="*/ 73 h 82"/>
                <a:gd name="T90" fmla="*/ 222 w 293"/>
                <a:gd name="T91" fmla="*/ 77 h 82"/>
                <a:gd name="T92" fmla="*/ 229 w 293"/>
                <a:gd name="T93" fmla="*/ 82 h 82"/>
                <a:gd name="T94" fmla="*/ 234 w 293"/>
                <a:gd name="T95" fmla="*/ 82 h 82"/>
                <a:gd name="T96" fmla="*/ 239 w 293"/>
                <a:gd name="T97" fmla="*/ 82 h 82"/>
                <a:gd name="T98" fmla="*/ 246 w 293"/>
                <a:gd name="T99" fmla="*/ 82 h 82"/>
                <a:gd name="T100" fmla="*/ 251 w 293"/>
                <a:gd name="T101" fmla="*/ 82 h 82"/>
                <a:gd name="T102" fmla="*/ 256 w 293"/>
                <a:gd name="T103" fmla="*/ 77 h 82"/>
                <a:gd name="T104" fmla="*/ 262 w 293"/>
                <a:gd name="T105" fmla="*/ 73 h 82"/>
                <a:gd name="T106" fmla="*/ 265 w 293"/>
                <a:gd name="T107" fmla="*/ 68 h 82"/>
                <a:gd name="T108" fmla="*/ 265 w 293"/>
                <a:gd name="T109" fmla="*/ 73 h 82"/>
                <a:gd name="T110" fmla="*/ 265 w 293"/>
                <a:gd name="T1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3" h="82">
                  <a:moveTo>
                    <a:pt x="265" y="68"/>
                  </a:moveTo>
                  <a:lnTo>
                    <a:pt x="293" y="5"/>
                  </a:lnTo>
                  <a:lnTo>
                    <a:pt x="0" y="0"/>
                  </a:lnTo>
                  <a:lnTo>
                    <a:pt x="44" y="68"/>
                  </a:lnTo>
                  <a:lnTo>
                    <a:pt x="44" y="73"/>
                  </a:lnTo>
                  <a:lnTo>
                    <a:pt x="47" y="77"/>
                  </a:lnTo>
                  <a:lnTo>
                    <a:pt x="49" y="82"/>
                  </a:lnTo>
                  <a:lnTo>
                    <a:pt x="57" y="82"/>
                  </a:lnTo>
                  <a:lnTo>
                    <a:pt x="64" y="82"/>
                  </a:lnTo>
                  <a:lnTo>
                    <a:pt x="69" y="82"/>
                  </a:lnTo>
                  <a:lnTo>
                    <a:pt x="74" y="82"/>
                  </a:lnTo>
                  <a:lnTo>
                    <a:pt x="80" y="77"/>
                  </a:lnTo>
                  <a:lnTo>
                    <a:pt x="82" y="73"/>
                  </a:lnTo>
                  <a:lnTo>
                    <a:pt x="85" y="68"/>
                  </a:lnTo>
                  <a:lnTo>
                    <a:pt x="88" y="73"/>
                  </a:lnTo>
                  <a:lnTo>
                    <a:pt x="91" y="77"/>
                  </a:lnTo>
                  <a:lnTo>
                    <a:pt x="94" y="82"/>
                  </a:lnTo>
                  <a:lnTo>
                    <a:pt x="99" y="82"/>
                  </a:lnTo>
                  <a:lnTo>
                    <a:pt x="108" y="82"/>
                  </a:lnTo>
                  <a:lnTo>
                    <a:pt x="114" y="82"/>
                  </a:lnTo>
                  <a:lnTo>
                    <a:pt x="119" y="82"/>
                  </a:lnTo>
                  <a:lnTo>
                    <a:pt x="125" y="77"/>
                  </a:lnTo>
                  <a:lnTo>
                    <a:pt x="127" y="73"/>
                  </a:lnTo>
                  <a:lnTo>
                    <a:pt x="131" y="68"/>
                  </a:lnTo>
                  <a:lnTo>
                    <a:pt x="131" y="73"/>
                  </a:lnTo>
                  <a:lnTo>
                    <a:pt x="133" y="77"/>
                  </a:lnTo>
                  <a:lnTo>
                    <a:pt x="139" y="82"/>
                  </a:lnTo>
                  <a:lnTo>
                    <a:pt x="144" y="82"/>
                  </a:lnTo>
                  <a:lnTo>
                    <a:pt x="150" y="82"/>
                  </a:lnTo>
                  <a:lnTo>
                    <a:pt x="155" y="82"/>
                  </a:lnTo>
                  <a:lnTo>
                    <a:pt x="164" y="82"/>
                  </a:lnTo>
                  <a:lnTo>
                    <a:pt x="169" y="77"/>
                  </a:lnTo>
                  <a:lnTo>
                    <a:pt x="172" y="73"/>
                  </a:lnTo>
                  <a:lnTo>
                    <a:pt x="175" y="68"/>
                  </a:lnTo>
                  <a:lnTo>
                    <a:pt x="175" y="73"/>
                  </a:lnTo>
                  <a:lnTo>
                    <a:pt x="178" y="77"/>
                  </a:lnTo>
                  <a:lnTo>
                    <a:pt x="184" y="82"/>
                  </a:lnTo>
                  <a:lnTo>
                    <a:pt x="189" y="82"/>
                  </a:lnTo>
                  <a:lnTo>
                    <a:pt x="195" y="82"/>
                  </a:lnTo>
                  <a:lnTo>
                    <a:pt x="200" y="82"/>
                  </a:lnTo>
                  <a:lnTo>
                    <a:pt x="209" y="82"/>
                  </a:lnTo>
                  <a:lnTo>
                    <a:pt x="214" y="77"/>
                  </a:lnTo>
                  <a:lnTo>
                    <a:pt x="217" y="73"/>
                  </a:lnTo>
                  <a:lnTo>
                    <a:pt x="220" y="68"/>
                  </a:lnTo>
                  <a:lnTo>
                    <a:pt x="220" y="73"/>
                  </a:lnTo>
                  <a:lnTo>
                    <a:pt x="222" y="77"/>
                  </a:lnTo>
                  <a:lnTo>
                    <a:pt x="229" y="82"/>
                  </a:lnTo>
                  <a:lnTo>
                    <a:pt x="234" y="82"/>
                  </a:lnTo>
                  <a:lnTo>
                    <a:pt x="239" y="82"/>
                  </a:lnTo>
                  <a:lnTo>
                    <a:pt x="246" y="82"/>
                  </a:lnTo>
                  <a:lnTo>
                    <a:pt x="251" y="82"/>
                  </a:lnTo>
                  <a:lnTo>
                    <a:pt x="256" y="77"/>
                  </a:lnTo>
                  <a:lnTo>
                    <a:pt x="262" y="73"/>
                  </a:lnTo>
                  <a:lnTo>
                    <a:pt x="265" y="68"/>
                  </a:lnTo>
                  <a:lnTo>
                    <a:pt x="265" y="73"/>
                  </a:lnTo>
                  <a:lnTo>
                    <a:pt x="265" y="68"/>
                  </a:lnTo>
                  <a:close/>
                </a:path>
              </a:pathLst>
            </a:custGeom>
            <a:gradFill rotWithShape="0">
              <a:gsLst>
                <a:gs pos="0">
                  <a:srgbClr val="996633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91" name="Freeform 255"/>
            <p:cNvSpPr>
              <a:spLocks/>
            </p:cNvSpPr>
            <p:nvPr/>
          </p:nvSpPr>
          <p:spPr bwMode="auto">
            <a:xfrm>
              <a:off x="2704" y="2705"/>
              <a:ext cx="113" cy="370"/>
            </a:xfrm>
            <a:custGeom>
              <a:avLst/>
              <a:gdLst>
                <a:gd name="T0" fmla="*/ 226 w 226"/>
                <a:gd name="T1" fmla="*/ 739 h 739"/>
                <a:gd name="T2" fmla="*/ 0 w 226"/>
                <a:gd name="T3" fmla="*/ 739 h 739"/>
                <a:gd name="T4" fmla="*/ 0 w 226"/>
                <a:gd name="T5" fmla="*/ 0 h 739"/>
                <a:gd name="T6" fmla="*/ 226 w 226"/>
                <a:gd name="T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739">
                  <a:moveTo>
                    <a:pt x="226" y="739"/>
                  </a:moveTo>
                  <a:lnTo>
                    <a:pt x="0" y="739"/>
                  </a:lnTo>
                  <a:lnTo>
                    <a:pt x="0" y="0"/>
                  </a:lnTo>
                  <a:lnTo>
                    <a:pt x="226" y="739"/>
                  </a:lnTo>
                  <a:close/>
                </a:path>
              </a:pathLst>
            </a:custGeom>
            <a:solidFill>
              <a:srgbClr val="CCECFF"/>
            </a:solidFill>
            <a:ln w="9525" cap="flat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92" name="Freeform 256"/>
            <p:cNvSpPr>
              <a:spLocks/>
            </p:cNvSpPr>
            <p:nvPr/>
          </p:nvSpPr>
          <p:spPr bwMode="auto">
            <a:xfrm>
              <a:off x="2454" y="2647"/>
              <a:ext cx="231" cy="428"/>
            </a:xfrm>
            <a:custGeom>
              <a:avLst/>
              <a:gdLst>
                <a:gd name="T0" fmla="*/ 0 w 461"/>
                <a:gd name="T1" fmla="*/ 856 h 856"/>
                <a:gd name="T2" fmla="*/ 461 w 461"/>
                <a:gd name="T3" fmla="*/ 856 h 856"/>
                <a:gd name="T4" fmla="*/ 461 w 461"/>
                <a:gd name="T5" fmla="*/ 0 h 856"/>
                <a:gd name="T6" fmla="*/ 0 w 461"/>
                <a:gd name="T7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1" h="856">
                  <a:moveTo>
                    <a:pt x="0" y="856"/>
                  </a:moveTo>
                  <a:lnTo>
                    <a:pt x="461" y="856"/>
                  </a:lnTo>
                  <a:lnTo>
                    <a:pt x="461" y="0"/>
                  </a:lnTo>
                  <a:lnTo>
                    <a:pt x="0" y="856"/>
                  </a:lnTo>
                  <a:close/>
                </a:path>
              </a:pathLst>
            </a:custGeom>
            <a:solidFill>
              <a:srgbClr val="CCECFF"/>
            </a:solidFill>
            <a:ln w="9525" cap="flat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593" name="Group 257"/>
          <p:cNvGrpSpPr>
            <a:grpSpLocks/>
          </p:cNvGrpSpPr>
          <p:nvPr/>
        </p:nvGrpSpPr>
        <p:grpSpPr bwMode="auto">
          <a:xfrm>
            <a:off x="1868488" y="6165850"/>
            <a:ext cx="500062" cy="533400"/>
            <a:chOff x="2454" y="2647"/>
            <a:chExt cx="363" cy="521"/>
          </a:xfrm>
        </p:grpSpPr>
        <p:sp>
          <p:nvSpPr>
            <p:cNvPr id="14594" name="Freeform 258"/>
            <p:cNvSpPr>
              <a:spLocks/>
            </p:cNvSpPr>
            <p:nvPr/>
          </p:nvSpPr>
          <p:spPr bwMode="auto">
            <a:xfrm>
              <a:off x="2504" y="3086"/>
              <a:ext cx="293" cy="82"/>
            </a:xfrm>
            <a:custGeom>
              <a:avLst/>
              <a:gdLst>
                <a:gd name="T0" fmla="*/ 265 w 293"/>
                <a:gd name="T1" fmla="*/ 68 h 82"/>
                <a:gd name="T2" fmla="*/ 293 w 293"/>
                <a:gd name="T3" fmla="*/ 5 h 82"/>
                <a:gd name="T4" fmla="*/ 0 w 293"/>
                <a:gd name="T5" fmla="*/ 0 h 82"/>
                <a:gd name="T6" fmla="*/ 44 w 293"/>
                <a:gd name="T7" fmla="*/ 68 h 82"/>
                <a:gd name="T8" fmla="*/ 44 w 293"/>
                <a:gd name="T9" fmla="*/ 73 h 82"/>
                <a:gd name="T10" fmla="*/ 47 w 293"/>
                <a:gd name="T11" fmla="*/ 77 h 82"/>
                <a:gd name="T12" fmla="*/ 49 w 293"/>
                <a:gd name="T13" fmla="*/ 82 h 82"/>
                <a:gd name="T14" fmla="*/ 57 w 293"/>
                <a:gd name="T15" fmla="*/ 82 h 82"/>
                <a:gd name="T16" fmla="*/ 64 w 293"/>
                <a:gd name="T17" fmla="*/ 82 h 82"/>
                <a:gd name="T18" fmla="*/ 69 w 293"/>
                <a:gd name="T19" fmla="*/ 82 h 82"/>
                <a:gd name="T20" fmla="*/ 74 w 293"/>
                <a:gd name="T21" fmla="*/ 82 h 82"/>
                <a:gd name="T22" fmla="*/ 80 w 293"/>
                <a:gd name="T23" fmla="*/ 77 h 82"/>
                <a:gd name="T24" fmla="*/ 82 w 293"/>
                <a:gd name="T25" fmla="*/ 73 h 82"/>
                <a:gd name="T26" fmla="*/ 85 w 293"/>
                <a:gd name="T27" fmla="*/ 68 h 82"/>
                <a:gd name="T28" fmla="*/ 88 w 293"/>
                <a:gd name="T29" fmla="*/ 73 h 82"/>
                <a:gd name="T30" fmla="*/ 91 w 293"/>
                <a:gd name="T31" fmla="*/ 77 h 82"/>
                <a:gd name="T32" fmla="*/ 94 w 293"/>
                <a:gd name="T33" fmla="*/ 82 h 82"/>
                <a:gd name="T34" fmla="*/ 99 w 293"/>
                <a:gd name="T35" fmla="*/ 82 h 82"/>
                <a:gd name="T36" fmla="*/ 108 w 293"/>
                <a:gd name="T37" fmla="*/ 82 h 82"/>
                <a:gd name="T38" fmla="*/ 114 w 293"/>
                <a:gd name="T39" fmla="*/ 82 h 82"/>
                <a:gd name="T40" fmla="*/ 119 w 293"/>
                <a:gd name="T41" fmla="*/ 82 h 82"/>
                <a:gd name="T42" fmla="*/ 125 w 293"/>
                <a:gd name="T43" fmla="*/ 77 h 82"/>
                <a:gd name="T44" fmla="*/ 127 w 293"/>
                <a:gd name="T45" fmla="*/ 73 h 82"/>
                <a:gd name="T46" fmla="*/ 131 w 293"/>
                <a:gd name="T47" fmla="*/ 68 h 82"/>
                <a:gd name="T48" fmla="*/ 131 w 293"/>
                <a:gd name="T49" fmla="*/ 73 h 82"/>
                <a:gd name="T50" fmla="*/ 133 w 293"/>
                <a:gd name="T51" fmla="*/ 77 h 82"/>
                <a:gd name="T52" fmla="*/ 139 w 293"/>
                <a:gd name="T53" fmla="*/ 82 h 82"/>
                <a:gd name="T54" fmla="*/ 144 w 293"/>
                <a:gd name="T55" fmla="*/ 82 h 82"/>
                <a:gd name="T56" fmla="*/ 150 w 293"/>
                <a:gd name="T57" fmla="*/ 82 h 82"/>
                <a:gd name="T58" fmla="*/ 155 w 293"/>
                <a:gd name="T59" fmla="*/ 82 h 82"/>
                <a:gd name="T60" fmla="*/ 164 w 293"/>
                <a:gd name="T61" fmla="*/ 82 h 82"/>
                <a:gd name="T62" fmla="*/ 169 w 293"/>
                <a:gd name="T63" fmla="*/ 77 h 82"/>
                <a:gd name="T64" fmla="*/ 172 w 293"/>
                <a:gd name="T65" fmla="*/ 73 h 82"/>
                <a:gd name="T66" fmla="*/ 175 w 293"/>
                <a:gd name="T67" fmla="*/ 68 h 82"/>
                <a:gd name="T68" fmla="*/ 175 w 293"/>
                <a:gd name="T69" fmla="*/ 73 h 82"/>
                <a:gd name="T70" fmla="*/ 178 w 293"/>
                <a:gd name="T71" fmla="*/ 77 h 82"/>
                <a:gd name="T72" fmla="*/ 184 w 293"/>
                <a:gd name="T73" fmla="*/ 82 h 82"/>
                <a:gd name="T74" fmla="*/ 189 w 293"/>
                <a:gd name="T75" fmla="*/ 82 h 82"/>
                <a:gd name="T76" fmla="*/ 195 w 293"/>
                <a:gd name="T77" fmla="*/ 82 h 82"/>
                <a:gd name="T78" fmla="*/ 200 w 293"/>
                <a:gd name="T79" fmla="*/ 82 h 82"/>
                <a:gd name="T80" fmla="*/ 209 w 293"/>
                <a:gd name="T81" fmla="*/ 82 h 82"/>
                <a:gd name="T82" fmla="*/ 214 w 293"/>
                <a:gd name="T83" fmla="*/ 77 h 82"/>
                <a:gd name="T84" fmla="*/ 217 w 293"/>
                <a:gd name="T85" fmla="*/ 73 h 82"/>
                <a:gd name="T86" fmla="*/ 220 w 293"/>
                <a:gd name="T87" fmla="*/ 68 h 82"/>
                <a:gd name="T88" fmla="*/ 220 w 293"/>
                <a:gd name="T89" fmla="*/ 73 h 82"/>
                <a:gd name="T90" fmla="*/ 222 w 293"/>
                <a:gd name="T91" fmla="*/ 77 h 82"/>
                <a:gd name="T92" fmla="*/ 229 w 293"/>
                <a:gd name="T93" fmla="*/ 82 h 82"/>
                <a:gd name="T94" fmla="*/ 234 w 293"/>
                <a:gd name="T95" fmla="*/ 82 h 82"/>
                <a:gd name="T96" fmla="*/ 239 w 293"/>
                <a:gd name="T97" fmla="*/ 82 h 82"/>
                <a:gd name="T98" fmla="*/ 246 w 293"/>
                <a:gd name="T99" fmla="*/ 82 h 82"/>
                <a:gd name="T100" fmla="*/ 251 w 293"/>
                <a:gd name="T101" fmla="*/ 82 h 82"/>
                <a:gd name="T102" fmla="*/ 256 w 293"/>
                <a:gd name="T103" fmla="*/ 77 h 82"/>
                <a:gd name="T104" fmla="*/ 262 w 293"/>
                <a:gd name="T105" fmla="*/ 73 h 82"/>
                <a:gd name="T106" fmla="*/ 265 w 293"/>
                <a:gd name="T107" fmla="*/ 68 h 82"/>
                <a:gd name="T108" fmla="*/ 265 w 293"/>
                <a:gd name="T109" fmla="*/ 73 h 82"/>
                <a:gd name="T110" fmla="*/ 265 w 293"/>
                <a:gd name="T1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3" h="82">
                  <a:moveTo>
                    <a:pt x="265" y="68"/>
                  </a:moveTo>
                  <a:lnTo>
                    <a:pt x="293" y="5"/>
                  </a:lnTo>
                  <a:lnTo>
                    <a:pt x="0" y="0"/>
                  </a:lnTo>
                  <a:lnTo>
                    <a:pt x="44" y="68"/>
                  </a:lnTo>
                  <a:lnTo>
                    <a:pt x="44" y="73"/>
                  </a:lnTo>
                  <a:lnTo>
                    <a:pt x="47" y="77"/>
                  </a:lnTo>
                  <a:lnTo>
                    <a:pt x="49" y="82"/>
                  </a:lnTo>
                  <a:lnTo>
                    <a:pt x="57" y="82"/>
                  </a:lnTo>
                  <a:lnTo>
                    <a:pt x="64" y="82"/>
                  </a:lnTo>
                  <a:lnTo>
                    <a:pt x="69" y="82"/>
                  </a:lnTo>
                  <a:lnTo>
                    <a:pt x="74" y="82"/>
                  </a:lnTo>
                  <a:lnTo>
                    <a:pt x="80" y="77"/>
                  </a:lnTo>
                  <a:lnTo>
                    <a:pt x="82" y="73"/>
                  </a:lnTo>
                  <a:lnTo>
                    <a:pt x="85" y="68"/>
                  </a:lnTo>
                  <a:lnTo>
                    <a:pt x="88" y="73"/>
                  </a:lnTo>
                  <a:lnTo>
                    <a:pt x="91" y="77"/>
                  </a:lnTo>
                  <a:lnTo>
                    <a:pt x="94" y="82"/>
                  </a:lnTo>
                  <a:lnTo>
                    <a:pt x="99" y="82"/>
                  </a:lnTo>
                  <a:lnTo>
                    <a:pt x="108" y="82"/>
                  </a:lnTo>
                  <a:lnTo>
                    <a:pt x="114" y="82"/>
                  </a:lnTo>
                  <a:lnTo>
                    <a:pt x="119" y="82"/>
                  </a:lnTo>
                  <a:lnTo>
                    <a:pt x="125" y="77"/>
                  </a:lnTo>
                  <a:lnTo>
                    <a:pt x="127" y="73"/>
                  </a:lnTo>
                  <a:lnTo>
                    <a:pt x="131" y="68"/>
                  </a:lnTo>
                  <a:lnTo>
                    <a:pt x="131" y="73"/>
                  </a:lnTo>
                  <a:lnTo>
                    <a:pt x="133" y="77"/>
                  </a:lnTo>
                  <a:lnTo>
                    <a:pt x="139" y="82"/>
                  </a:lnTo>
                  <a:lnTo>
                    <a:pt x="144" y="82"/>
                  </a:lnTo>
                  <a:lnTo>
                    <a:pt x="150" y="82"/>
                  </a:lnTo>
                  <a:lnTo>
                    <a:pt x="155" y="82"/>
                  </a:lnTo>
                  <a:lnTo>
                    <a:pt x="164" y="82"/>
                  </a:lnTo>
                  <a:lnTo>
                    <a:pt x="169" y="77"/>
                  </a:lnTo>
                  <a:lnTo>
                    <a:pt x="172" y="73"/>
                  </a:lnTo>
                  <a:lnTo>
                    <a:pt x="175" y="68"/>
                  </a:lnTo>
                  <a:lnTo>
                    <a:pt x="175" y="73"/>
                  </a:lnTo>
                  <a:lnTo>
                    <a:pt x="178" y="77"/>
                  </a:lnTo>
                  <a:lnTo>
                    <a:pt x="184" y="82"/>
                  </a:lnTo>
                  <a:lnTo>
                    <a:pt x="189" y="82"/>
                  </a:lnTo>
                  <a:lnTo>
                    <a:pt x="195" y="82"/>
                  </a:lnTo>
                  <a:lnTo>
                    <a:pt x="200" y="82"/>
                  </a:lnTo>
                  <a:lnTo>
                    <a:pt x="209" y="82"/>
                  </a:lnTo>
                  <a:lnTo>
                    <a:pt x="214" y="77"/>
                  </a:lnTo>
                  <a:lnTo>
                    <a:pt x="217" y="73"/>
                  </a:lnTo>
                  <a:lnTo>
                    <a:pt x="220" y="68"/>
                  </a:lnTo>
                  <a:lnTo>
                    <a:pt x="220" y="73"/>
                  </a:lnTo>
                  <a:lnTo>
                    <a:pt x="222" y="77"/>
                  </a:lnTo>
                  <a:lnTo>
                    <a:pt x="229" y="82"/>
                  </a:lnTo>
                  <a:lnTo>
                    <a:pt x="234" y="82"/>
                  </a:lnTo>
                  <a:lnTo>
                    <a:pt x="239" y="82"/>
                  </a:lnTo>
                  <a:lnTo>
                    <a:pt x="246" y="82"/>
                  </a:lnTo>
                  <a:lnTo>
                    <a:pt x="251" y="82"/>
                  </a:lnTo>
                  <a:lnTo>
                    <a:pt x="256" y="77"/>
                  </a:lnTo>
                  <a:lnTo>
                    <a:pt x="262" y="73"/>
                  </a:lnTo>
                  <a:lnTo>
                    <a:pt x="265" y="68"/>
                  </a:lnTo>
                  <a:lnTo>
                    <a:pt x="265" y="73"/>
                  </a:lnTo>
                  <a:lnTo>
                    <a:pt x="265" y="68"/>
                  </a:lnTo>
                  <a:close/>
                </a:path>
              </a:pathLst>
            </a:custGeom>
            <a:gradFill rotWithShape="0">
              <a:gsLst>
                <a:gs pos="0">
                  <a:srgbClr val="996633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95" name="Freeform 259"/>
            <p:cNvSpPr>
              <a:spLocks/>
            </p:cNvSpPr>
            <p:nvPr/>
          </p:nvSpPr>
          <p:spPr bwMode="auto">
            <a:xfrm>
              <a:off x="2704" y="2705"/>
              <a:ext cx="113" cy="370"/>
            </a:xfrm>
            <a:custGeom>
              <a:avLst/>
              <a:gdLst>
                <a:gd name="T0" fmla="*/ 226 w 226"/>
                <a:gd name="T1" fmla="*/ 739 h 739"/>
                <a:gd name="T2" fmla="*/ 0 w 226"/>
                <a:gd name="T3" fmla="*/ 739 h 739"/>
                <a:gd name="T4" fmla="*/ 0 w 226"/>
                <a:gd name="T5" fmla="*/ 0 h 739"/>
                <a:gd name="T6" fmla="*/ 226 w 226"/>
                <a:gd name="T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739">
                  <a:moveTo>
                    <a:pt x="226" y="739"/>
                  </a:moveTo>
                  <a:lnTo>
                    <a:pt x="0" y="739"/>
                  </a:lnTo>
                  <a:lnTo>
                    <a:pt x="0" y="0"/>
                  </a:lnTo>
                  <a:lnTo>
                    <a:pt x="226" y="739"/>
                  </a:lnTo>
                  <a:close/>
                </a:path>
              </a:pathLst>
            </a:custGeom>
            <a:solidFill>
              <a:srgbClr val="CCECFF"/>
            </a:solidFill>
            <a:ln w="9525" cap="flat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96" name="Freeform 260"/>
            <p:cNvSpPr>
              <a:spLocks/>
            </p:cNvSpPr>
            <p:nvPr/>
          </p:nvSpPr>
          <p:spPr bwMode="auto">
            <a:xfrm>
              <a:off x="2454" y="2647"/>
              <a:ext cx="231" cy="428"/>
            </a:xfrm>
            <a:custGeom>
              <a:avLst/>
              <a:gdLst>
                <a:gd name="T0" fmla="*/ 0 w 461"/>
                <a:gd name="T1" fmla="*/ 856 h 856"/>
                <a:gd name="T2" fmla="*/ 461 w 461"/>
                <a:gd name="T3" fmla="*/ 856 h 856"/>
                <a:gd name="T4" fmla="*/ 461 w 461"/>
                <a:gd name="T5" fmla="*/ 0 h 856"/>
                <a:gd name="T6" fmla="*/ 0 w 461"/>
                <a:gd name="T7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1" h="856">
                  <a:moveTo>
                    <a:pt x="0" y="856"/>
                  </a:moveTo>
                  <a:lnTo>
                    <a:pt x="461" y="856"/>
                  </a:lnTo>
                  <a:lnTo>
                    <a:pt x="461" y="0"/>
                  </a:lnTo>
                  <a:lnTo>
                    <a:pt x="0" y="856"/>
                  </a:lnTo>
                  <a:close/>
                </a:path>
              </a:pathLst>
            </a:custGeom>
            <a:solidFill>
              <a:srgbClr val="CCECFF"/>
            </a:solidFill>
            <a:ln w="9525" cap="flat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14597" name="Group 261"/>
          <p:cNvGrpSpPr>
            <a:grpSpLocks/>
          </p:cNvGrpSpPr>
          <p:nvPr/>
        </p:nvGrpSpPr>
        <p:grpSpPr bwMode="auto">
          <a:xfrm>
            <a:off x="6245225" y="6143625"/>
            <a:ext cx="500063" cy="533400"/>
            <a:chOff x="2454" y="2647"/>
            <a:chExt cx="363" cy="521"/>
          </a:xfrm>
        </p:grpSpPr>
        <p:sp>
          <p:nvSpPr>
            <p:cNvPr id="14598" name="Freeform 262"/>
            <p:cNvSpPr>
              <a:spLocks/>
            </p:cNvSpPr>
            <p:nvPr/>
          </p:nvSpPr>
          <p:spPr bwMode="auto">
            <a:xfrm>
              <a:off x="2504" y="3086"/>
              <a:ext cx="293" cy="82"/>
            </a:xfrm>
            <a:custGeom>
              <a:avLst/>
              <a:gdLst>
                <a:gd name="T0" fmla="*/ 265 w 293"/>
                <a:gd name="T1" fmla="*/ 68 h 82"/>
                <a:gd name="T2" fmla="*/ 293 w 293"/>
                <a:gd name="T3" fmla="*/ 5 h 82"/>
                <a:gd name="T4" fmla="*/ 0 w 293"/>
                <a:gd name="T5" fmla="*/ 0 h 82"/>
                <a:gd name="T6" fmla="*/ 44 w 293"/>
                <a:gd name="T7" fmla="*/ 68 h 82"/>
                <a:gd name="T8" fmla="*/ 44 w 293"/>
                <a:gd name="T9" fmla="*/ 73 h 82"/>
                <a:gd name="T10" fmla="*/ 47 w 293"/>
                <a:gd name="T11" fmla="*/ 77 h 82"/>
                <a:gd name="T12" fmla="*/ 49 w 293"/>
                <a:gd name="T13" fmla="*/ 82 h 82"/>
                <a:gd name="T14" fmla="*/ 57 w 293"/>
                <a:gd name="T15" fmla="*/ 82 h 82"/>
                <a:gd name="T16" fmla="*/ 64 w 293"/>
                <a:gd name="T17" fmla="*/ 82 h 82"/>
                <a:gd name="T18" fmla="*/ 69 w 293"/>
                <a:gd name="T19" fmla="*/ 82 h 82"/>
                <a:gd name="T20" fmla="*/ 74 w 293"/>
                <a:gd name="T21" fmla="*/ 82 h 82"/>
                <a:gd name="T22" fmla="*/ 80 w 293"/>
                <a:gd name="T23" fmla="*/ 77 h 82"/>
                <a:gd name="T24" fmla="*/ 82 w 293"/>
                <a:gd name="T25" fmla="*/ 73 h 82"/>
                <a:gd name="T26" fmla="*/ 85 w 293"/>
                <a:gd name="T27" fmla="*/ 68 h 82"/>
                <a:gd name="T28" fmla="*/ 88 w 293"/>
                <a:gd name="T29" fmla="*/ 73 h 82"/>
                <a:gd name="T30" fmla="*/ 91 w 293"/>
                <a:gd name="T31" fmla="*/ 77 h 82"/>
                <a:gd name="T32" fmla="*/ 94 w 293"/>
                <a:gd name="T33" fmla="*/ 82 h 82"/>
                <a:gd name="T34" fmla="*/ 99 w 293"/>
                <a:gd name="T35" fmla="*/ 82 h 82"/>
                <a:gd name="T36" fmla="*/ 108 w 293"/>
                <a:gd name="T37" fmla="*/ 82 h 82"/>
                <a:gd name="T38" fmla="*/ 114 w 293"/>
                <a:gd name="T39" fmla="*/ 82 h 82"/>
                <a:gd name="T40" fmla="*/ 119 w 293"/>
                <a:gd name="T41" fmla="*/ 82 h 82"/>
                <a:gd name="T42" fmla="*/ 125 w 293"/>
                <a:gd name="T43" fmla="*/ 77 h 82"/>
                <a:gd name="T44" fmla="*/ 127 w 293"/>
                <a:gd name="T45" fmla="*/ 73 h 82"/>
                <a:gd name="T46" fmla="*/ 131 w 293"/>
                <a:gd name="T47" fmla="*/ 68 h 82"/>
                <a:gd name="T48" fmla="*/ 131 w 293"/>
                <a:gd name="T49" fmla="*/ 73 h 82"/>
                <a:gd name="T50" fmla="*/ 133 w 293"/>
                <a:gd name="T51" fmla="*/ 77 h 82"/>
                <a:gd name="T52" fmla="*/ 139 w 293"/>
                <a:gd name="T53" fmla="*/ 82 h 82"/>
                <a:gd name="T54" fmla="*/ 144 w 293"/>
                <a:gd name="T55" fmla="*/ 82 h 82"/>
                <a:gd name="T56" fmla="*/ 150 w 293"/>
                <a:gd name="T57" fmla="*/ 82 h 82"/>
                <a:gd name="T58" fmla="*/ 155 w 293"/>
                <a:gd name="T59" fmla="*/ 82 h 82"/>
                <a:gd name="T60" fmla="*/ 164 w 293"/>
                <a:gd name="T61" fmla="*/ 82 h 82"/>
                <a:gd name="T62" fmla="*/ 169 w 293"/>
                <a:gd name="T63" fmla="*/ 77 h 82"/>
                <a:gd name="T64" fmla="*/ 172 w 293"/>
                <a:gd name="T65" fmla="*/ 73 h 82"/>
                <a:gd name="T66" fmla="*/ 175 w 293"/>
                <a:gd name="T67" fmla="*/ 68 h 82"/>
                <a:gd name="T68" fmla="*/ 175 w 293"/>
                <a:gd name="T69" fmla="*/ 73 h 82"/>
                <a:gd name="T70" fmla="*/ 178 w 293"/>
                <a:gd name="T71" fmla="*/ 77 h 82"/>
                <a:gd name="T72" fmla="*/ 184 w 293"/>
                <a:gd name="T73" fmla="*/ 82 h 82"/>
                <a:gd name="T74" fmla="*/ 189 w 293"/>
                <a:gd name="T75" fmla="*/ 82 h 82"/>
                <a:gd name="T76" fmla="*/ 195 w 293"/>
                <a:gd name="T77" fmla="*/ 82 h 82"/>
                <a:gd name="T78" fmla="*/ 200 w 293"/>
                <a:gd name="T79" fmla="*/ 82 h 82"/>
                <a:gd name="T80" fmla="*/ 209 w 293"/>
                <a:gd name="T81" fmla="*/ 82 h 82"/>
                <a:gd name="T82" fmla="*/ 214 w 293"/>
                <a:gd name="T83" fmla="*/ 77 h 82"/>
                <a:gd name="T84" fmla="*/ 217 w 293"/>
                <a:gd name="T85" fmla="*/ 73 h 82"/>
                <a:gd name="T86" fmla="*/ 220 w 293"/>
                <a:gd name="T87" fmla="*/ 68 h 82"/>
                <a:gd name="T88" fmla="*/ 220 w 293"/>
                <a:gd name="T89" fmla="*/ 73 h 82"/>
                <a:gd name="T90" fmla="*/ 222 w 293"/>
                <a:gd name="T91" fmla="*/ 77 h 82"/>
                <a:gd name="T92" fmla="*/ 229 w 293"/>
                <a:gd name="T93" fmla="*/ 82 h 82"/>
                <a:gd name="T94" fmla="*/ 234 w 293"/>
                <a:gd name="T95" fmla="*/ 82 h 82"/>
                <a:gd name="T96" fmla="*/ 239 w 293"/>
                <a:gd name="T97" fmla="*/ 82 h 82"/>
                <a:gd name="T98" fmla="*/ 246 w 293"/>
                <a:gd name="T99" fmla="*/ 82 h 82"/>
                <a:gd name="T100" fmla="*/ 251 w 293"/>
                <a:gd name="T101" fmla="*/ 82 h 82"/>
                <a:gd name="T102" fmla="*/ 256 w 293"/>
                <a:gd name="T103" fmla="*/ 77 h 82"/>
                <a:gd name="T104" fmla="*/ 262 w 293"/>
                <a:gd name="T105" fmla="*/ 73 h 82"/>
                <a:gd name="T106" fmla="*/ 265 w 293"/>
                <a:gd name="T107" fmla="*/ 68 h 82"/>
                <a:gd name="T108" fmla="*/ 265 w 293"/>
                <a:gd name="T109" fmla="*/ 73 h 82"/>
                <a:gd name="T110" fmla="*/ 265 w 293"/>
                <a:gd name="T111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3" h="82">
                  <a:moveTo>
                    <a:pt x="265" y="68"/>
                  </a:moveTo>
                  <a:lnTo>
                    <a:pt x="293" y="5"/>
                  </a:lnTo>
                  <a:lnTo>
                    <a:pt x="0" y="0"/>
                  </a:lnTo>
                  <a:lnTo>
                    <a:pt x="44" y="68"/>
                  </a:lnTo>
                  <a:lnTo>
                    <a:pt x="44" y="73"/>
                  </a:lnTo>
                  <a:lnTo>
                    <a:pt x="47" y="77"/>
                  </a:lnTo>
                  <a:lnTo>
                    <a:pt x="49" y="82"/>
                  </a:lnTo>
                  <a:lnTo>
                    <a:pt x="57" y="82"/>
                  </a:lnTo>
                  <a:lnTo>
                    <a:pt x="64" y="82"/>
                  </a:lnTo>
                  <a:lnTo>
                    <a:pt x="69" y="82"/>
                  </a:lnTo>
                  <a:lnTo>
                    <a:pt x="74" y="82"/>
                  </a:lnTo>
                  <a:lnTo>
                    <a:pt x="80" y="77"/>
                  </a:lnTo>
                  <a:lnTo>
                    <a:pt x="82" y="73"/>
                  </a:lnTo>
                  <a:lnTo>
                    <a:pt x="85" y="68"/>
                  </a:lnTo>
                  <a:lnTo>
                    <a:pt x="88" y="73"/>
                  </a:lnTo>
                  <a:lnTo>
                    <a:pt x="91" y="77"/>
                  </a:lnTo>
                  <a:lnTo>
                    <a:pt x="94" y="82"/>
                  </a:lnTo>
                  <a:lnTo>
                    <a:pt x="99" y="82"/>
                  </a:lnTo>
                  <a:lnTo>
                    <a:pt x="108" y="82"/>
                  </a:lnTo>
                  <a:lnTo>
                    <a:pt x="114" y="82"/>
                  </a:lnTo>
                  <a:lnTo>
                    <a:pt x="119" y="82"/>
                  </a:lnTo>
                  <a:lnTo>
                    <a:pt x="125" y="77"/>
                  </a:lnTo>
                  <a:lnTo>
                    <a:pt x="127" y="73"/>
                  </a:lnTo>
                  <a:lnTo>
                    <a:pt x="131" y="68"/>
                  </a:lnTo>
                  <a:lnTo>
                    <a:pt x="131" y="73"/>
                  </a:lnTo>
                  <a:lnTo>
                    <a:pt x="133" y="77"/>
                  </a:lnTo>
                  <a:lnTo>
                    <a:pt x="139" y="82"/>
                  </a:lnTo>
                  <a:lnTo>
                    <a:pt x="144" y="82"/>
                  </a:lnTo>
                  <a:lnTo>
                    <a:pt x="150" y="82"/>
                  </a:lnTo>
                  <a:lnTo>
                    <a:pt x="155" y="82"/>
                  </a:lnTo>
                  <a:lnTo>
                    <a:pt x="164" y="82"/>
                  </a:lnTo>
                  <a:lnTo>
                    <a:pt x="169" y="77"/>
                  </a:lnTo>
                  <a:lnTo>
                    <a:pt x="172" y="73"/>
                  </a:lnTo>
                  <a:lnTo>
                    <a:pt x="175" y="68"/>
                  </a:lnTo>
                  <a:lnTo>
                    <a:pt x="175" y="73"/>
                  </a:lnTo>
                  <a:lnTo>
                    <a:pt x="178" y="77"/>
                  </a:lnTo>
                  <a:lnTo>
                    <a:pt x="184" y="82"/>
                  </a:lnTo>
                  <a:lnTo>
                    <a:pt x="189" y="82"/>
                  </a:lnTo>
                  <a:lnTo>
                    <a:pt x="195" y="82"/>
                  </a:lnTo>
                  <a:lnTo>
                    <a:pt x="200" y="82"/>
                  </a:lnTo>
                  <a:lnTo>
                    <a:pt x="209" y="82"/>
                  </a:lnTo>
                  <a:lnTo>
                    <a:pt x="214" y="77"/>
                  </a:lnTo>
                  <a:lnTo>
                    <a:pt x="217" y="73"/>
                  </a:lnTo>
                  <a:lnTo>
                    <a:pt x="220" y="68"/>
                  </a:lnTo>
                  <a:lnTo>
                    <a:pt x="220" y="73"/>
                  </a:lnTo>
                  <a:lnTo>
                    <a:pt x="222" y="77"/>
                  </a:lnTo>
                  <a:lnTo>
                    <a:pt x="229" y="82"/>
                  </a:lnTo>
                  <a:lnTo>
                    <a:pt x="234" y="82"/>
                  </a:lnTo>
                  <a:lnTo>
                    <a:pt x="239" y="82"/>
                  </a:lnTo>
                  <a:lnTo>
                    <a:pt x="246" y="82"/>
                  </a:lnTo>
                  <a:lnTo>
                    <a:pt x="251" y="82"/>
                  </a:lnTo>
                  <a:lnTo>
                    <a:pt x="256" y="77"/>
                  </a:lnTo>
                  <a:lnTo>
                    <a:pt x="262" y="73"/>
                  </a:lnTo>
                  <a:lnTo>
                    <a:pt x="265" y="68"/>
                  </a:lnTo>
                  <a:lnTo>
                    <a:pt x="265" y="73"/>
                  </a:lnTo>
                  <a:lnTo>
                    <a:pt x="265" y="68"/>
                  </a:lnTo>
                  <a:close/>
                </a:path>
              </a:pathLst>
            </a:custGeom>
            <a:gradFill rotWithShape="0">
              <a:gsLst>
                <a:gs pos="0">
                  <a:srgbClr val="996633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599" name="Freeform 263"/>
            <p:cNvSpPr>
              <a:spLocks/>
            </p:cNvSpPr>
            <p:nvPr/>
          </p:nvSpPr>
          <p:spPr bwMode="auto">
            <a:xfrm>
              <a:off x="2704" y="2705"/>
              <a:ext cx="113" cy="370"/>
            </a:xfrm>
            <a:custGeom>
              <a:avLst/>
              <a:gdLst>
                <a:gd name="T0" fmla="*/ 226 w 226"/>
                <a:gd name="T1" fmla="*/ 739 h 739"/>
                <a:gd name="T2" fmla="*/ 0 w 226"/>
                <a:gd name="T3" fmla="*/ 739 h 739"/>
                <a:gd name="T4" fmla="*/ 0 w 226"/>
                <a:gd name="T5" fmla="*/ 0 h 739"/>
                <a:gd name="T6" fmla="*/ 226 w 226"/>
                <a:gd name="T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739">
                  <a:moveTo>
                    <a:pt x="226" y="739"/>
                  </a:moveTo>
                  <a:lnTo>
                    <a:pt x="0" y="739"/>
                  </a:lnTo>
                  <a:lnTo>
                    <a:pt x="0" y="0"/>
                  </a:lnTo>
                  <a:lnTo>
                    <a:pt x="226" y="739"/>
                  </a:lnTo>
                  <a:close/>
                </a:path>
              </a:pathLst>
            </a:custGeom>
            <a:solidFill>
              <a:srgbClr val="CCECFF"/>
            </a:solidFill>
            <a:ln w="9525" cap="flat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00" name="Freeform 264"/>
            <p:cNvSpPr>
              <a:spLocks/>
            </p:cNvSpPr>
            <p:nvPr/>
          </p:nvSpPr>
          <p:spPr bwMode="auto">
            <a:xfrm>
              <a:off x="2454" y="2647"/>
              <a:ext cx="231" cy="428"/>
            </a:xfrm>
            <a:custGeom>
              <a:avLst/>
              <a:gdLst>
                <a:gd name="T0" fmla="*/ 0 w 461"/>
                <a:gd name="T1" fmla="*/ 856 h 856"/>
                <a:gd name="T2" fmla="*/ 461 w 461"/>
                <a:gd name="T3" fmla="*/ 856 h 856"/>
                <a:gd name="T4" fmla="*/ 461 w 461"/>
                <a:gd name="T5" fmla="*/ 0 h 856"/>
                <a:gd name="T6" fmla="*/ 0 w 461"/>
                <a:gd name="T7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1" h="856">
                  <a:moveTo>
                    <a:pt x="0" y="856"/>
                  </a:moveTo>
                  <a:lnTo>
                    <a:pt x="461" y="856"/>
                  </a:lnTo>
                  <a:lnTo>
                    <a:pt x="461" y="0"/>
                  </a:lnTo>
                  <a:lnTo>
                    <a:pt x="0" y="856"/>
                  </a:lnTo>
                  <a:close/>
                </a:path>
              </a:pathLst>
            </a:custGeom>
            <a:solidFill>
              <a:srgbClr val="CCECFF"/>
            </a:solidFill>
            <a:ln w="9525" cap="flat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14601" name="Freeform 265"/>
          <p:cNvSpPr>
            <a:spLocks/>
          </p:cNvSpPr>
          <p:nvPr/>
        </p:nvSpPr>
        <p:spPr bwMode="auto">
          <a:xfrm rot="562141">
            <a:off x="1547813" y="6121400"/>
            <a:ext cx="228600" cy="657225"/>
          </a:xfrm>
          <a:custGeom>
            <a:avLst/>
            <a:gdLst>
              <a:gd name="T0" fmla="*/ 413 w 1058"/>
              <a:gd name="T1" fmla="*/ 0 h 2459"/>
              <a:gd name="T2" fmla="*/ 821 w 1058"/>
              <a:gd name="T3" fmla="*/ 0 h 2459"/>
              <a:gd name="T4" fmla="*/ 374 w 1058"/>
              <a:gd name="T5" fmla="*/ 1085 h 2459"/>
              <a:gd name="T6" fmla="*/ 1058 w 1058"/>
              <a:gd name="T7" fmla="*/ 718 h 2459"/>
              <a:gd name="T8" fmla="*/ 684 w 1058"/>
              <a:gd name="T9" fmla="*/ 2071 h 2459"/>
              <a:gd name="T10" fmla="*/ 901 w 1058"/>
              <a:gd name="T11" fmla="*/ 1968 h 2459"/>
              <a:gd name="T12" fmla="*/ 527 w 1058"/>
              <a:gd name="T13" fmla="*/ 2459 h 2459"/>
              <a:gd name="T14" fmla="*/ 413 w 1058"/>
              <a:gd name="T15" fmla="*/ 1886 h 2459"/>
              <a:gd name="T16" fmla="*/ 550 w 1058"/>
              <a:gd name="T17" fmla="*/ 2051 h 2459"/>
              <a:gd name="T18" fmla="*/ 684 w 1058"/>
              <a:gd name="T19" fmla="*/ 1168 h 2459"/>
              <a:gd name="T20" fmla="*/ 0 w 1058"/>
              <a:gd name="T21" fmla="*/ 1539 h 2459"/>
              <a:gd name="T22" fmla="*/ 413 w 1058"/>
              <a:gd name="T23" fmla="*/ 0 h 2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58" h="2459">
                <a:moveTo>
                  <a:pt x="413" y="0"/>
                </a:moveTo>
                <a:lnTo>
                  <a:pt x="821" y="0"/>
                </a:lnTo>
                <a:lnTo>
                  <a:pt x="374" y="1085"/>
                </a:lnTo>
                <a:lnTo>
                  <a:pt x="1058" y="718"/>
                </a:lnTo>
                <a:lnTo>
                  <a:pt x="684" y="2071"/>
                </a:lnTo>
                <a:lnTo>
                  <a:pt x="901" y="1968"/>
                </a:lnTo>
                <a:lnTo>
                  <a:pt x="527" y="2459"/>
                </a:lnTo>
                <a:lnTo>
                  <a:pt x="413" y="1886"/>
                </a:lnTo>
                <a:lnTo>
                  <a:pt x="550" y="2051"/>
                </a:lnTo>
                <a:lnTo>
                  <a:pt x="684" y="1168"/>
                </a:lnTo>
                <a:lnTo>
                  <a:pt x="0" y="1539"/>
                </a:lnTo>
                <a:lnTo>
                  <a:pt x="413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ru-RU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602" name="Freeform 266"/>
          <p:cNvSpPr>
            <a:spLocks/>
          </p:cNvSpPr>
          <p:nvPr/>
        </p:nvSpPr>
        <p:spPr bwMode="auto">
          <a:xfrm>
            <a:off x="2466975" y="6203950"/>
            <a:ext cx="328613" cy="233363"/>
          </a:xfrm>
          <a:custGeom>
            <a:avLst/>
            <a:gdLst>
              <a:gd name="T0" fmla="*/ 0 w 620"/>
              <a:gd name="T1" fmla="*/ 330 h 330"/>
              <a:gd name="T2" fmla="*/ 271 w 620"/>
              <a:gd name="T3" fmla="*/ 70 h 330"/>
              <a:gd name="T4" fmla="*/ 271 w 620"/>
              <a:gd name="T5" fmla="*/ 0 h 330"/>
              <a:gd name="T6" fmla="*/ 350 w 620"/>
              <a:gd name="T7" fmla="*/ 0 h 330"/>
              <a:gd name="T8" fmla="*/ 350 w 620"/>
              <a:gd name="T9" fmla="*/ 70 h 330"/>
              <a:gd name="T10" fmla="*/ 620 w 620"/>
              <a:gd name="T11" fmla="*/ 330 h 330"/>
              <a:gd name="T12" fmla="*/ 0 w 620"/>
              <a:gd name="T13" fmla="*/ 33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0" h="330">
                <a:moveTo>
                  <a:pt x="0" y="330"/>
                </a:moveTo>
                <a:lnTo>
                  <a:pt x="271" y="70"/>
                </a:lnTo>
                <a:lnTo>
                  <a:pt x="271" y="0"/>
                </a:lnTo>
                <a:lnTo>
                  <a:pt x="350" y="0"/>
                </a:lnTo>
                <a:lnTo>
                  <a:pt x="350" y="70"/>
                </a:lnTo>
                <a:lnTo>
                  <a:pt x="620" y="330"/>
                </a:lnTo>
                <a:lnTo>
                  <a:pt x="0" y="330"/>
                </a:lnTo>
                <a:close/>
              </a:path>
            </a:pathLst>
          </a:custGeom>
          <a:gradFill rotWithShape="1">
            <a:gsLst>
              <a:gs pos="0">
                <a:srgbClr val="53A9FF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ru-RU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14603" name="Group 267"/>
          <p:cNvGrpSpPr>
            <a:grpSpLocks/>
          </p:cNvGrpSpPr>
          <p:nvPr/>
        </p:nvGrpSpPr>
        <p:grpSpPr bwMode="auto">
          <a:xfrm>
            <a:off x="2420938" y="6486525"/>
            <a:ext cx="441325" cy="320675"/>
            <a:chOff x="2304" y="3168"/>
            <a:chExt cx="400" cy="290"/>
          </a:xfrm>
        </p:grpSpPr>
        <p:sp>
          <p:nvSpPr>
            <p:cNvPr id="14604" name="Freeform 268"/>
            <p:cNvSpPr>
              <a:spLocks/>
            </p:cNvSpPr>
            <p:nvPr/>
          </p:nvSpPr>
          <p:spPr bwMode="auto">
            <a:xfrm>
              <a:off x="2626" y="3168"/>
              <a:ext cx="25" cy="29"/>
            </a:xfrm>
            <a:custGeom>
              <a:avLst/>
              <a:gdLst>
                <a:gd name="T0" fmla="*/ 15 w 46"/>
                <a:gd name="T1" fmla="*/ 54 h 54"/>
                <a:gd name="T2" fmla="*/ 0 w 46"/>
                <a:gd name="T3" fmla="*/ 54 h 54"/>
                <a:gd name="T4" fmla="*/ 0 w 46"/>
                <a:gd name="T5" fmla="*/ 35 h 54"/>
                <a:gd name="T6" fmla="*/ 0 w 46"/>
                <a:gd name="T7" fmla="*/ 18 h 54"/>
                <a:gd name="T8" fmla="*/ 15 w 46"/>
                <a:gd name="T9" fmla="*/ 18 h 54"/>
                <a:gd name="T10" fmla="*/ 15 w 46"/>
                <a:gd name="T11" fmla="*/ 0 h 54"/>
                <a:gd name="T12" fmla="*/ 30 w 46"/>
                <a:gd name="T13" fmla="*/ 18 h 54"/>
                <a:gd name="T14" fmla="*/ 46 w 46"/>
                <a:gd name="T15" fmla="*/ 18 h 54"/>
                <a:gd name="T16" fmla="*/ 46 w 46"/>
                <a:gd name="T17" fmla="*/ 35 h 54"/>
                <a:gd name="T18" fmla="*/ 30 w 46"/>
                <a:gd name="T19" fmla="*/ 54 h 54"/>
                <a:gd name="T20" fmla="*/ 15 w 46"/>
                <a:gd name="T2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54">
                  <a:moveTo>
                    <a:pt x="15" y="54"/>
                  </a:moveTo>
                  <a:lnTo>
                    <a:pt x="0" y="54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15" y="18"/>
                  </a:lnTo>
                  <a:lnTo>
                    <a:pt x="15" y="0"/>
                  </a:lnTo>
                  <a:lnTo>
                    <a:pt x="30" y="18"/>
                  </a:lnTo>
                  <a:lnTo>
                    <a:pt x="46" y="18"/>
                  </a:lnTo>
                  <a:lnTo>
                    <a:pt x="46" y="35"/>
                  </a:lnTo>
                  <a:lnTo>
                    <a:pt x="30" y="54"/>
                  </a:lnTo>
                  <a:lnTo>
                    <a:pt x="15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05" name="Freeform 269"/>
            <p:cNvSpPr>
              <a:spLocks/>
            </p:cNvSpPr>
            <p:nvPr/>
          </p:nvSpPr>
          <p:spPr bwMode="auto">
            <a:xfrm>
              <a:off x="2633" y="3246"/>
              <a:ext cx="27" cy="29"/>
            </a:xfrm>
            <a:custGeom>
              <a:avLst/>
              <a:gdLst>
                <a:gd name="T0" fmla="*/ 31 w 47"/>
                <a:gd name="T1" fmla="*/ 52 h 52"/>
                <a:gd name="T2" fmla="*/ 15 w 47"/>
                <a:gd name="T3" fmla="*/ 34 h 52"/>
                <a:gd name="T4" fmla="*/ 0 w 47"/>
                <a:gd name="T5" fmla="*/ 34 h 52"/>
                <a:gd name="T6" fmla="*/ 0 w 47"/>
                <a:gd name="T7" fmla="*/ 16 h 52"/>
                <a:gd name="T8" fmla="*/ 15 w 47"/>
                <a:gd name="T9" fmla="*/ 0 h 52"/>
                <a:gd name="T10" fmla="*/ 31 w 47"/>
                <a:gd name="T11" fmla="*/ 0 h 52"/>
                <a:gd name="T12" fmla="*/ 47 w 47"/>
                <a:gd name="T13" fmla="*/ 0 h 52"/>
                <a:gd name="T14" fmla="*/ 47 w 47"/>
                <a:gd name="T15" fmla="*/ 16 h 52"/>
                <a:gd name="T16" fmla="*/ 47 w 47"/>
                <a:gd name="T17" fmla="*/ 34 h 52"/>
                <a:gd name="T18" fmla="*/ 31 w 47"/>
                <a:gd name="T19" fmla="*/ 34 h 52"/>
                <a:gd name="T20" fmla="*/ 31 w 47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2">
                  <a:moveTo>
                    <a:pt x="31" y="52"/>
                  </a:moveTo>
                  <a:lnTo>
                    <a:pt x="15" y="34"/>
                  </a:lnTo>
                  <a:lnTo>
                    <a:pt x="0" y="34"/>
                  </a:lnTo>
                  <a:lnTo>
                    <a:pt x="0" y="16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47" y="16"/>
                  </a:lnTo>
                  <a:lnTo>
                    <a:pt x="47" y="34"/>
                  </a:lnTo>
                  <a:lnTo>
                    <a:pt x="31" y="34"/>
                  </a:lnTo>
                  <a:lnTo>
                    <a:pt x="31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06" name="Freeform 270"/>
            <p:cNvSpPr>
              <a:spLocks/>
            </p:cNvSpPr>
            <p:nvPr/>
          </p:nvSpPr>
          <p:spPr bwMode="auto">
            <a:xfrm>
              <a:off x="2651" y="3334"/>
              <a:ext cx="26" cy="28"/>
            </a:xfrm>
            <a:custGeom>
              <a:avLst/>
              <a:gdLst>
                <a:gd name="T0" fmla="*/ 33 w 48"/>
                <a:gd name="T1" fmla="*/ 51 h 51"/>
                <a:gd name="T2" fmla="*/ 16 w 48"/>
                <a:gd name="T3" fmla="*/ 51 h 51"/>
                <a:gd name="T4" fmla="*/ 0 w 48"/>
                <a:gd name="T5" fmla="*/ 33 h 51"/>
                <a:gd name="T6" fmla="*/ 0 w 48"/>
                <a:gd name="T7" fmla="*/ 16 h 51"/>
                <a:gd name="T8" fmla="*/ 16 w 48"/>
                <a:gd name="T9" fmla="*/ 16 h 51"/>
                <a:gd name="T10" fmla="*/ 16 w 48"/>
                <a:gd name="T11" fmla="*/ 0 h 51"/>
                <a:gd name="T12" fmla="*/ 33 w 48"/>
                <a:gd name="T13" fmla="*/ 0 h 51"/>
                <a:gd name="T14" fmla="*/ 48 w 48"/>
                <a:gd name="T15" fmla="*/ 0 h 51"/>
                <a:gd name="T16" fmla="*/ 48 w 48"/>
                <a:gd name="T17" fmla="*/ 16 h 51"/>
                <a:gd name="T18" fmla="*/ 48 w 48"/>
                <a:gd name="T19" fmla="*/ 33 h 51"/>
                <a:gd name="T20" fmla="*/ 33 w 48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51">
                  <a:moveTo>
                    <a:pt x="33" y="51"/>
                  </a:moveTo>
                  <a:lnTo>
                    <a:pt x="16" y="51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48" y="16"/>
                  </a:lnTo>
                  <a:lnTo>
                    <a:pt x="48" y="33"/>
                  </a:lnTo>
                  <a:lnTo>
                    <a:pt x="33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07" name="Freeform 271"/>
            <p:cNvSpPr>
              <a:spLocks/>
            </p:cNvSpPr>
            <p:nvPr/>
          </p:nvSpPr>
          <p:spPr bwMode="auto">
            <a:xfrm>
              <a:off x="2677" y="3418"/>
              <a:ext cx="27" cy="30"/>
            </a:xfrm>
            <a:custGeom>
              <a:avLst/>
              <a:gdLst>
                <a:gd name="T0" fmla="*/ 17 w 47"/>
                <a:gd name="T1" fmla="*/ 53 h 53"/>
                <a:gd name="T2" fmla="*/ 0 w 47"/>
                <a:gd name="T3" fmla="*/ 53 h 53"/>
                <a:gd name="T4" fmla="*/ 0 w 47"/>
                <a:gd name="T5" fmla="*/ 34 h 53"/>
                <a:gd name="T6" fmla="*/ 0 w 47"/>
                <a:gd name="T7" fmla="*/ 18 h 53"/>
                <a:gd name="T8" fmla="*/ 17 w 47"/>
                <a:gd name="T9" fmla="*/ 18 h 53"/>
                <a:gd name="T10" fmla="*/ 17 w 47"/>
                <a:gd name="T11" fmla="*/ 0 h 53"/>
                <a:gd name="T12" fmla="*/ 32 w 47"/>
                <a:gd name="T13" fmla="*/ 18 h 53"/>
                <a:gd name="T14" fmla="*/ 47 w 47"/>
                <a:gd name="T15" fmla="*/ 18 h 53"/>
                <a:gd name="T16" fmla="*/ 47 w 47"/>
                <a:gd name="T17" fmla="*/ 34 h 53"/>
                <a:gd name="T18" fmla="*/ 47 w 47"/>
                <a:gd name="T19" fmla="*/ 53 h 53"/>
                <a:gd name="T20" fmla="*/ 32 w 47"/>
                <a:gd name="T21" fmla="*/ 53 h 53"/>
                <a:gd name="T22" fmla="*/ 17 w 47"/>
                <a:gd name="T2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53">
                  <a:moveTo>
                    <a:pt x="17" y="53"/>
                  </a:moveTo>
                  <a:lnTo>
                    <a:pt x="0" y="53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7" y="18"/>
                  </a:lnTo>
                  <a:lnTo>
                    <a:pt x="17" y="0"/>
                  </a:lnTo>
                  <a:lnTo>
                    <a:pt x="32" y="18"/>
                  </a:lnTo>
                  <a:lnTo>
                    <a:pt x="47" y="18"/>
                  </a:lnTo>
                  <a:lnTo>
                    <a:pt x="47" y="34"/>
                  </a:lnTo>
                  <a:lnTo>
                    <a:pt x="47" y="53"/>
                  </a:lnTo>
                  <a:lnTo>
                    <a:pt x="32" y="53"/>
                  </a:lnTo>
                  <a:lnTo>
                    <a:pt x="17" y="53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08" name="Freeform 272"/>
            <p:cNvSpPr>
              <a:spLocks/>
            </p:cNvSpPr>
            <p:nvPr/>
          </p:nvSpPr>
          <p:spPr bwMode="auto">
            <a:xfrm>
              <a:off x="2582" y="3168"/>
              <a:ext cx="26" cy="29"/>
            </a:xfrm>
            <a:custGeom>
              <a:avLst/>
              <a:gdLst>
                <a:gd name="T0" fmla="*/ 16 w 47"/>
                <a:gd name="T1" fmla="*/ 54 h 54"/>
                <a:gd name="T2" fmla="*/ 0 w 47"/>
                <a:gd name="T3" fmla="*/ 54 h 54"/>
                <a:gd name="T4" fmla="*/ 0 w 47"/>
                <a:gd name="T5" fmla="*/ 35 h 54"/>
                <a:gd name="T6" fmla="*/ 0 w 47"/>
                <a:gd name="T7" fmla="*/ 18 h 54"/>
                <a:gd name="T8" fmla="*/ 16 w 47"/>
                <a:gd name="T9" fmla="*/ 0 h 54"/>
                <a:gd name="T10" fmla="*/ 31 w 47"/>
                <a:gd name="T11" fmla="*/ 18 h 54"/>
                <a:gd name="T12" fmla="*/ 47 w 47"/>
                <a:gd name="T13" fmla="*/ 18 h 54"/>
                <a:gd name="T14" fmla="*/ 47 w 47"/>
                <a:gd name="T15" fmla="*/ 35 h 54"/>
                <a:gd name="T16" fmla="*/ 31 w 47"/>
                <a:gd name="T17" fmla="*/ 54 h 54"/>
                <a:gd name="T18" fmla="*/ 16 w 47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4">
                  <a:moveTo>
                    <a:pt x="16" y="54"/>
                  </a:moveTo>
                  <a:lnTo>
                    <a:pt x="0" y="54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31" y="18"/>
                  </a:lnTo>
                  <a:lnTo>
                    <a:pt x="47" y="18"/>
                  </a:lnTo>
                  <a:lnTo>
                    <a:pt x="47" y="35"/>
                  </a:lnTo>
                  <a:lnTo>
                    <a:pt x="31" y="54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09" name="Freeform 273"/>
            <p:cNvSpPr>
              <a:spLocks/>
            </p:cNvSpPr>
            <p:nvPr/>
          </p:nvSpPr>
          <p:spPr bwMode="auto">
            <a:xfrm>
              <a:off x="2591" y="3246"/>
              <a:ext cx="26" cy="29"/>
            </a:xfrm>
            <a:custGeom>
              <a:avLst/>
              <a:gdLst>
                <a:gd name="T0" fmla="*/ 15 w 47"/>
                <a:gd name="T1" fmla="*/ 52 h 52"/>
                <a:gd name="T2" fmla="*/ 0 w 47"/>
                <a:gd name="T3" fmla="*/ 34 h 52"/>
                <a:gd name="T4" fmla="*/ 0 w 47"/>
                <a:gd name="T5" fmla="*/ 16 h 52"/>
                <a:gd name="T6" fmla="*/ 0 w 47"/>
                <a:gd name="T7" fmla="*/ 0 h 52"/>
                <a:gd name="T8" fmla="*/ 15 w 47"/>
                <a:gd name="T9" fmla="*/ 0 h 52"/>
                <a:gd name="T10" fmla="*/ 31 w 47"/>
                <a:gd name="T11" fmla="*/ 0 h 52"/>
                <a:gd name="T12" fmla="*/ 47 w 47"/>
                <a:gd name="T13" fmla="*/ 16 h 52"/>
                <a:gd name="T14" fmla="*/ 47 w 47"/>
                <a:gd name="T15" fmla="*/ 34 h 52"/>
                <a:gd name="T16" fmla="*/ 31 w 47"/>
                <a:gd name="T17" fmla="*/ 52 h 52"/>
                <a:gd name="T18" fmla="*/ 15 w 47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2">
                  <a:moveTo>
                    <a:pt x="15" y="52"/>
                  </a:moveTo>
                  <a:lnTo>
                    <a:pt x="0" y="34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7" y="16"/>
                  </a:lnTo>
                  <a:lnTo>
                    <a:pt x="47" y="34"/>
                  </a:lnTo>
                  <a:lnTo>
                    <a:pt x="31" y="52"/>
                  </a:lnTo>
                  <a:lnTo>
                    <a:pt x="15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10" name="Freeform 274"/>
            <p:cNvSpPr>
              <a:spLocks/>
            </p:cNvSpPr>
            <p:nvPr/>
          </p:nvSpPr>
          <p:spPr bwMode="auto">
            <a:xfrm>
              <a:off x="2600" y="3334"/>
              <a:ext cx="26" cy="28"/>
            </a:xfrm>
            <a:custGeom>
              <a:avLst/>
              <a:gdLst>
                <a:gd name="T0" fmla="*/ 32 w 49"/>
                <a:gd name="T1" fmla="*/ 51 h 51"/>
                <a:gd name="T2" fmla="*/ 16 w 49"/>
                <a:gd name="T3" fmla="*/ 51 h 51"/>
                <a:gd name="T4" fmla="*/ 16 w 49"/>
                <a:gd name="T5" fmla="*/ 33 h 51"/>
                <a:gd name="T6" fmla="*/ 0 w 49"/>
                <a:gd name="T7" fmla="*/ 16 h 51"/>
                <a:gd name="T8" fmla="*/ 16 w 49"/>
                <a:gd name="T9" fmla="*/ 16 h 51"/>
                <a:gd name="T10" fmla="*/ 16 w 49"/>
                <a:gd name="T11" fmla="*/ 0 h 51"/>
                <a:gd name="T12" fmla="*/ 32 w 49"/>
                <a:gd name="T13" fmla="*/ 0 h 51"/>
                <a:gd name="T14" fmla="*/ 49 w 49"/>
                <a:gd name="T15" fmla="*/ 0 h 51"/>
                <a:gd name="T16" fmla="*/ 49 w 49"/>
                <a:gd name="T17" fmla="*/ 16 h 51"/>
                <a:gd name="T18" fmla="*/ 49 w 49"/>
                <a:gd name="T19" fmla="*/ 33 h 51"/>
                <a:gd name="T20" fmla="*/ 49 w 49"/>
                <a:gd name="T21" fmla="*/ 51 h 51"/>
                <a:gd name="T22" fmla="*/ 32 w 49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51">
                  <a:moveTo>
                    <a:pt x="32" y="51"/>
                  </a:moveTo>
                  <a:lnTo>
                    <a:pt x="16" y="51"/>
                  </a:lnTo>
                  <a:lnTo>
                    <a:pt x="16" y="33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49" y="16"/>
                  </a:lnTo>
                  <a:lnTo>
                    <a:pt x="49" y="33"/>
                  </a:lnTo>
                  <a:lnTo>
                    <a:pt x="49" y="51"/>
                  </a:lnTo>
                  <a:lnTo>
                    <a:pt x="32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11" name="Freeform 275"/>
            <p:cNvSpPr>
              <a:spLocks/>
            </p:cNvSpPr>
            <p:nvPr/>
          </p:nvSpPr>
          <p:spPr bwMode="auto">
            <a:xfrm>
              <a:off x="2617" y="3428"/>
              <a:ext cx="25" cy="30"/>
            </a:xfrm>
            <a:custGeom>
              <a:avLst/>
              <a:gdLst>
                <a:gd name="T0" fmla="*/ 32 w 47"/>
                <a:gd name="T1" fmla="*/ 52 h 52"/>
                <a:gd name="T2" fmla="*/ 17 w 47"/>
                <a:gd name="T3" fmla="*/ 52 h 52"/>
                <a:gd name="T4" fmla="*/ 17 w 47"/>
                <a:gd name="T5" fmla="*/ 35 h 52"/>
                <a:gd name="T6" fmla="*/ 0 w 47"/>
                <a:gd name="T7" fmla="*/ 16 h 52"/>
                <a:gd name="T8" fmla="*/ 17 w 47"/>
                <a:gd name="T9" fmla="*/ 0 h 52"/>
                <a:gd name="T10" fmla="*/ 32 w 47"/>
                <a:gd name="T11" fmla="*/ 0 h 52"/>
                <a:gd name="T12" fmla="*/ 47 w 47"/>
                <a:gd name="T13" fmla="*/ 0 h 52"/>
                <a:gd name="T14" fmla="*/ 47 w 47"/>
                <a:gd name="T15" fmla="*/ 16 h 52"/>
                <a:gd name="T16" fmla="*/ 47 w 47"/>
                <a:gd name="T17" fmla="*/ 35 h 52"/>
                <a:gd name="T18" fmla="*/ 47 w 47"/>
                <a:gd name="T19" fmla="*/ 52 h 52"/>
                <a:gd name="T20" fmla="*/ 32 w 47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2">
                  <a:moveTo>
                    <a:pt x="32" y="52"/>
                  </a:moveTo>
                  <a:lnTo>
                    <a:pt x="17" y="52"/>
                  </a:lnTo>
                  <a:lnTo>
                    <a:pt x="17" y="35"/>
                  </a:lnTo>
                  <a:lnTo>
                    <a:pt x="0" y="16"/>
                  </a:lnTo>
                  <a:lnTo>
                    <a:pt x="17" y="0"/>
                  </a:lnTo>
                  <a:lnTo>
                    <a:pt x="32" y="0"/>
                  </a:lnTo>
                  <a:lnTo>
                    <a:pt x="47" y="0"/>
                  </a:lnTo>
                  <a:lnTo>
                    <a:pt x="47" y="16"/>
                  </a:lnTo>
                  <a:lnTo>
                    <a:pt x="47" y="35"/>
                  </a:lnTo>
                  <a:lnTo>
                    <a:pt x="47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12" name="Freeform 276"/>
            <p:cNvSpPr>
              <a:spLocks/>
            </p:cNvSpPr>
            <p:nvPr/>
          </p:nvSpPr>
          <p:spPr bwMode="auto">
            <a:xfrm>
              <a:off x="2538" y="3168"/>
              <a:ext cx="26" cy="29"/>
            </a:xfrm>
            <a:custGeom>
              <a:avLst/>
              <a:gdLst>
                <a:gd name="T0" fmla="*/ 17 w 48"/>
                <a:gd name="T1" fmla="*/ 54 h 54"/>
                <a:gd name="T2" fmla="*/ 0 w 48"/>
                <a:gd name="T3" fmla="*/ 35 h 54"/>
                <a:gd name="T4" fmla="*/ 17 w 48"/>
                <a:gd name="T5" fmla="*/ 18 h 54"/>
                <a:gd name="T6" fmla="*/ 17 w 48"/>
                <a:gd name="T7" fmla="*/ 0 h 54"/>
                <a:gd name="T8" fmla="*/ 31 w 48"/>
                <a:gd name="T9" fmla="*/ 0 h 54"/>
                <a:gd name="T10" fmla="*/ 48 w 48"/>
                <a:gd name="T11" fmla="*/ 18 h 54"/>
                <a:gd name="T12" fmla="*/ 48 w 48"/>
                <a:gd name="T13" fmla="*/ 35 h 54"/>
                <a:gd name="T14" fmla="*/ 48 w 48"/>
                <a:gd name="T15" fmla="*/ 54 h 54"/>
                <a:gd name="T16" fmla="*/ 31 w 48"/>
                <a:gd name="T17" fmla="*/ 54 h 54"/>
                <a:gd name="T18" fmla="*/ 17 w 4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4">
                  <a:moveTo>
                    <a:pt x="17" y="54"/>
                  </a:moveTo>
                  <a:lnTo>
                    <a:pt x="0" y="35"/>
                  </a:lnTo>
                  <a:lnTo>
                    <a:pt x="17" y="18"/>
                  </a:lnTo>
                  <a:lnTo>
                    <a:pt x="17" y="0"/>
                  </a:lnTo>
                  <a:lnTo>
                    <a:pt x="31" y="0"/>
                  </a:lnTo>
                  <a:lnTo>
                    <a:pt x="48" y="18"/>
                  </a:lnTo>
                  <a:lnTo>
                    <a:pt x="48" y="35"/>
                  </a:lnTo>
                  <a:lnTo>
                    <a:pt x="48" y="54"/>
                  </a:lnTo>
                  <a:lnTo>
                    <a:pt x="31" y="54"/>
                  </a:lnTo>
                  <a:lnTo>
                    <a:pt x="17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13" name="Freeform 277"/>
            <p:cNvSpPr>
              <a:spLocks/>
            </p:cNvSpPr>
            <p:nvPr/>
          </p:nvSpPr>
          <p:spPr bwMode="auto">
            <a:xfrm>
              <a:off x="2547" y="3246"/>
              <a:ext cx="26" cy="29"/>
            </a:xfrm>
            <a:custGeom>
              <a:avLst/>
              <a:gdLst>
                <a:gd name="T0" fmla="*/ 14 w 47"/>
                <a:gd name="T1" fmla="*/ 52 h 52"/>
                <a:gd name="T2" fmla="*/ 0 w 47"/>
                <a:gd name="T3" fmla="*/ 34 h 52"/>
                <a:gd name="T4" fmla="*/ 0 w 47"/>
                <a:gd name="T5" fmla="*/ 16 h 52"/>
                <a:gd name="T6" fmla="*/ 0 w 47"/>
                <a:gd name="T7" fmla="*/ 0 h 52"/>
                <a:gd name="T8" fmla="*/ 14 w 47"/>
                <a:gd name="T9" fmla="*/ 0 h 52"/>
                <a:gd name="T10" fmla="*/ 31 w 47"/>
                <a:gd name="T11" fmla="*/ 0 h 52"/>
                <a:gd name="T12" fmla="*/ 47 w 47"/>
                <a:gd name="T13" fmla="*/ 16 h 52"/>
                <a:gd name="T14" fmla="*/ 47 w 47"/>
                <a:gd name="T15" fmla="*/ 34 h 52"/>
                <a:gd name="T16" fmla="*/ 31 w 47"/>
                <a:gd name="T17" fmla="*/ 52 h 52"/>
                <a:gd name="T18" fmla="*/ 14 w 47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2">
                  <a:moveTo>
                    <a:pt x="14" y="52"/>
                  </a:moveTo>
                  <a:lnTo>
                    <a:pt x="0" y="34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16"/>
                  </a:lnTo>
                  <a:lnTo>
                    <a:pt x="47" y="34"/>
                  </a:lnTo>
                  <a:lnTo>
                    <a:pt x="31" y="52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14" name="Freeform 278"/>
            <p:cNvSpPr>
              <a:spLocks/>
            </p:cNvSpPr>
            <p:nvPr/>
          </p:nvSpPr>
          <p:spPr bwMode="auto">
            <a:xfrm>
              <a:off x="2556" y="3334"/>
              <a:ext cx="26" cy="28"/>
            </a:xfrm>
            <a:custGeom>
              <a:avLst/>
              <a:gdLst>
                <a:gd name="T0" fmla="*/ 17 w 49"/>
                <a:gd name="T1" fmla="*/ 51 h 51"/>
                <a:gd name="T2" fmla="*/ 0 w 49"/>
                <a:gd name="T3" fmla="*/ 33 h 51"/>
                <a:gd name="T4" fmla="*/ 0 w 49"/>
                <a:gd name="T5" fmla="*/ 16 h 51"/>
                <a:gd name="T6" fmla="*/ 17 w 49"/>
                <a:gd name="T7" fmla="*/ 0 h 51"/>
                <a:gd name="T8" fmla="*/ 33 w 49"/>
                <a:gd name="T9" fmla="*/ 0 h 51"/>
                <a:gd name="T10" fmla="*/ 49 w 49"/>
                <a:gd name="T11" fmla="*/ 16 h 51"/>
                <a:gd name="T12" fmla="*/ 49 w 49"/>
                <a:gd name="T13" fmla="*/ 33 h 51"/>
                <a:gd name="T14" fmla="*/ 49 w 49"/>
                <a:gd name="T15" fmla="*/ 51 h 51"/>
                <a:gd name="T16" fmla="*/ 33 w 49"/>
                <a:gd name="T17" fmla="*/ 51 h 51"/>
                <a:gd name="T18" fmla="*/ 17 w 49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1">
                  <a:moveTo>
                    <a:pt x="17" y="51"/>
                  </a:moveTo>
                  <a:lnTo>
                    <a:pt x="0" y="33"/>
                  </a:lnTo>
                  <a:lnTo>
                    <a:pt x="0" y="16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49" y="16"/>
                  </a:lnTo>
                  <a:lnTo>
                    <a:pt x="49" y="33"/>
                  </a:lnTo>
                  <a:lnTo>
                    <a:pt x="49" y="51"/>
                  </a:lnTo>
                  <a:lnTo>
                    <a:pt x="33" y="51"/>
                  </a:lnTo>
                  <a:lnTo>
                    <a:pt x="17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15" name="Freeform 279"/>
            <p:cNvSpPr>
              <a:spLocks/>
            </p:cNvSpPr>
            <p:nvPr/>
          </p:nvSpPr>
          <p:spPr bwMode="auto">
            <a:xfrm>
              <a:off x="2564" y="3428"/>
              <a:ext cx="27" cy="30"/>
            </a:xfrm>
            <a:custGeom>
              <a:avLst/>
              <a:gdLst>
                <a:gd name="T0" fmla="*/ 32 w 48"/>
                <a:gd name="T1" fmla="*/ 52 h 52"/>
                <a:gd name="T2" fmla="*/ 16 w 48"/>
                <a:gd name="T3" fmla="*/ 52 h 52"/>
                <a:gd name="T4" fmla="*/ 0 w 48"/>
                <a:gd name="T5" fmla="*/ 35 h 52"/>
                <a:gd name="T6" fmla="*/ 0 w 48"/>
                <a:gd name="T7" fmla="*/ 16 h 52"/>
                <a:gd name="T8" fmla="*/ 16 w 48"/>
                <a:gd name="T9" fmla="*/ 16 h 52"/>
                <a:gd name="T10" fmla="*/ 16 w 48"/>
                <a:gd name="T11" fmla="*/ 0 h 52"/>
                <a:gd name="T12" fmla="*/ 32 w 48"/>
                <a:gd name="T13" fmla="*/ 0 h 52"/>
                <a:gd name="T14" fmla="*/ 48 w 48"/>
                <a:gd name="T15" fmla="*/ 16 h 52"/>
                <a:gd name="T16" fmla="*/ 48 w 48"/>
                <a:gd name="T17" fmla="*/ 35 h 52"/>
                <a:gd name="T18" fmla="*/ 48 w 48"/>
                <a:gd name="T19" fmla="*/ 52 h 52"/>
                <a:gd name="T20" fmla="*/ 32 w 48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52">
                  <a:moveTo>
                    <a:pt x="32" y="52"/>
                  </a:moveTo>
                  <a:lnTo>
                    <a:pt x="16" y="52"/>
                  </a:lnTo>
                  <a:lnTo>
                    <a:pt x="0" y="35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8" y="16"/>
                  </a:lnTo>
                  <a:lnTo>
                    <a:pt x="48" y="35"/>
                  </a:lnTo>
                  <a:lnTo>
                    <a:pt x="48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16" name="Freeform 280"/>
            <p:cNvSpPr>
              <a:spLocks/>
            </p:cNvSpPr>
            <p:nvPr/>
          </p:nvSpPr>
          <p:spPr bwMode="auto">
            <a:xfrm>
              <a:off x="2504" y="3168"/>
              <a:ext cx="26" cy="29"/>
            </a:xfrm>
            <a:custGeom>
              <a:avLst/>
              <a:gdLst>
                <a:gd name="T0" fmla="*/ 14 w 47"/>
                <a:gd name="T1" fmla="*/ 54 h 54"/>
                <a:gd name="T2" fmla="*/ 0 w 47"/>
                <a:gd name="T3" fmla="*/ 54 h 54"/>
                <a:gd name="T4" fmla="*/ 0 w 47"/>
                <a:gd name="T5" fmla="*/ 35 h 54"/>
                <a:gd name="T6" fmla="*/ 0 w 47"/>
                <a:gd name="T7" fmla="*/ 18 h 54"/>
                <a:gd name="T8" fmla="*/ 14 w 47"/>
                <a:gd name="T9" fmla="*/ 0 h 54"/>
                <a:gd name="T10" fmla="*/ 31 w 47"/>
                <a:gd name="T11" fmla="*/ 0 h 54"/>
                <a:gd name="T12" fmla="*/ 31 w 47"/>
                <a:gd name="T13" fmla="*/ 18 h 54"/>
                <a:gd name="T14" fmla="*/ 47 w 47"/>
                <a:gd name="T15" fmla="*/ 35 h 54"/>
                <a:gd name="T16" fmla="*/ 31 w 47"/>
                <a:gd name="T17" fmla="*/ 54 h 54"/>
                <a:gd name="T18" fmla="*/ 14 w 47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4">
                  <a:moveTo>
                    <a:pt x="14" y="54"/>
                  </a:moveTo>
                  <a:lnTo>
                    <a:pt x="0" y="54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31" y="18"/>
                  </a:lnTo>
                  <a:lnTo>
                    <a:pt x="47" y="35"/>
                  </a:lnTo>
                  <a:lnTo>
                    <a:pt x="31" y="54"/>
                  </a:lnTo>
                  <a:lnTo>
                    <a:pt x="14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17" name="Freeform 281"/>
            <p:cNvSpPr>
              <a:spLocks/>
            </p:cNvSpPr>
            <p:nvPr/>
          </p:nvSpPr>
          <p:spPr bwMode="auto">
            <a:xfrm>
              <a:off x="2504" y="3246"/>
              <a:ext cx="26" cy="29"/>
            </a:xfrm>
            <a:custGeom>
              <a:avLst/>
              <a:gdLst>
                <a:gd name="T0" fmla="*/ 14 w 47"/>
                <a:gd name="T1" fmla="*/ 52 h 52"/>
                <a:gd name="T2" fmla="*/ 0 w 47"/>
                <a:gd name="T3" fmla="*/ 34 h 52"/>
                <a:gd name="T4" fmla="*/ 0 w 47"/>
                <a:gd name="T5" fmla="*/ 16 h 52"/>
                <a:gd name="T6" fmla="*/ 14 w 47"/>
                <a:gd name="T7" fmla="*/ 0 h 52"/>
                <a:gd name="T8" fmla="*/ 31 w 47"/>
                <a:gd name="T9" fmla="*/ 0 h 52"/>
                <a:gd name="T10" fmla="*/ 47 w 47"/>
                <a:gd name="T11" fmla="*/ 0 h 52"/>
                <a:gd name="T12" fmla="*/ 47 w 47"/>
                <a:gd name="T13" fmla="*/ 16 h 52"/>
                <a:gd name="T14" fmla="*/ 47 w 47"/>
                <a:gd name="T15" fmla="*/ 34 h 52"/>
                <a:gd name="T16" fmla="*/ 31 w 47"/>
                <a:gd name="T17" fmla="*/ 52 h 52"/>
                <a:gd name="T18" fmla="*/ 14 w 47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2">
                  <a:moveTo>
                    <a:pt x="14" y="52"/>
                  </a:moveTo>
                  <a:lnTo>
                    <a:pt x="0" y="34"/>
                  </a:lnTo>
                  <a:lnTo>
                    <a:pt x="0" y="16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47" y="16"/>
                  </a:lnTo>
                  <a:lnTo>
                    <a:pt x="47" y="34"/>
                  </a:lnTo>
                  <a:lnTo>
                    <a:pt x="31" y="52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18" name="Freeform 282"/>
            <p:cNvSpPr>
              <a:spLocks/>
            </p:cNvSpPr>
            <p:nvPr/>
          </p:nvSpPr>
          <p:spPr bwMode="auto">
            <a:xfrm>
              <a:off x="2512" y="3334"/>
              <a:ext cx="26" cy="28"/>
            </a:xfrm>
            <a:custGeom>
              <a:avLst/>
              <a:gdLst>
                <a:gd name="T0" fmla="*/ 17 w 48"/>
                <a:gd name="T1" fmla="*/ 51 h 51"/>
                <a:gd name="T2" fmla="*/ 0 w 48"/>
                <a:gd name="T3" fmla="*/ 51 h 51"/>
                <a:gd name="T4" fmla="*/ 0 w 48"/>
                <a:gd name="T5" fmla="*/ 33 h 51"/>
                <a:gd name="T6" fmla="*/ 0 w 48"/>
                <a:gd name="T7" fmla="*/ 16 h 51"/>
                <a:gd name="T8" fmla="*/ 17 w 48"/>
                <a:gd name="T9" fmla="*/ 0 h 51"/>
                <a:gd name="T10" fmla="*/ 33 w 48"/>
                <a:gd name="T11" fmla="*/ 0 h 51"/>
                <a:gd name="T12" fmla="*/ 33 w 48"/>
                <a:gd name="T13" fmla="*/ 16 h 51"/>
                <a:gd name="T14" fmla="*/ 48 w 48"/>
                <a:gd name="T15" fmla="*/ 33 h 51"/>
                <a:gd name="T16" fmla="*/ 33 w 48"/>
                <a:gd name="T17" fmla="*/ 51 h 51"/>
                <a:gd name="T18" fmla="*/ 17 w 4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1">
                  <a:moveTo>
                    <a:pt x="17" y="51"/>
                  </a:moveTo>
                  <a:lnTo>
                    <a:pt x="0" y="51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33" y="16"/>
                  </a:lnTo>
                  <a:lnTo>
                    <a:pt x="48" y="33"/>
                  </a:lnTo>
                  <a:lnTo>
                    <a:pt x="33" y="51"/>
                  </a:lnTo>
                  <a:lnTo>
                    <a:pt x="17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19" name="Freeform 283"/>
            <p:cNvSpPr>
              <a:spLocks/>
            </p:cNvSpPr>
            <p:nvPr/>
          </p:nvSpPr>
          <p:spPr bwMode="auto">
            <a:xfrm>
              <a:off x="2512" y="3428"/>
              <a:ext cx="26" cy="30"/>
            </a:xfrm>
            <a:custGeom>
              <a:avLst/>
              <a:gdLst>
                <a:gd name="T0" fmla="*/ 17 w 48"/>
                <a:gd name="T1" fmla="*/ 52 h 52"/>
                <a:gd name="T2" fmla="*/ 0 w 48"/>
                <a:gd name="T3" fmla="*/ 35 h 52"/>
                <a:gd name="T4" fmla="*/ 0 w 48"/>
                <a:gd name="T5" fmla="*/ 16 h 52"/>
                <a:gd name="T6" fmla="*/ 17 w 48"/>
                <a:gd name="T7" fmla="*/ 16 h 52"/>
                <a:gd name="T8" fmla="*/ 17 w 48"/>
                <a:gd name="T9" fmla="*/ 0 h 52"/>
                <a:gd name="T10" fmla="*/ 33 w 48"/>
                <a:gd name="T11" fmla="*/ 0 h 52"/>
                <a:gd name="T12" fmla="*/ 48 w 48"/>
                <a:gd name="T13" fmla="*/ 16 h 52"/>
                <a:gd name="T14" fmla="*/ 48 w 48"/>
                <a:gd name="T15" fmla="*/ 35 h 52"/>
                <a:gd name="T16" fmla="*/ 48 w 48"/>
                <a:gd name="T17" fmla="*/ 52 h 52"/>
                <a:gd name="T18" fmla="*/ 33 w 48"/>
                <a:gd name="T19" fmla="*/ 52 h 52"/>
                <a:gd name="T20" fmla="*/ 17 w 48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52">
                  <a:moveTo>
                    <a:pt x="17" y="52"/>
                  </a:moveTo>
                  <a:lnTo>
                    <a:pt x="0" y="35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48" y="16"/>
                  </a:lnTo>
                  <a:lnTo>
                    <a:pt x="48" y="35"/>
                  </a:lnTo>
                  <a:lnTo>
                    <a:pt x="48" y="52"/>
                  </a:lnTo>
                  <a:lnTo>
                    <a:pt x="33" y="52"/>
                  </a:lnTo>
                  <a:lnTo>
                    <a:pt x="17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20" name="Freeform 284"/>
            <p:cNvSpPr>
              <a:spLocks/>
            </p:cNvSpPr>
            <p:nvPr/>
          </p:nvSpPr>
          <p:spPr bwMode="auto">
            <a:xfrm>
              <a:off x="2460" y="3168"/>
              <a:ext cx="27" cy="29"/>
            </a:xfrm>
            <a:custGeom>
              <a:avLst/>
              <a:gdLst>
                <a:gd name="T0" fmla="*/ 14 w 47"/>
                <a:gd name="T1" fmla="*/ 54 h 54"/>
                <a:gd name="T2" fmla="*/ 0 w 47"/>
                <a:gd name="T3" fmla="*/ 35 h 54"/>
                <a:gd name="T4" fmla="*/ 0 w 47"/>
                <a:gd name="T5" fmla="*/ 18 h 54"/>
                <a:gd name="T6" fmla="*/ 14 w 47"/>
                <a:gd name="T7" fmla="*/ 18 h 54"/>
                <a:gd name="T8" fmla="*/ 14 w 47"/>
                <a:gd name="T9" fmla="*/ 0 h 54"/>
                <a:gd name="T10" fmla="*/ 31 w 47"/>
                <a:gd name="T11" fmla="*/ 0 h 54"/>
                <a:gd name="T12" fmla="*/ 47 w 47"/>
                <a:gd name="T13" fmla="*/ 18 h 54"/>
                <a:gd name="T14" fmla="*/ 47 w 47"/>
                <a:gd name="T15" fmla="*/ 35 h 54"/>
                <a:gd name="T16" fmla="*/ 47 w 47"/>
                <a:gd name="T17" fmla="*/ 54 h 54"/>
                <a:gd name="T18" fmla="*/ 31 w 47"/>
                <a:gd name="T19" fmla="*/ 54 h 54"/>
                <a:gd name="T20" fmla="*/ 14 w 47"/>
                <a:gd name="T2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4">
                  <a:moveTo>
                    <a:pt x="14" y="54"/>
                  </a:moveTo>
                  <a:lnTo>
                    <a:pt x="0" y="35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18"/>
                  </a:lnTo>
                  <a:lnTo>
                    <a:pt x="47" y="35"/>
                  </a:lnTo>
                  <a:lnTo>
                    <a:pt x="47" y="54"/>
                  </a:lnTo>
                  <a:lnTo>
                    <a:pt x="31" y="54"/>
                  </a:lnTo>
                  <a:lnTo>
                    <a:pt x="14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21" name="Freeform 285"/>
            <p:cNvSpPr>
              <a:spLocks/>
            </p:cNvSpPr>
            <p:nvPr/>
          </p:nvSpPr>
          <p:spPr bwMode="auto">
            <a:xfrm>
              <a:off x="2460" y="3246"/>
              <a:ext cx="27" cy="29"/>
            </a:xfrm>
            <a:custGeom>
              <a:avLst/>
              <a:gdLst>
                <a:gd name="T0" fmla="*/ 14 w 47"/>
                <a:gd name="T1" fmla="*/ 52 h 52"/>
                <a:gd name="T2" fmla="*/ 14 w 47"/>
                <a:gd name="T3" fmla="*/ 34 h 52"/>
                <a:gd name="T4" fmla="*/ 0 w 47"/>
                <a:gd name="T5" fmla="*/ 16 h 52"/>
                <a:gd name="T6" fmla="*/ 14 w 47"/>
                <a:gd name="T7" fmla="*/ 0 h 52"/>
                <a:gd name="T8" fmla="*/ 31 w 47"/>
                <a:gd name="T9" fmla="*/ 0 h 52"/>
                <a:gd name="T10" fmla="*/ 47 w 47"/>
                <a:gd name="T11" fmla="*/ 0 h 52"/>
                <a:gd name="T12" fmla="*/ 47 w 47"/>
                <a:gd name="T13" fmla="*/ 16 h 52"/>
                <a:gd name="T14" fmla="*/ 47 w 47"/>
                <a:gd name="T15" fmla="*/ 34 h 52"/>
                <a:gd name="T16" fmla="*/ 31 w 47"/>
                <a:gd name="T17" fmla="*/ 52 h 52"/>
                <a:gd name="T18" fmla="*/ 14 w 47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2">
                  <a:moveTo>
                    <a:pt x="14" y="52"/>
                  </a:moveTo>
                  <a:lnTo>
                    <a:pt x="14" y="34"/>
                  </a:lnTo>
                  <a:lnTo>
                    <a:pt x="0" y="16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47" y="16"/>
                  </a:lnTo>
                  <a:lnTo>
                    <a:pt x="47" y="34"/>
                  </a:lnTo>
                  <a:lnTo>
                    <a:pt x="31" y="52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22" name="Freeform 286"/>
            <p:cNvSpPr>
              <a:spLocks/>
            </p:cNvSpPr>
            <p:nvPr/>
          </p:nvSpPr>
          <p:spPr bwMode="auto">
            <a:xfrm>
              <a:off x="2460" y="3334"/>
              <a:ext cx="27" cy="28"/>
            </a:xfrm>
            <a:custGeom>
              <a:avLst/>
              <a:gdLst>
                <a:gd name="T0" fmla="*/ 14 w 47"/>
                <a:gd name="T1" fmla="*/ 51 h 51"/>
                <a:gd name="T2" fmla="*/ 0 w 47"/>
                <a:gd name="T3" fmla="*/ 33 h 51"/>
                <a:gd name="T4" fmla="*/ 0 w 47"/>
                <a:gd name="T5" fmla="*/ 16 h 51"/>
                <a:gd name="T6" fmla="*/ 14 w 47"/>
                <a:gd name="T7" fmla="*/ 16 h 51"/>
                <a:gd name="T8" fmla="*/ 14 w 47"/>
                <a:gd name="T9" fmla="*/ 0 h 51"/>
                <a:gd name="T10" fmla="*/ 31 w 47"/>
                <a:gd name="T11" fmla="*/ 0 h 51"/>
                <a:gd name="T12" fmla="*/ 47 w 47"/>
                <a:gd name="T13" fmla="*/ 16 h 51"/>
                <a:gd name="T14" fmla="*/ 47 w 47"/>
                <a:gd name="T15" fmla="*/ 33 h 51"/>
                <a:gd name="T16" fmla="*/ 47 w 47"/>
                <a:gd name="T17" fmla="*/ 51 h 51"/>
                <a:gd name="T18" fmla="*/ 31 w 47"/>
                <a:gd name="T19" fmla="*/ 51 h 51"/>
                <a:gd name="T20" fmla="*/ 14 w 47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1">
                  <a:moveTo>
                    <a:pt x="14" y="51"/>
                  </a:moveTo>
                  <a:lnTo>
                    <a:pt x="0" y="33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16"/>
                  </a:lnTo>
                  <a:lnTo>
                    <a:pt x="47" y="33"/>
                  </a:lnTo>
                  <a:lnTo>
                    <a:pt x="47" y="51"/>
                  </a:lnTo>
                  <a:lnTo>
                    <a:pt x="31" y="51"/>
                  </a:lnTo>
                  <a:lnTo>
                    <a:pt x="14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23" name="Freeform 287"/>
            <p:cNvSpPr>
              <a:spLocks/>
            </p:cNvSpPr>
            <p:nvPr/>
          </p:nvSpPr>
          <p:spPr bwMode="auto">
            <a:xfrm>
              <a:off x="2460" y="3428"/>
              <a:ext cx="27" cy="30"/>
            </a:xfrm>
            <a:custGeom>
              <a:avLst/>
              <a:gdLst>
                <a:gd name="T0" fmla="*/ 14 w 47"/>
                <a:gd name="T1" fmla="*/ 52 h 52"/>
                <a:gd name="T2" fmla="*/ 0 w 47"/>
                <a:gd name="T3" fmla="*/ 35 h 52"/>
                <a:gd name="T4" fmla="*/ 0 w 47"/>
                <a:gd name="T5" fmla="*/ 16 h 52"/>
                <a:gd name="T6" fmla="*/ 14 w 47"/>
                <a:gd name="T7" fmla="*/ 16 h 52"/>
                <a:gd name="T8" fmla="*/ 14 w 47"/>
                <a:gd name="T9" fmla="*/ 0 h 52"/>
                <a:gd name="T10" fmla="*/ 31 w 47"/>
                <a:gd name="T11" fmla="*/ 0 h 52"/>
                <a:gd name="T12" fmla="*/ 47 w 47"/>
                <a:gd name="T13" fmla="*/ 16 h 52"/>
                <a:gd name="T14" fmla="*/ 47 w 47"/>
                <a:gd name="T15" fmla="*/ 35 h 52"/>
                <a:gd name="T16" fmla="*/ 47 w 47"/>
                <a:gd name="T17" fmla="*/ 52 h 52"/>
                <a:gd name="T18" fmla="*/ 31 w 47"/>
                <a:gd name="T19" fmla="*/ 52 h 52"/>
                <a:gd name="T20" fmla="*/ 14 w 47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2">
                  <a:moveTo>
                    <a:pt x="14" y="52"/>
                  </a:moveTo>
                  <a:lnTo>
                    <a:pt x="0" y="35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16"/>
                  </a:lnTo>
                  <a:lnTo>
                    <a:pt x="47" y="35"/>
                  </a:lnTo>
                  <a:lnTo>
                    <a:pt x="47" y="52"/>
                  </a:lnTo>
                  <a:lnTo>
                    <a:pt x="31" y="52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24" name="Freeform 288"/>
            <p:cNvSpPr>
              <a:spLocks/>
            </p:cNvSpPr>
            <p:nvPr/>
          </p:nvSpPr>
          <p:spPr bwMode="auto">
            <a:xfrm>
              <a:off x="2425" y="3168"/>
              <a:ext cx="27" cy="29"/>
            </a:xfrm>
            <a:custGeom>
              <a:avLst/>
              <a:gdLst>
                <a:gd name="T0" fmla="*/ 16 w 48"/>
                <a:gd name="T1" fmla="*/ 54 h 54"/>
                <a:gd name="T2" fmla="*/ 0 w 48"/>
                <a:gd name="T3" fmla="*/ 54 h 54"/>
                <a:gd name="T4" fmla="*/ 0 w 48"/>
                <a:gd name="T5" fmla="*/ 35 h 54"/>
                <a:gd name="T6" fmla="*/ 0 w 48"/>
                <a:gd name="T7" fmla="*/ 18 h 54"/>
                <a:gd name="T8" fmla="*/ 16 w 48"/>
                <a:gd name="T9" fmla="*/ 0 h 54"/>
                <a:gd name="T10" fmla="*/ 32 w 48"/>
                <a:gd name="T11" fmla="*/ 0 h 54"/>
                <a:gd name="T12" fmla="*/ 32 w 48"/>
                <a:gd name="T13" fmla="*/ 18 h 54"/>
                <a:gd name="T14" fmla="*/ 48 w 48"/>
                <a:gd name="T15" fmla="*/ 35 h 54"/>
                <a:gd name="T16" fmla="*/ 32 w 48"/>
                <a:gd name="T17" fmla="*/ 54 h 54"/>
                <a:gd name="T18" fmla="*/ 16 w 4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4">
                  <a:moveTo>
                    <a:pt x="16" y="54"/>
                  </a:moveTo>
                  <a:lnTo>
                    <a:pt x="0" y="54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32" y="18"/>
                  </a:lnTo>
                  <a:lnTo>
                    <a:pt x="48" y="35"/>
                  </a:lnTo>
                  <a:lnTo>
                    <a:pt x="32" y="54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25" name="Freeform 289"/>
            <p:cNvSpPr>
              <a:spLocks/>
            </p:cNvSpPr>
            <p:nvPr/>
          </p:nvSpPr>
          <p:spPr bwMode="auto">
            <a:xfrm>
              <a:off x="2418" y="3246"/>
              <a:ext cx="25" cy="29"/>
            </a:xfrm>
            <a:custGeom>
              <a:avLst/>
              <a:gdLst>
                <a:gd name="T0" fmla="*/ 14 w 46"/>
                <a:gd name="T1" fmla="*/ 52 h 52"/>
                <a:gd name="T2" fmla="*/ 14 w 46"/>
                <a:gd name="T3" fmla="*/ 34 h 52"/>
                <a:gd name="T4" fmla="*/ 0 w 46"/>
                <a:gd name="T5" fmla="*/ 16 h 52"/>
                <a:gd name="T6" fmla="*/ 14 w 46"/>
                <a:gd name="T7" fmla="*/ 0 h 52"/>
                <a:gd name="T8" fmla="*/ 30 w 46"/>
                <a:gd name="T9" fmla="*/ 0 h 52"/>
                <a:gd name="T10" fmla="*/ 46 w 46"/>
                <a:gd name="T11" fmla="*/ 0 h 52"/>
                <a:gd name="T12" fmla="*/ 46 w 46"/>
                <a:gd name="T13" fmla="*/ 16 h 52"/>
                <a:gd name="T14" fmla="*/ 46 w 46"/>
                <a:gd name="T15" fmla="*/ 34 h 52"/>
                <a:gd name="T16" fmla="*/ 30 w 46"/>
                <a:gd name="T17" fmla="*/ 52 h 52"/>
                <a:gd name="T18" fmla="*/ 14 w 46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2">
                  <a:moveTo>
                    <a:pt x="14" y="52"/>
                  </a:moveTo>
                  <a:lnTo>
                    <a:pt x="14" y="34"/>
                  </a:lnTo>
                  <a:lnTo>
                    <a:pt x="0" y="16"/>
                  </a:lnTo>
                  <a:lnTo>
                    <a:pt x="14" y="0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46" y="16"/>
                  </a:lnTo>
                  <a:lnTo>
                    <a:pt x="46" y="34"/>
                  </a:lnTo>
                  <a:lnTo>
                    <a:pt x="30" y="52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26" name="Freeform 290"/>
            <p:cNvSpPr>
              <a:spLocks/>
            </p:cNvSpPr>
            <p:nvPr/>
          </p:nvSpPr>
          <p:spPr bwMode="auto">
            <a:xfrm>
              <a:off x="2418" y="3334"/>
              <a:ext cx="25" cy="28"/>
            </a:xfrm>
            <a:custGeom>
              <a:avLst/>
              <a:gdLst>
                <a:gd name="T0" fmla="*/ 14 w 46"/>
                <a:gd name="T1" fmla="*/ 51 h 51"/>
                <a:gd name="T2" fmla="*/ 0 w 46"/>
                <a:gd name="T3" fmla="*/ 51 h 51"/>
                <a:gd name="T4" fmla="*/ 0 w 46"/>
                <a:gd name="T5" fmla="*/ 33 h 51"/>
                <a:gd name="T6" fmla="*/ 0 w 46"/>
                <a:gd name="T7" fmla="*/ 16 h 51"/>
                <a:gd name="T8" fmla="*/ 14 w 46"/>
                <a:gd name="T9" fmla="*/ 0 h 51"/>
                <a:gd name="T10" fmla="*/ 30 w 46"/>
                <a:gd name="T11" fmla="*/ 0 h 51"/>
                <a:gd name="T12" fmla="*/ 30 w 46"/>
                <a:gd name="T13" fmla="*/ 16 h 51"/>
                <a:gd name="T14" fmla="*/ 46 w 46"/>
                <a:gd name="T15" fmla="*/ 33 h 51"/>
                <a:gd name="T16" fmla="*/ 30 w 46"/>
                <a:gd name="T17" fmla="*/ 51 h 51"/>
                <a:gd name="T18" fmla="*/ 14 w 46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1">
                  <a:moveTo>
                    <a:pt x="14" y="51"/>
                  </a:moveTo>
                  <a:lnTo>
                    <a:pt x="0" y="51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4" y="0"/>
                  </a:lnTo>
                  <a:lnTo>
                    <a:pt x="30" y="0"/>
                  </a:lnTo>
                  <a:lnTo>
                    <a:pt x="30" y="16"/>
                  </a:lnTo>
                  <a:lnTo>
                    <a:pt x="46" y="33"/>
                  </a:lnTo>
                  <a:lnTo>
                    <a:pt x="30" y="51"/>
                  </a:lnTo>
                  <a:lnTo>
                    <a:pt x="14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27" name="Freeform 291"/>
            <p:cNvSpPr>
              <a:spLocks/>
            </p:cNvSpPr>
            <p:nvPr/>
          </p:nvSpPr>
          <p:spPr bwMode="auto">
            <a:xfrm>
              <a:off x="2408" y="3428"/>
              <a:ext cx="26" cy="30"/>
            </a:xfrm>
            <a:custGeom>
              <a:avLst/>
              <a:gdLst>
                <a:gd name="T0" fmla="*/ 17 w 47"/>
                <a:gd name="T1" fmla="*/ 52 h 52"/>
                <a:gd name="T2" fmla="*/ 0 w 47"/>
                <a:gd name="T3" fmla="*/ 52 h 52"/>
                <a:gd name="T4" fmla="*/ 0 w 47"/>
                <a:gd name="T5" fmla="*/ 35 h 52"/>
                <a:gd name="T6" fmla="*/ 0 w 47"/>
                <a:gd name="T7" fmla="*/ 16 h 52"/>
                <a:gd name="T8" fmla="*/ 17 w 47"/>
                <a:gd name="T9" fmla="*/ 16 h 52"/>
                <a:gd name="T10" fmla="*/ 17 w 47"/>
                <a:gd name="T11" fmla="*/ 0 h 52"/>
                <a:gd name="T12" fmla="*/ 31 w 47"/>
                <a:gd name="T13" fmla="*/ 0 h 52"/>
                <a:gd name="T14" fmla="*/ 47 w 47"/>
                <a:gd name="T15" fmla="*/ 16 h 52"/>
                <a:gd name="T16" fmla="*/ 47 w 47"/>
                <a:gd name="T17" fmla="*/ 35 h 52"/>
                <a:gd name="T18" fmla="*/ 31 w 47"/>
                <a:gd name="T19" fmla="*/ 52 h 52"/>
                <a:gd name="T20" fmla="*/ 17 w 47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2">
                  <a:moveTo>
                    <a:pt x="17" y="52"/>
                  </a:moveTo>
                  <a:lnTo>
                    <a:pt x="0" y="52"/>
                  </a:lnTo>
                  <a:lnTo>
                    <a:pt x="0" y="35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0"/>
                  </a:lnTo>
                  <a:lnTo>
                    <a:pt x="31" y="0"/>
                  </a:lnTo>
                  <a:lnTo>
                    <a:pt x="47" y="16"/>
                  </a:lnTo>
                  <a:lnTo>
                    <a:pt x="47" y="35"/>
                  </a:lnTo>
                  <a:lnTo>
                    <a:pt x="31" y="52"/>
                  </a:lnTo>
                  <a:lnTo>
                    <a:pt x="17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28" name="Freeform 292"/>
            <p:cNvSpPr>
              <a:spLocks/>
            </p:cNvSpPr>
            <p:nvPr/>
          </p:nvSpPr>
          <p:spPr bwMode="auto">
            <a:xfrm>
              <a:off x="2383" y="3168"/>
              <a:ext cx="25" cy="29"/>
            </a:xfrm>
            <a:custGeom>
              <a:avLst/>
              <a:gdLst>
                <a:gd name="T0" fmla="*/ 16 w 48"/>
                <a:gd name="T1" fmla="*/ 54 h 54"/>
                <a:gd name="T2" fmla="*/ 0 w 48"/>
                <a:gd name="T3" fmla="*/ 35 h 54"/>
                <a:gd name="T4" fmla="*/ 0 w 48"/>
                <a:gd name="T5" fmla="*/ 18 h 54"/>
                <a:gd name="T6" fmla="*/ 16 w 48"/>
                <a:gd name="T7" fmla="*/ 0 h 54"/>
                <a:gd name="T8" fmla="*/ 32 w 48"/>
                <a:gd name="T9" fmla="*/ 0 h 54"/>
                <a:gd name="T10" fmla="*/ 48 w 48"/>
                <a:gd name="T11" fmla="*/ 18 h 54"/>
                <a:gd name="T12" fmla="*/ 48 w 48"/>
                <a:gd name="T13" fmla="*/ 35 h 54"/>
                <a:gd name="T14" fmla="*/ 32 w 48"/>
                <a:gd name="T15" fmla="*/ 54 h 54"/>
                <a:gd name="T16" fmla="*/ 16 w 48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4">
                  <a:moveTo>
                    <a:pt x="16" y="54"/>
                  </a:moveTo>
                  <a:lnTo>
                    <a:pt x="0" y="35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8" y="18"/>
                  </a:lnTo>
                  <a:lnTo>
                    <a:pt x="48" y="35"/>
                  </a:lnTo>
                  <a:lnTo>
                    <a:pt x="32" y="54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29" name="Freeform 293"/>
            <p:cNvSpPr>
              <a:spLocks/>
            </p:cNvSpPr>
            <p:nvPr/>
          </p:nvSpPr>
          <p:spPr bwMode="auto">
            <a:xfrm>
              <a:off x="2374" y="3236"/>
              <a:ext cx="25" cy="30"/>
            </a:xfrm>
            <a:custGeom>
              <a:avLst/>
              <a:gdLst>
                <a:gd name="T0" fmla="*/ 15 w 47"/>
                <a:gd name="T1" fmla="*/ 53 h 53"/>
                <a:gd name="T2" fmla="*/ 0 w 47"/>
                <a:gd name="T3" fmla="*/ 35 h 53"/>
                <a:gd name="T4" fmla="*/ 15 w 47"/>
                <a:gd name="T5" fmla="*/ 19 h 53"/>
                <a:gd name="T6" fmla="*/ 31 w 47"/>
                <a:gd name="T7" fmla="*/ 0 h 53"/>
                <a:gd name="T8" fmla="*/ 47 w 47"/>
                <a:gd name="T9" fmla="*/ 19 h 53"/>
                <a:gd name="T10" fmla="*/ 47 w 47"/>
                <a:gd name="T11" fmla="*/ 35 h 53"/>
                <a:gd name="T12" fmla="*/ 47 w 47"/>
                <a:gd name="T13" fmla="*/ 53 h 53"/>
                <a:gd name="T14" fmla="*/ 31 w 47"/>
                <a:gd name="T15" fmla="*/ 53 h 53"/>
                <a:gd name="T16" fmla="*/ 15 w 47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53">
                  <a:moveTo>
                    <a:pt x="15" y="53"/>
                  </a:moveTo>
                  <a:lnTo>
                    <a:pt x="0" y="35"/>
                  </a:lnTo>
                  <a:lnTo>
                    <a:pt x="15" y="19"/>
                  </a:lnTo>
                  <a:lnTo>
                    <a:pt x="31" y="0"/>
                  </a:lnTo>
                  <a:lnTo>
                    <a:pt x="47" y="19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31" y="53"/>
                  </a:lnTo>
                  <a:lnTo>
                    <a:pt x="15" y="53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30" name="Freeform 294"/>
            <p:cNvSpPr>
              <a:spLocks/>
            </p:cNvSpPr>
            <p:nvPr/>
          </p:nvSpPr>
          <p:spPr bwMode="auto">
            <a:xfrm>
              <a:off x="2365" y="3334"/>
              <a:ext cx="26" cy="28"/>
            </a:xfrm>
            <a:custGeom>
              <a:avLst/>
              <a:gdLst>
                <a:gd name="T0" fmla="*/ 16 w 47"/>
                <a:gd name="T1" fmla="*/ 51 h 51"/>
                <a:gd name="T2" fmla="*/ 16 w 47"/>
                <a:gd name="T3" fmla="*/ 33 h 51"/>
                <a:gd name="T4" fmla="*/ 0 w 47"/>
                <a:gd name="T5" fmla="*/ 33 h 51"/>
                <a:gd name="T6" fmla="*/ 16 w 47"/>
                <a:gd name="T7" fmla="*/ 16 h 51"/>
                <a:gd name="T8" fmla="*/ 16 w 47"/>
                <a:gd name="T9" fmla="*/ 0 h 51"/>
                <a:gd name="T10" fmla="*/ 31 w 47"/>
                <a:gd name="T11" fmla="*/ 0 h 51"/>
                <a:gd name="T12" fmla="*/ 47 w 47"/>
                <a:gd name="T13" fmla="*/ 0 h 51"/>
                <a:gd name="T14" fmla="*/ 47 w 47"/>
                <a:gd name="T15" fmla="*/ 16 h 51"/>
                <a:gd name="T16" fmla="*/ 47 w 47"/>
                <a:gd name="T17" fmla="*/ 33 h 51"/>
                <a:gd name="T18" fmla="*/ 47 w 47"/>
                <a:gd name="T19" fmla="*/ 51 h 51"/>
                <a:gd name="T20" fmla="*/ 31 w 47"/>
                <a:gd name="T21" fmla="*/ 51 h 51"/>
                <a:gd name="T22" fmla="*/ 16 w 47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51">
                  <a:moveTo>
                    <a:pt x="16" y="51"/>
                  </a:moveTo>
                  <a:lnTo>
                    <a:pt x="16" y="33"/>
                  </a:lnTo>
                  <a:lnTo>
                    <a:pt x="0" y="33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47" y="16"/>
                  </a:lnTo>
                  <a:lnTo>
                    <a:pt x="47" y="33"/>
                  </a:lnTo>
                  <a:lnTo>
                    <a:pt x="47" y="51"/>
                  </a:lnTo>
                  <a:lnTo>
                    <a:pt x="31" y="51"/>
                  </a:lnTo>
                  <a:lnTo>
                    <a:pt x="16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31" name="Freeform 295"/>
            <p:cNvSpPr>
              <a:spLocks/>
            </p:cNvSpPr>
            <p:nvPr/>
          </p:nvSpPr>
          <p:spPr bwMode="auto">
            <a:xfrm>
              <a:off x="2356" y="3428"/>
              <a:ext cx="27" cy="30"/>
            </a:xfrm>
            <a:custGeom>
              <a:avLst/>
              <a:gdLst>
                <a:gd name="T0" fmla="*/ 16 w 47"/>
                <a:gd name="T1" fmla="*/ 52 h 52"/>
                <a:gd name="T2" fmla="*/ 0 w 47"/>
                <a:gd name="T3" fmla="*/ 35 h 52"/>
                <a:gd name="T4" fmla="*/ 0 w 47"/>
                <a:gd name="T5" fmla="*/ 16 h 52"/>
                <a:gd name="T6" fmla="*/ 16 w 47"/>
                <a:gd name="T7" fmla="*/ 0 h 52"/>
                <a:gd name="T8" fmla="*/ 32 w 47"/>
                <a:gd name="T9" fmla="*/ 0 h 52"/>
                <a:gd name="T10" fmla="*/ 47 w 47"/>
                <a:gd name="T11" fmla="*/ 16 h 52"/>
                <a:gd name="T12" fmla="*/ 47 w 47"/>
                <a:gd name="T13" fmla="*/ 35 h 52"/>
                <a:gd name="T14" fmla="*/ 32 w 47"/>
                <a:gd name="T15" fmla="*/ 52 h 52"/>
                <a:gd name="T16" fmla="*/ 16 w 47"/>
                <a:gd name="T1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52">
                  <a:moveTo>
                    <a:pt x="16" y="52"/>
                  </a:moveTo>
                  <a:lnTo>
                    <a:pt x="0" y="35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7" y="16"/>
                  </a:lnTo>
                  <a:lnTo>
                    <a:pt x="47" y="35"/>
                  </a:lnTo>
                  <a:lnTo>
                    <a:pt x="32" y="52"/>
                  </a:lnTo>
                  <a:lnTo>
                    <a:pt x="16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32" name="Freeform 296"/>
            <p:cNvSpPr>
              <a:spLocks/>
            </p:cNvSpPr>
            <p:nvPr/>
          </p:nvSpPr>
          <p:spPr bwMode="auto">
            <a:xfrm>
              <a:off x="2339" y="3168"/>
              <a:ext cx="26" cy="29"/>
            </a:xfrm>
            <a:custGeom>
              <a:avLst/>
              <a:gdLst>
                <a:gd name="T0" fmla="*/ 15 w 48"/>
                <a:gd name="T1" fmla="*/ 54 h 54"/>
                <a:gd name="T2" fmla="*/ 0 w 48"/>
                <a:gd name="T3" fmla="*/ 35 h 54"/>
                <a:gd name="T4" fmla="*/ 15 w 48"/>
                <a:gd name="T5" fmla="*/ 18 h 54"/>
                <a:gd name="T6" fmla="*/ 15 w 48"/>
                <a:gd name="T7" fmla="*/ 0 h 54"/>
                <a:gd name="T8" fmla="*/ 32 w 48"/>
                <a:gd name="T9" fmla="*/ 0 h 54"/>
                <a:gd name="T10" fmla="*/ 48 w 48"/>
                <a:gd name="T11" fmla="*/ 0 h 54"/>
                <a:gd name="T12" fmla="*/ 48 w 48"/>
                <a:gd name="T13" fmla="*/ 18 h 54"/>
                <a:gd name="T14" fmla="*/ 48 w 48"/>
                <a:gd name="T15" fmla="*/ 35 h 54"/>
                <a:gd name="T16" fmla="*/ 32 w 48"/>
                <a:gd name="T17" fmla="*/ 54 h 54"/>
                <a:gd name="T18" fmla="*/ 15 w 4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4">
                  <a:moveTo>
                    <a:pt x="15" y="54"/>
                  </a:moveTo>
                  <a:lnTo>
                    <a:pt x="0" y="35"/>
                  </a:lnTo>
                  <a:lnTo>
                    <a:pt x="15" y="18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48" y="18"/>
                  </a:lnTo>
                  <a:lnTo>
                    <a:pt x="48" y="35"/>
                  </a:lnTo>
                  <a:lnTo>
                    <a:pt x="32" y="54"/>
                  </a:lnTo>
                  <a:lnTo>
                    <a:pt x="15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33" name="Freeform 297"/>
            <p:cNvSpPr>
              <a:spLocks/>
            </p:cNvSpPr>
            <p:nvPr/>
          </p:nvSpPr>
          <p:spPr bwMode="auto">
            <a:xfrm>
              <a:off x="2330" y="3236"/>
              <a:ext cx="26" cy="30"/>
            </a:xfrm>
            <a:custGeom>
              <a:avLst/>
              <a:gdLst>
                <a:gd name="T0" fmla="*/ 17 w 49"/>
                <a:gd name="T1" fmla="*/ 53 h 53"/>
                <a:gd name="T2" fmla="*/ 0 w 49"/>
                <a:gd name="T3" fmla="*/ 53 h 53"/>
                <a:gd name="T4" fmla="*/ 0 w 49"/>
                <a:gd name="T5" fmla="*/ 35 h 53"/>
                <a:gd name="T6" fmla="*/ 0 w 49"/>
                <a:gd name="T7" fmla="*/ 19 h 53"/>
                <a:gd name="T8" fmla="*/ 17 w 49"/>
                <a:gd name="T9" fmla="*/ 19 h 53"/>
                <a:gd name="T10" fmla="*/ 32 w 49"/>
                <a:gd name="T11" fmla="*/ 0 h 53"/>
                <a:gd name="T12" fmla="*/ 32 w 49"/>
                <a:gd name="T13" fmla="*/ 19 h 53"/>
                <a:gd name="T14" fmla="*/ 49 w 49"/>
                <a:gd name="T15" fmla="*/ 19 h 53"/>
                <a:gd name="T16" fmla="*/ 49 w 49"/>
                <a:gd name="T17" fmla="*/ 35 h 53"/>
                <a:gd name="T18" fmla="*/ 49 w 49"/>
                <a:gd name="T19" fmla="*/ 53 h 53"/>
                <a:gd name="T20" fmla="*/ 32 w 49"/>
                <a:gd name="T21" fmla="*/ 53 h 53"/>
                <a:gd name="T22" fmla="*/ 17 w 49"/>
                <a:gd name="T2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53">
                  <a:moveTo>
                    <a:pt x="17" y="53"/>
                  </a:moveTo>
                  <a:lnTo>
                    <a:pt x="0" y="53"/>
                  </a:lnTo>
                  <a:lnTo>
                    <a:pt x="0" y="35"/>
                  </a:lnTo>
                  <a:lnTo>
                    <a:pt x="0" y="19"/>
                  </a:lnTo>
                  <a:lnTo>
                    <a:pt x="17" y="19"/>
                  </a:lnTo>
                  <a:lnTo>
                    <a:pt x="32" y="0"/>
                  </a:lnTo>
                  <a:lnTo>
                    <a:pt x="32" y="19"/>
                  </a:lnTo>
                  <a:lnTo>
                    <a:pt x="49" y="19"/>
                  </a:lnTo>
                  <a:lnTo>
                    <a:pt x="49" y="35"/>
                  </a:lnTo>
                  <a:lnTo>
                    <a:pt x="49" y="53"/>
                  </a:lnTo>
                  <a:lnTo>
                    <a:pt x="32" y="53"/>
                  </a:lnTo>
                  <a:lnTo>
                    <a:pt x="17" y="53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34" name="Freeform 298"/>
            <p:cNvSpPr>
              <a:spLocks/>
            </p:cNvSpPr>
            <p:nvPr/>
          </p:nvSpPr>
          <p:spPr bwMode="auto">
            <a:xfrm>
              <a:off x="2321" y="3334"/>
              <a:ext cx="25" cy="28"/>
            </a:xfrm>
            <a:custGeom>
              <a:avLst/>
              <a:gdLst>
                <a:gd name="T0" fmla="*/ 0 w 46"/>
                <a:gd name="T1" fmla="*/ 51 h 51"/>
                <a:gd name="T2" fmla="*/ 0 w 46"/>
                <a:gd name="T3" fmla="*/ 33 h 51"/>
                <a:gd name="T4" fmla="*/ 0 w 46"/>
                <a:gd name="T5" fmla="*/ 16 h 51"/>
                <a:gd name="T6" fmla="*/ 0 w 46"/>
                <a:gd name="T7" fmla="*/ 0 h 51"/>
                <a:gd name="T8" fmla="*/ 14 w 46"/>
                <a:gd name="T9" fmla="*/ 0 h 51"/>
                <a:gd name="T10" fmla="*/ 31 w 46"/>
                <a:gd name="T11" fmla="*/ 0 h 51"/>
                <a:gd name="T12" fmla="*/ 31 w 46"/>
                <a:gd name="T13" fmla="*/ 16 h 51"/>
                <a:gd name="T14" fmla="*/ 46 w 46"/>
                <a:gd name="T15" fmla="*/ 16 h 51"/>
                <a:gd name="T16" fmla="*/ 31 w 46"/>
                <a:gd name="T17" fmla="*/ 33 h 51"/>
                <a:gd name="T18" fmla="*/ 31 w 46"/>
                <a:gd name="T19" fmla="*/ 51 h 51"/>
                <a:gd name="T20" fmla="*/ 14 w 46"/>
                <a:gd name="T21" fmla="*/ 51 h 51"/>
                <a:gd name="T22" fmla="*/ 0 w 46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51">
                  <a:moveTo>
                    <a:pt x="0" y="51"/>
                  </a:moveTo>
                  <a:lnTo>
                    <a:pt x="0" y="33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31" y="16"/>
                  </a:lnTo>
                  <a:lnTo>
                    <a:pt x="46" y="16"/>
                  </a:lnTo>
                  <a:lnTo>
                    <a:pt x="31" y="33"/>
                  </a:lnTo>
                  <a:lnTo>
                    <a:pt x="31" y="51"/>
                  </a:lnTo>
                  <a:lnTo>
                    <a:pt x="14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35" name="Freeform 299"/>
            <p:cNvSpPr>
              <a:spLocks/>
            </p:cNvSpPr>
            <p:nvPr/>
          </p:nvSpPr>
          <p:spPr bwMode="auto">
            <a:xfrm>
              <a:off x="2304" y="3428"/>
              <a:ext cx="26" cy="30"/>
            </a:xfrm>
            <a:custGeom>
              <a:avLst/>
              <a:gdLst>
                <a:gd name="T0" fmla="*/ 0 w 47"/>
                <a:gd name="T1" fmla="*/ 35 h 52"/>
                <a:gd name="T2" fmla="*/ 0 w 47"/>
                <a:gd name="T3" fmla="*/ 16 h 52"/>
                <a:gd name="T4" fmla="*/ 0 w 47"/>
                <a:gd name="T5" fmla="*/ 0 h 52"/>
                <a:gd name="T6" fmla="*/ 17 w 47"/>
                <a:gd name="T7" fmla="*/ 0 h 52"/>
                <a:gd name="T8" fmla="*/ 33 w 47"/>
                <a:gd name="T9" fmla="*/ 0 h 52"/>
                <a:gd name="T10" fmla="*/ 47 w 47"/>
                <a:gd name="T11" fmla="*/ 16 h 52"/>
                <a:gd name="T12" fmla="*/ 33 w 47"/>
                <a:gd name="T13" fmla="*/ 35 h 52"/>
                <a:gd name="T14" fmla="*/ 33 w 47"/>
                <a:gd name="T15" fmla="*/ 52 h 52"/>
                <a:gd name="T16" fmla="*/ 17 w 47"/>
                <a:gd name="T17" fmla="*/ 52 h 52"/>
                <a:gd name="T18" fmla="*/ 0 w 47"/>
                <a:gd name="T19" fmla="*/ 3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2">
                  <a:moveTo>
                    <a:pt x="0" y="35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47" y="16"/>
                  </a:lnTo>
                  <a:lnTo>
                    <a:pt x="33" y="35"/>
                  </a:lnTo>
                  <a:lnTo>
                    <a:pt x="33" y="52"/>
                  </a:lnTo>
                  <a:lnTo>
                    <a:pt x="17" y="5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14636" name="Freeform 300"/>
          <p:cNvSpPr>
            <a:spLocks/>
          </p:cNvSpPr>
          <p:nvPr/>
        </p:nvSpPr>
        <p:spPr bwMode="auto">
          <a:xfrm>
            <a:off x="6877050" y="6159500"/>
            <a:ext cx="328613" cy="233363"/>
          </a:xfrm>
          <a:custGeom>
            <a:avLst/>
            <a:gdLst>
              <a:gd name="T0" fmla="*/ 0 w 620"/>
              <a:gd name="T1" fmla="*/ 330 h 330"/>
              <a:gd name="T2" fmla="*/ 271 w 620"/>
              <a:gd name="T3" fmla="*/ 70 h 330"/>
              <a:gd name="T4" fmla="*/ 271 w 620"/>
              <a:gd name="T5" fmla="*/ 0 h 330"/>
              <a:gd name="T6" fmla="*/ 350 w 620"/>
              <a:gd name="T7" fmla="*/ 0 h 330"/>
              <a:gd name="T8" fmla="*/ 350 w 620"/>
              <a:gd name="T9" fmla="*/ 70 h 330"/>
              <a:gd name="T10" fmla="*/ 620 w 620"/>
              <a:gd name="T11" fmla="*/ 330 h 330"/>
              <a:gd name="T12" fmla="*/ 0 w 620"/>
              <a:gd name="T13" fmla="*/ 33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0" h="330">
                <a:moveTo>
                  <a:pt x="0" y="330"/>
                </a:moveTo>
                <a:lnTo>
                  <a:pt x="271" y="70"/>
                </a:lnTo>
                <a:lnTo>
                  <a:pt x="271" y="0"/>
                </a:lnTo>
                <a:lnTo>
                  <a:pt x="350" y="0"/>
                </a:lnTo>
                <a:lnTo>
                  <a:pt x="350" y="70"/>
                </a:lnTo>
                <a:lnTo>
                  <a:pt x="620" y="330"/>
                </a:lnTo>
                <a:lnTo>
                  <a:pt x="0" y="330"/>
                </a:lnTo>
                <a:close/>
              </a:path>
            </a:pathLst>
          </a:custGeom>
          <a:gradFill rotWithShape="1">
            <a:gsLst>
              <a:gs pos="0">
                <a:srgbClr val="53A9FF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ru-RU" sz="240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14637" name="Group 301"/>
          <p:cNvGrpSpPr>
            <a:grpSpLocks/>
          </p:cNvGrpSpPr>
          <p:nvPr/>
        </p:nvGrpSpPr>
        <p:grpSpPr bwMode="auto">
          <a:xfrm>
            <a:off x="6831013" y="6442075"/>
            <a:ext cx="441325" cy="320675"/>
            <a:chOff x="2304" y="3168"/>
            <a:chExt cx="400" cy="290"/>
          </a:xfrm>
        </p:grpSpPr>
        <p:sp>
          <p:nvSpPr>
            <p:cNvPr id="14638" name="Freeform 302"/>
            <p:cNvSpPr>
              <a:spLocks/>
            </p:cNvSpPr>
            <p:nvPr/>
          </p:nvSpPr>
          <p:spPr bwMode="auto">
            <a:xfrm>
              <a:off x="2626" y="3168"/>
              <a:ext cx="25" cy="29"/>
            </a:xfrm>
            <a:custGeom>
              <a:avLst/>
              <a:gdLst>
                <a:gd name="T0" fmla="*/ 15 w 46"/>
                <a:gd name="T1" fmla="*/ 54 h 54"/>
                <a:gd name="T2" fmla="*/ 0 w 46"/>
                <a:gd name="T3" fmla="*/ 54 h 54"/>
                <a:gd name="T4" fmla="*/ 0 w 46"/>
                <a:gd name="T5" fmla="*/ 35 h 54"/>
                <a:gd name="T6" fmla="*/ 0 w 46"/>
                <a:gd name="T7" fmla="*/ 18 h 54"/>
                <a:gd name="T8" fmla="*/ 15 w 46"/>
                <a:gd name="T9" fmla="*/ 18 h 54"/>
                <a:gd name="T10" fmla="*/ 15 w 46"/>
                <a:gd name="T11" fmla="*/ 0 h 54"/>
                <a:gd name="T12" fmla="*/ 30 w 46"/>
                <a:gd name="T13" fmla="*/ 18 h 54"/>
                <a:gd name="T14" fmla="*/ 46 w 46"/>
                <a:gd name="T15" fmla="*/ 18 h 54"/>
                <a:gd name="T16" fmla="*/ 46 w 46"/>
                <a:gd name="T17" fmla="*/ 35 h 54"/>
                <a:gd name="T18" fmla="*/ 30 w 46"/>
                <a:gd name="T19" fmla="*/ 54 h 54"/>
                <a:gd name="T20" fmla="*/ 15 w 46"/>
                <a:gd name="T2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54">
                  <a:moveTo>
                    <a:pt x="15" y="54"/>
                  </a:moveTo>
                  <a:lnTo>
                    <a:pt x="0" y="54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15" y="18"/>
                  </a:lnTo>
                  <a:lnTo>
                    <a:pt x="15" y="0"/>
                  </a:lnTo>
                  <a:lnTo>
                    <a:pt x="30" y="18"/>
                  </a:lnTo>
                  <a:lnTo>
                    <a:pt x="46" y="18"/>
                  </a:lnTo>
                  <a:lnTo>
                    <a:pt x="46" y="35"/>
                  </a:lnTo>
                  <a:lnTo>
                    <a:pt x="30" y="54"/>
                  </a:lnTo>
                  <a:lnTo>
                    <a:pt x="15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39" name="Freeform 303"/>
            <p:cNvSpPr>
              <a:spLocks/>
            </p:cNvSpPr>
            <p:nvPr/>
          </p:nvSpPr>
          <p:spPr bwMode="auto">
            <a:xfrm>
              <a:off x="2633" y="3246"/>
              <a:ext cx="27" cy="29"/>
            </a:xfrm>
            <a:custGeom>
              <a:avLst/>
              <a:gdLst>
                <a:gd name="T0" fmla="*/ 31 w 47"/>
                <a:gd name="T1" fmla="*/ 52 h 52"/>
                <a:gd name="T2" fmla="*/ 15 w 47"/>
                <a:gd name="T3" fmla="*/ 34 h 52"/>
                <a:gd name="T4" fmla="*/ 0 w 47"/>
                <a:gd name="T5" fmla="*/ 34 h 52"/>
                <a:gd name="T6" fmla="*/ 0 w 47"/>
                <a:gd name="T7" fmla="*/ 16 h 52"/>
                <a:gd name="T8" fmla="*/ 15 w 47"/>
                <a:gd name="T9" fmla="*/ 0 h 52"/>
                <a:gd name="T10" fmla="*/ 31 w 47"/>
                <a:gd name="T11" fmla="*/ 0 h 52"/>
                <a:gd name="T12" fmla="*/ 47 w 47"/>
                <a:gd name="T13" fmla="*/ 0 h 52"/>
                <a:gd name="T14" fmla="*/ 47 w 47"/>
                <a:gd name="T15" fmla="*/ 16 h 52"/>
                <a:gd name="T16" fmla="*/ 47 w 47"/>
                <a:gd name="T17" fmla="*/ 34 h 52"/>
                <a:gd name="T18" fmla="*/ 31 w 47"/>
                <a:gd name="T19" fmla="*/ 34 h 52"/>
                <a:gd name="T20" fmla="*/ 31 w 47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2">
                  <a:moveTo>
                    <a:pt x="31" y="52"/>
                  </a:moveTo>
                  <a:lnTo>
                    <a:pt x="15" y="34"/>
                  </a:lnTo>
                  <a:lnTo>
                    <a:pt x="0" y="34"/>
                  </a:lnTo>
                  <a:lnTo>
                    <a:pt x="0" y="16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47" y="16"/>
                  </a:lnTo>
                  <a:lnTo>
                    <a:pt x="47" y="34"/>
                  </a:lnTo>
                  <a:lnTo>
                    <a:pt x="31" y="34"/>
                  </a:lnTo>
                  <a:lnTo>
                    <a:pt x="31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40" name="Freeform 304"/>
            <p:cNvSpPr>
              <a:spLocks/>
            </p:cNvSpPr>
            <p:nvPr/>
          </p:nvSpPr>
          <p:spPr bwMode="auto">
            <a:xfrm>
              <a:off x="2651" y="3334"/>
              <a:ext cx="26" cy="28"/>
            </a:xfrm>
            <a:custGeom>
              <a:avLst/>
              <a:gdLst>
                <a:gd name="T0" fmla="*/ 33 w 48"/>
                <a:gd name="T1" fmla="*/ 51 h 51"/>
                <a:gd name="T2" fmla="*/ 16 w 48"/>
                <a:gd name="T3" fmla="*/ 51 h 51"/>
                <a:gd name="T4" fmla="*/ 0 w 48"/>
                <a:gd name="T5" fmla="*/ 33 h 51"/>
                <a:gd name="T6" fmla="*/ 0 w 48"/>
                <a:gd name="T7" fmla="*/ 16 h 51"/>
                <a:gd name="T8" fmla="*/ 16 w 48"/>
                <a:gd name="T9" fmla="*/ 16 h 51"/>
                <a:gd name="T10" fmla="*/ 16 w 48"/>
                <a:gd name="T11" fmla="*/ 0 h 51"/>
                <a:gd name="T12" fmla="*/ 33 w 48"/>
                <a:gd name="T13" fmla="*/ 0 h 51"/>
                <a:gd name="T14" fmla="*/ 48 w 48"/>
                <a:gd name="T15" fmla="*/ 0 h 51"/>
                <a:gd name="T16" fmla="*/ 48 w 48"/>
                <a:gd name="T17" fmla="*/ 16 h 51"/>
                <a:gd name="T18" fmla="*/ 48 w 48"/>
                <a:gd name="T19" fmla="*/ 33 h 51"/>
                <a:gd name="T20" fmla="*/ 33 w 48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51">
                  <a:moveTo>
                    <a:pt x="33" y="51"/>
                  </a:moveTo>
                  <a:lnTo>
                    <a:pt x="16" y="51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48" y="16"/>
                  </a:lnTo>
                  <a:lnTo>
                    <a:pt x="48" y="33"/>
                  </a:lnTo>
                  <a:lnTo>
                    <a:pt x="33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41" name="Freeform 305"/>
            <p:cNvSpPr>
              <a:spLocks/>
            </p:cNvSpPr>
            <p:nvPr/>
          </p:nvSpPr>
          <p:spPr bwMode="auto">
            <a:xfrm>
              <a:off x="2677" y="3418"/>
              <a:ext cx="27" cy="30"/>
            </a:xfrm>
            <a:custGeom>
              <a:avLst/>
              <a:gdLst>
                <a:gd name="T0" fmla="*/ 17 w 47"/>
                <a:gd name="T1" fmla="*/ 53 h 53"/>
                <a:gd name="T2" fmla="*/ 0 w 47"/>
                <a:gd name="T3" fmla="*/ 53 h 53"/>
                <a:gd name="T4" fmla="*/ 0 w 47"/>
                <a:gd name="T5" fmla="*/ 34 h 53"/>
                <a:gd name="T6" fmla="*/ 0 w 47"/>
                <a:gd name="T7" fmla="*/ 18 h 53"/>
                <a:gd name="T8" fmla="*/ 17 w 47"/>
                <a:gd name="T9" fmla="*/ 18 h 53"/>
                <a:gd name="T10" fmla="*/ 17 w 47"/>
                <a:gd name="T11" fmla="*/ 0 h 53"/>
                <a:gd name="T12" fmla="*/ 32 w 47"/>
                <a:gd name="T13" fmla="*/ 18 h 53"/>
                <a:gd name="T14" fmla="*/ 47 w 47"/>
                <a:gd name="T15" fmla="*/ 18 h 53"/>
                <a:gd name="T16" fmla="*/ 47 w 47"/>
                <a:gd name="T17" fmla="*/ 34 h 53"/>
                <a:gd name="T18" fmla="*/ 47 w 47"/>
                <a:gd name="T19" fmla="*/ 53 h 53"/>
                <a:gd name="T20" fmla="*/ 32 w 47"/>
                <a:gd name="T21" fmla="*/ 53 h 53"/>
                <a:gd name="T22" fmla="*/ 17 w 47"/>
                <a:gd name="T2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53">
                  <a:moveTo>
                    <a:pt x="17" y="53"/>
                  </a:moveTo>
                  <a:lnTo>
                    <a:pt x="0" y="53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7" y="18"/>
                  </a:lnTo>
                  <a:lnTo>
                    <a:pt x="17" y="0"/>
                  </a:lnTo>
                  <a:lnTo>
                    <a:pt x="32" y="18"/>
                  </a:lnTo>
                  <a:lnTo>
                    <a:pt x="47" y="18"/>
                  </a:lnTo>
                  <a:lnTo>
                    <a:pt x="47" y="34"/>
                  </a:lnTo>
                  <a:lnTo>
                    <a:pt x="47" y="53"/>
                  </a:lnTo>
                  <a:lnTo>
                    <a:pt x="32" y="53"/>
                  </a:lnTo>
                  <a:lnTo>
                    <a:pt x="17" y="53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42" name="Freeform 306"/>
            <p:cNvSpPr>
              <a:spLocks/>
            </p:cNvSpPr>
            <p:nvPr/>
          </p:nvSpPr>
          <p:spPr bwMode="auto">
            <a:xfrm>
              <a:off x="2582" y="3168"/>
              <a:ext cx="26" cy="29"/>
            </a:xfrm>
            <a:custGeom>
              <a:avLst/>
              <a:gdLst>
                <a:gd name="T0" fmla="*/ 16 w 47"/>
                <a:gd name="T1" fmla="*/ 54 h 54"/>
                <a:gd name="T2" fmla="*/ 0 w 47"/>
                <a:gd name="T3" fmla="*/ 54 h 54"/>
                <a:gd name="T4" fmla="*/ 0 w 47"/>
                <a:gd name="T5" fmla="*/ 35 h 54"/>
                <a:gd name="T6" fmla="*/ 0 w 47"/>
                <a:gd name="T7" fmla="*/ 18 h 54"/>
                <a:gd name="T8" fmla="*/ 16 w 47"/>
                <a:gd name="T9" fmla="*/ 0 h 54"/>
                <a:gd name="T10" fmla="*/ 31 w 47"/>
                <a:gd name="T11" fmla="*/ 18 h 54"/>
                <a:gd name="T12" fmla="*/ 47 w 47"/>
                <a:gd name="T13" fmla="*/ 18 h 54"/>
                <a:gd name="T14" fmla="*/ 47 w 47"/>
                <a:gd name="T15" fmla="*/ 35 h 54"/>
                <a:gd name="T16" fmla="*/ 31 w 47"/>
                <a:gd name="T17" fmla="*/ 54 h 54"/>
                <a:gd name="T18" fmla="*/ 16 w 47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4">
                  <a:moveTo>
                    <a:pt x="16" y="54"/>
                  </a:moveTo>
                  <a:lnTo>
                    <a:pt x="0" y="54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31" y="18"/>
                  </a:lnTo>
                  <a:lnTo>
                    <a:pt x="47" y="18"/>
                  </a:lnTo>
                  <a:lnTo>
                    <a:pt x="47" y="35"/>
                  </a:lnTo>
                  <a:lnTo>
                    <a:pt x="31" y="54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43" name="Freeform 307"/>
            <p:cNvSpPr>
              <a:spLocks/>
            </p:cNvSpPr>
            <p:nvPr/>
          </p:nvSpPr>
          <p:spPr bwMode="auto">
            <a:xfrm>
              <a:off x="2591" y="3246"/>
              <a:ext cx="26" cy="29"/>
            </a:xfrm>
            <a:custGeom>
              <a:avLst/>
              <a:gdLst>
                <a:gd name="T0" fmla="*/ 15 w 47"/>
                <a:gd name="T1" fmla="*/ 52 h 52"/>
                <a:gd name="T2" fmla="*/ 0 w 47"/>
                <a:gd name="T3" fmla="*/ 34 h 52"/>
                <a:gd name="T4" fmla="*/ 0 w 47"/>
                <a:gd name="T5" fmla="*/ 16 h 52"/>
                <a:gd name="T6" fmla="*/ 0 w 47"/>
                <a:gd name="T7" fmla="*/ 0 h 52"/>
                <a:gd name="T8" fmla="*/ 15 w 47"/>
                <a:gd name="T9" fmla="*/ 0 h 52"/>
                <a:gd name="T10" fmla="*/ 31 w 47"/>
                <a:gd name="T11" fmla="*/ 0 h 52"/>
                <a:gd name="T12" fmla="*/ 47 w 47"/>
                <a:gd name="T13" fmla="*/ 16 h 52"/>
                <a:gd name="T14" fmla="*/ 47 w 47"/>
                <a:gd name="T15" fmla="*/ 34 h 52"/>
                <a:gd name="T16" fmla="*/ 31 w 47"/>
                <a:gd name="T17" fmla="*/ 52 h 52"/>
                <a:gd name="T18" fmla="*/ 15 w 47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2">
                  <a:moveTo>
                    <a:pt x="15" y="52"/>
                  </a:moveTo>
                  <a:lnTo>
                    <a:pt x="0" y="34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7" y="16"/>
                  </a:lnTo>
                  <a:lnTo>
                    <a:pt x="47" y="34"/>
                  </a:lnTo>
                  <a:lnTo>
                    <a:pt x="31" y="52"/>
                  </a:lnTo>
                  <a:lnTo>
                    <a:pt x="15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44" name="Freeform 308"/>
            <p:cNvSpPr>
              <a:spLocks/>
            </p:cNvSpPr>
            <p:nvPr/>
          </p:nvSpPr>
          <p:spPr bwMode="auto">
            <a:xfrm>
              <a:off x="2600" y="3334"/>
              <a:ext cx="26" cy="28"/>
            </a:xfrm>
            <a:custGeom>
              <a:avLst/>
              <a:gdLst>
                <a:gd name="T0" fmla="*/ 32 w 49"/>
                <a:gd name="T1" fmla="*/ 51 h 51"/>
                <a:gd name="T2" fmla="*/ 16 w 49"/>
                <a:gd name="T3" fmla="*/ 51 h 51"/>
                <a:gd name="T4" fmla="*/ 16 w 49"/>
                <a:gd name="T5" fmla="*/ 33 h 51"/>
                <a:gd name="T6" fmla="*/ 0 w 49"/>
                <a:gd name="T7" fmla="*/ 16 h 51"/>
                <a:gd name="T8" fmla="*/ 16 w 49"/>
                <a:gd name="T9" fmla="*/ 16 h 51"/>
                <a:gd name="T10" fmla="*/ 16 w 49"/>
                <a:gd name="T11" fmla="*/ 0 h 51"/>
                <a:gd name="T12" fmla="*/ 32 w 49"/>
                <a:gd name="T13" fmla="*/ 0 h 51"/>
                <a:gd name="T14" fmla="*/ 49 w 49"/>
                <a:gd name="T15" fmla="*/ 0 h 51"/>
                <a:gd name="T16" fmla="*/ 49 w 49"/>
                <a:gd name="T17" fmla="*/ 16 h 51"/>
                <a:gd name="T18" fmla="*/ 49 w 49"/>
                <a:gd name="T19" fmla="*/ 33 h 51"/>
                <a:gd name="T20" fmla="*/ 49 w 49"/>
                <a:gd name="T21" fmla="*/ 51 h 51"/>
                <a:gd name="T22" fmla="*/ 32 w 49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51">
                  <a:moveTo>
                    <a:pt x="32" y="51"/>
                  </a:moveTo>
                  <a:lnTo>
                    <a:pt x="16" y="51"/>
                  </a:lnTo>
                  <a:lnTo>
                    <a:pt x="16" y="33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9" y="0"/>
                  </a:lnTo>
                  <a:lnTo>
                    <a:pt x="49" y="16"/>
                  </a:lnTo>
                  <a:lnTo>
                    <a:pt x="49" y="33"/>
                  </a:lnTo>
                  <a:lnTo>
                    <a:pt x="49" y="51"/>
                  </a:lnTo>
                  <a:lnTo>
                    <a:pt x="32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45" name="Freeform 309"/>
            <p:cNvSpPr>
              <a:spLocks/>
            </p:cNvSpPr>
            <p:nvPr/>
          </p:nvSpPr>
          <p:spPr bwMode="auto">
            <a:xfrm>
              <a:off x="2617" y="3428"/>
              <a:ext cx="25" cy="30"/>
            </a:xfrm>
            <a:custGeom>
              <a:avLst/>
              <a:gdLst>
                <a:gd name="T0" fmla="*/ 32 w 47"/>
                <a:gd name="T1" fmla="*/ 52 h 52"/>
                <a:gd name="T2" fmla="*/ 17 w 47"/>
                <a:gd name="T3" fmla="*/ 52 h 52"/>
                <a:gd name="T4" fmla="*/ 17 w 47"/>
                <a:gd name="T5" fmla="*/ 35 h 52"/>
                <a:gd name="T6" fmla="*/ 0 w 47"/>
                <a:gd name="T7" fmla="*/ 16 h 52"/>
                <a:gd name="T8" fmla="*/ 17 w 47"/>
                <a:gd name="T9" fmla="*/ 0 h 52"/>
                <a:gd name="T10" fmla="*/ 32 w 47"/>
                <a:gd name="T11" fmla="*/ 0 h 52"/>
                <a:gd name="T12" fmla="*/ 47 w 47"/>
                <a:gd name="T13" fmla="*/ 0 h 52"/>
                <a:gd name="T14" fmla="*/ 47 w 47"/>
                <a:gd name="T15" fmla="*/ 16 h 52"/>
                <a:gd name="T16" fmla="*/ 47 w 47"/>
                <a:gd name="T17" fmla="*/ 35 h 52"/>
                <a:gd name="T18" fmla="*/ 47 w 47"/>
                <a:gd name="T19" fmla="*/ 52 h 52"/>
                <a:gd name="T20" fmla="*/ 32 w 47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2">
                  <a:moveTo>
                    <a:pt x="32" y="52"/>
                  </a:moveTo>
                  <a:lnTo>
                    <a:pt x="17" y="52"/>
                  </a:lnTo>
                  <a:lnTo>
                    <a:pt x="17" y="35"/>
                  </a:lnTo>
                  <a:lnTo>
                    <a:pt x="0" y="16"/>
                  </a:lnTo>
                  <a:lnTo>
                    <a:pt x="17" y="0"/>
                  </a:lnTo>
                  <a:lnTo>
                    <a:pt x="32" y="0"/>
                  </a:lnTo>
                  <a:lnTo>
                    <a:pt x="47" y="0"/>
                  </a:lnTo>
                  <a:lnTo>
                    <a:pt x="47" y="16"/>
                  </a:lnTo>
                  <a:lnTo>
                    <a:pt x="47" y="35"/>
                  </a:lnTo>
                  <a:lnTo>
                    <a:pt x="47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46" name="Freeform 310"/>
            <p:cNvSpPr>
              <a:spLocks/>
            </p:cNvSpPr>
            <p:nvPr/>
          </p:nvSpPr>
          <p:spPr bwMode="auto">
            <a:xfrm>
              <a:off x="2538" y="3168"/>
              <a:ext cx="26" cy="29"/>
            </a:xfrm>
            <a:custGeom>
              <a:avLst/>
              <a:gdLst>
                <a:gd name="T0" fmla="*/ 17 w 48"/>
                <a:gd name="T1" fmla="*/ 54 h 54"/>
                <a:gd name="T2" fmla="*/ 0 w 48"/>
                <a:gd name="T3" fmla="*/ 35 h 54"/>
                <a:gd name="T4" fmla="*/ 17 w 48"/>
                <a:gd name="T5" fmla="*/ 18 h 54"/>
                <a:gd name="T6" fmla="*/ 17 w 48"/>
                <a:gd name="T7" fmla="*/ 0 h 54"/>
                <a:gd name="T8" fmla="*/ 31 w 48"/>
                <a:gd name="T9" fmla="*/ 0 h 54"/>
                <a:gd name="T10" fmla="*/ 48 w 48"/>
                <a:gd name="T11" fmla="*/ 18 h 54"/>
                <a:gd name="T12" fmla="*/ 48 w 48"/>
                <a:gd name="T13" fmla="*/ 35 h 54"/>
                <a:gd name="T14" fmla="*/ 48 w 48"/>
                <a:gd name="T15" fmla="*/ 54 h 54"/>
                <a:gd name="T16" fmla="*/ 31 w 48"/>
                <a:gd name="T17" fmla="*/ 54 h 54"/>
                <a:gd name="T18" fmla="*/ 17 w 4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4">
                  <a:moveTo>
                    <a:pt x="17" y="54"/>
                  </a:moveTo>
                  <a:lnTo>
                    <a:pt x="0" y="35"/>
                  </a:lnTo>
                  <a:lnTo>
                    <a:pt x="17" y="18"/>
                  </a:lnTo>
                  <a:lnTo>
                    <a:pt x="17" y="0"/>
                  </a:lnTo>
                  <a:lnTo>
                    <a:pt x="31" y="0"/>
                  </a:lnTo>
                  <a:lnTo>
                    <a:pt x="48" y="18"/>
                  </a:lnTo>
                  <a:lnTo>
                    <a:pt x="48" y="35"/>
                  </a:lnTo>
                  <a:lnTo>
                    <a:pt x="48" y="54"/>
                  </a:lnTo>
                  <a:lnTo>
                    <a:pt x="31" y="54"/>
                  </a:lnTo>
                  <a:lnTo>
                    <a:pt x="17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47" name="Freeform 311"/>
            <p:cNvSpPr>
              <a:spLocks/>
            </p:cNvSpPr>
            <p:nvPr/>
          </p:nvSpPr>
          <p:spPr bwMode="auto">
            <a:xfrm>
              <a:off x="2547" y="3246"/>
              <a:ext cx="26" cy="29"/>
            </a:xfrm>
            <a:custGeom>
              <a:avLst/>
              <a:gdLst>
                <a:gd name="T0" fmla="*/ 14 w 47"/>
                <a:gd name="T1" fmla="*/ 52 h 52"/>
                <a:gd name="T2" fmla="*/ 0 w 47"/>
                <a:gd name="T3" fmla="*/ 34 h 52"/>
                <a:gd name="T4" fmla="*/ 0 w 47"/>
                <a:gd name="T5" fmla="*/ 16 h 52"/>
                <a:gd name="T6" fmla="*/ 0 w 47"/>
                <a:gd name="T7" fmla="*/ 0 h 52"/>
                <a:gd name="T8" fmla="*/ 14 w 47"/>
                <a:gd name="T9" fmla="*/ 0 h 52"/>
                <a:gd name="T10" fmla="*/ 31 w 47"/>
                <a:gd name="T11" fmla="*/ 0 h 52"/>
                <a:gd name="T12" fmla="*/ 47 w 47"/>
                <a:gd name="T13" fmla="*/ 16 h 52"/>
                <a:gd name="T14" fmla="*/ 47 w 47"/>
                <a:gd name="T15" fmla="*/ 34 h 52"/>
                <a:gd name="T16" fmla="*/ 31 w 47"/>
                <a:gd name="T17" fmla="*/ 52 h 52"/>
                <a:gd name="T18" fmla="*/ 14 w 47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2">
                  <a:moveTo>
                    <a:pt x="14" y="52"/>
                  </a:moveTo>
                  <a:lnTo>
                    <a:pt x="0" y="34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16"/>
                  </a:lnTo>
                  <a:lnTo>
                    <a:pt x="47" y="34"/>
                  </a:lnTo>
                  <a:lnTo>
                    <a:pt x="31" y="52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48" name="Freeform 312"/>
            <p:cNvSpPr>
              <a:spLocks/>
            </p:cNvSpPr>
            <p:nvPr/>
          </p:nvSpPr>
          <p:spPr bwMode="auto">
            <a:xfrm>
              <a:off x="2556" y="3334"/>
              <a:ext cx="26" cy="28"/>
            </a:xfrm>
            <a:custGeom>
              <a:avLst/>
              <a:gdLst>
                <a:gd name="T0" fmla="*/ 17 w 49"/>
                <a:gd name="T1" fmla="*/ 51 h 51"/>
                <a:gd name="T2" fmla="*/ 0 w 49"/>
                <a:gd name="T3" fmla="*/ 33 h 51"/>
                <a:gd name="T4" fmla="*/ 0 w 49"/>
                <a:gd name="T5" fmla="*/ 16 h 51"/>
                <a:gd name="T6" fmla="*/ 17 w 49"/>
                <a:gd name="T7" fmla="*/ 0 h 51"/>
                <a:gd name="T8" fmla="*/ 33 w 49"/>
                <a:gd name="T9" fmla="*/ 0 h 51"/>
                <a:gd name="T10" fmla="*/ 49 w 49"/>
                <a:gd name="T11" fmla="*/ 16 h 51"/>
                <a:gd name="T12" fmla="*/ 49 w 49"/>
                <a:gd name="T13" fmla="*/ 33 h 51"/>
                <a:gd name="T14" fmla="*/ 49 w 49"/>
                <a:gd name="T15" fmla="*/ 51 h 51"/>
                <a:gd name="T16" fmla="*/ 33 w 49"/>
                <a:gd name="T17" fmla="*/ 51 h 51"/>
                <a:gd name="T18" fmla="*/ 17 w 49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1">
                  <a:moveTo>
                    <a:pt x="17" y="51"/>
                  </a:moveTo>
                  <a:lnTo>
                    <a:pt x="0" y="33"/>
                  </a:lnTo>
                  <a:lnTo>
                    <a:pt x="0" y="16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49" y="16"/>
                  </a:lnTo>
                  <a:lnTo>
                    <a:pt x="49" y="33"/>
                  </a:lnTo>
                  <a:lnTo>
                    <a:pt x="49" y="51"/>
                  </a:lnTo>
                  <a:lnTo>
                    <a:pt x="33" y="51"/>
                  </a:lnTo>
                  <a:lnTo>
                    <a:pt x="17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49" name="Freeform 313"/>
            <p:cNvSpPr>
              <a:spLocks/>
            </p:cNvSpPr>
            <p:nvPr/>
          </p:nvSpPr>
          <p:spPr bwMode="auto">
            <a:xfrm>
              <a:off x="2564" y="3428"/>
              <a:ext cx="27" cy="30"/>
            </a:xfrm>
            <a:custGeom>
              <a:avLst/>
              <a:gdLst>
                <a:gd name="T0" fmla="*/ 32 w 48"/>
                <a:gd name="T1" fmla="*/ 52 h 52"/>
                <a:gd name="T2" fmla="*/ 16 w 48"/>
                <a:gd name="T3" fmla="*/ 52 h 52"/>
                <a:gd name="T4" fmla="*/ 0 w 48"/>
                <a:gd name="T5" fmla="*/ 35 h 52"/>
                <a:gd name="T6" fmla="*/ 0 w 48"/>
                <a:gd name="T7" fmla="*/ 16 h 52"/>
                <a:gd name="T8" fmla="*/ 16 w 48"/>
                <a:gd name="T9" fmla="*/ 16 h 52"/>
                <a:gd name="T10" fmla="*/ 16 w 48"/>
                <a:gd name="T11" fmla="*/ 0 h 52"/>
                <a:gd name="T12" fmla="*/ 32 w 48"/>
                <a:gd name="T13" fmla="*/ 0 h 52"/>
                <a:gd name="T14" fmla="*/ 48 w 48"/>
                <a:gd name="T15" fmla="*/ 16 h 52"/>
                <a:gd name="T16" fmla="*/ 48 w 48"/>
                <a:gd name="T17" fmla="*/ 35 h 52"/>
                <a:gd name="T18" fmla="*/ 48 w 48"/>
                <a:gd name="T19" fmla="*/ 52 h 52"/>
                <a:gd name="T20" fmla="*/ 32 w 48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52">
                  <a:moveTo>
                    <a:pt x="32" y="52"/>
                  </a:moveTo>
                  <a:lnTo>
                    <a:pt x="16" y="52"/>
                  </a:lnTo>
                  <a:lnTo>
                    <a:pt x="0" y="35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8" y="16"/>
                  </a:lnTo>
                  <a:lnTo>
                    <a:pt x="48" y="35"/>
                  </a:lnTo>
                  <a:lnTo>
                    <a:pt x="48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50" name="Freeform 314"/>
            <p:cNvSpPr>
              <a:spLocks/>
            </p:cNvSpPr>
            <p:nvPr/>
          </p:nvSpPr>
          <p:spPr bwMode="auto">
            <a:xfrm>
              <a:off x="2504" y="3168"/>
              <a:ext cx="26" cy="29"/>
            </a:xfrm>
            <a:custGeom>
              <a:avLst/>
              <a:gdLst>
                <a:gd name="T0" fmla="*/ 14 w 47"/>
                <a:gd name="T1" fmla="*/ 54 h 54"/>
                <a:gd name="T2" fmla="*/ 0 w 47"/>
                <a:gd name="T3" fmla="*/ 54 h 54"/>
                <a:gd name="T4" fmla="*/ 0 w 47"/>
                <a:gd name="T5" fmla="*/ 35 h 54"/>
                <a:gd name="T6" fmla="*/ 0 w 47"/>
                <a:gd name="T7" fmla="*/ 18 h 54"/>
                <a:gd name="T8" fmla="*/ 14 w 47"/>
                <a:gd name="T9" fmla="*/ 0 h 54"/>
                <a:gd name="T10" fmla="*/ 31 w 47"/>
                <a:gd name="T11" fmla="*/ 0 h 54"/>
                <a:gd name="T12" fmla="*/ 31 w 47"/>
                <a:gd name="T13" fmla="*/ 18 h 54"/>
                <a:gd name="T14" fmla="*/ 47 w 47"/>
                <a:gd name="T15" fmla="*/ 35 h 54"/>
                <a:gd name="T16" fmla="*/ 31 w 47"/>
                <a:gd name="T17" fmla="*/ 54 h 54"/>
                <a:gd name="T18" fmla="*/ 14 w 47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4">
                  <a:moveTo>
                    <a:pt x="14" y="54"/>
                  </a:moveTo>
                  <a:lnTo>
                    <a:pt x="0" y="54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31" y="18"/>
                  </a:lnTo>
                  <a:lnTo>
                    <a:pt x="47" y="35"/>
                  </a:lnTo>
                  <a:lnTo>
                    <a:pt x="31" y="54"/>
                  </a:lnTo>
                  <a:lnTo>
                    <a:pt x="14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51" name="Freeform 315"/>
            <p:cNvSpPr>
              <a:spLocks/>
            </p:cNvSpPr>
            <p:nvPr/>
          </p:nvSpPr>
          <p:spPr bwMode="auto">
            <a:xfrm>
              <a:off x="2504" y="3246"/>
              <a:ext cx="26" cy="29"/>
            </a:xfrm>
            <a:custGeom>
              <a:avLst/>
              <a:gdLst>
                <a:gd name="T0" fmla="*/ 14 w 47"/>
                <a:gd name="T1" fmla="*/ 52 h 52"/>
                <a:gd name="T2" fmla="*/ 0 w 47"/>
                <a:gd name="T3" fmla="*/ 34 h 52"/>
                <a:gd name="T4" fmla="*/ 0 w 47"/>
                <a:gd name="T5" fmla="*/ 16 h 52"/>
                <a:gd name="T6" fmla="*/ 14 w 47"/>
                <a:gd name="T7" fmla="*/ 0 h 52"/>
                <a:gd name="T8" fmla="*/ 31 w 47"/>
                <a:gd name="T9" fmla="*/ 0 h 52"/>
                <a:gd name="T10" fmla="*/ 47 w 47"/>
                <a:gd name="T11" fmla="*/ 0 h 52"/>
                <a:gd name="T12" fmla="*/ 47 w 47"/>
                <a:gd name="T13" fmla="*/ 16 h 52"/>
                <a:gd name="T14" fmla="*/ 47 w 47"/>
                <a:gd name="T15" fmla="*/ 34 h 52"/>
                <a:gd name="T16" fmla="*/ 31 w 47"/>
                <a:gd name="T17" fmla="*/ 52 h 52"/>
                <a:gd name="T18" fmla="*/ 14 w 47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2">
                  <a:moveTo>
                    <a:pt x="14" y="52"/>
                  </a:moveTo>
                  <a:lnTo>
                    <a:pt x="0" y="34"/>
                  </a:lnTo>
                  <a:lnTo>
                    <a:pt x="0" y="16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47" y="16"/>
                  </a:lnTo>
                  <a:lnTo>
                    <a:pt x="47" y="34"/>
                  </a:lnTo>
                  <a:lnTo>
                    <a:pt x="31" y="52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52" name="Freeform 316"/>
            <p:cNvSpPr>
              <a:spLocks/>
            </p:cNvSpPr>
            <p:nvPr/>
          </p:nvSpPr>
          <p:spPr bwMode="auto">
            <a:xfrm>
              <a:off x="2512" y="3334"/>
              <a:ext cx="26" cy="28"/>
            </a:xfrm>
            <a:custGeom>
              <a:avLst/>
              <a:gdLst>
                <a:gd name="T0" fmla="*/ 17 w 48"/>
                <a:gd name="T1" fmla="*/ 51 h 51"/>
                <a:gd name="T2" fmla="*/ 0 w 48"/>
                <a:gd name="T3" fmla="*/ 51 h 51"/>
                <a:gd name="T4" fmla="*/ 0 w 48"/>
                <a:gd name="T5" fmla="*/ 33 h 51"/>
                <a:gd name="T6" fmla="*/ 0 w 48"/>
                <a:gd name="T7" fmla="*/ 16 h 51"/>
                <a:gd name="T8" fmla="*/ 17 w 48"/>
                <a:gd name="T9" fmla="*/ 0 h 51"/>
                <a:gd name="T10" fmla="*/ 33 w 48"/>
                <a:gd name="T11" fmla="*/ 0 h 51"/>
                <a:gd name="T12" fmla="*/ 33 w 48"/>
                <a:gd name="T13" fmla="*/ 16 h 51"/>
                <a:gd name="T14" fmla="*/ 48 w 48"/>
                <a:gd name="T15" fmla="*/ 33 h 51"/>
                <a:gd name="T16" fmla="*/ 33 w 48"/>
                <a:gd name="T17" fmla="*/ 51 h 51"/>
                <a:gd name="T18" fmla="*/ 17 w 4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1">
                  <a:moveTo>
                    <a:pt x="17" y="51"/>
                  </a:moveTo>
                  <a:lnTo>
                    <a:pt x="0" y="51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33" y="16"/>
                  </a:lnTo>
                  <a:lnTo>
                    <a:pt x="48" y="33"/>
                  </a:lnTo>
                  <a:lnTo>
                    <a:pt x="33" y="51"/>
                  </a:lnTo>
                  <a:lnTo>
                    <a:pt x="17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53" name="Freeform 317"/>
            <p:cNvSpPr>
              <a:spLocks/>
            </p:cNvSpPr>
            <p:nvPr/>
          </p:nvSpPr>
          <p:spPr bwMode="auto">
            <a:xfrm>
              <a:off x="2512" y="3428"/>
              <a:ext cx="26" cy="30"/>
            </a:xfrm>
            <a:custGeom>
              <a:avLst/>
              <a:gdLst>
                <a:gd name="T0" fmla="*/ 17 w 48"/>
                <a:gd name="T1" fmla="*/ 52 h 52"/>
                <a:gd name="T2" fmla="*/ 0 w 48"/>
                <a:gd name="T3" fmla="*/ 35 h 52"/>
                <a:gd name="T4" fmla="*/ 0 w 48"/>
                <a:gd name="T5" fmla="*/ 16 h 52"/>
                <a:gd name="T6" fmla="*/ 17 w 48"/>
                <a:gd name="T7" fmla="*/ 16 h 52"/>
                <a:gd name="T8" fmla="*/ 17 w 48"/>
                <a:gd name="T9" fmla="*/ 0 h 52"/>
                <a:gd name="T10" fmla="*/ 33 w 48"/>
                <a:gd name="T11" fmla="*/ 0 h 52"/>
                <a:gd name="T12" fmla="*/ 48 w 48"/>
                <a:gd name="T13" fmla="*/ 16 h 52"/>
                <a:gd name="T14" fmla="*/ 48 w 48"/>
                <a:gd name="T15" fmla="*/ 35 h 52"/>
                <a:gd name="T16" fmla="*/ 48 w 48"/>
                <a:gd name="T17" fmla="*/ 52 h 52"/>
                <a:gd name="T18" fmla="*/ 33 w 48"/>
                <a:gd name="T19" fmla="*/ 52 h 52"/>
                <a:gd name="T20" fmla="*/ 17 w 48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52">
                  <a:moveTo>
                    <a:pt x="17" y="52"/>
                  </a:moveTo>
                  <a:lnTo>
                    <a:pt x="0" y="35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48" y="16"/>
                  </a:lnTo>
                  <a:lnTo>
                    <a:pt x="48" y="35"/>
                  </a:lnTo>
                  <a:lnTo>
                    <a:pt x="48" y="52"/>
                  </a:lnTo>
                  <a:lnTo>
                    <a:pt x="33" y="52"/>
                  </a:lnTo>
                  <a:lnTo>
                    <a:pt x="17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54" name="Freeform 318"/>
            <p:cNvSpPr>
              <a:spLocks/>
            </p:cNvSpPr>
            <p:nvPr/>
          </p:nvSpPr>
          <p:spPr bwMode="auto">
            <a:xfrm>
              <a:off x="2460" y="3168"/>
              <a:ext cx="27" cy="29"/>
            </a:xfrm>
            <a:custGeom>
              <a:avLst/>
              <a:gdLst>
                <a:gd name="T0" fmla="*/ 14 w 47"/>
                <a:gd name="T1" fmla="*/ 54 h 54"/>
                <a:gd name="T2" fmla="*/ 0 w 47"/>
                <a:gd name="T3" fmla="*/ 35 h 54"/>
                <a:gd name="T4" fmla="*/ 0 w 47"/>
                <a:gd name="T5" fmla="*/ 18 h 54"/>
                <a:gd name="T6" fmla="*/ 14 w 47"/>
                <a:gd name="T7" fmla="*/ 18 h 54"/>
                <a:gd name="T8" fmla="*/ 14 w 47"/>
                <a:gd name="T9" fmla="*/ 0 h 54"/>
                <a:gd name="T10" fmla="*/ 31 w 47"/>
                <a:gd name="T11" fmla="*/ 0 h 54"/>
                <a:gd name="T12" fmla="*/ 47 w 47"/>
                <a:gd name="T13" fmla="*/ 18 h 54"/>
                <a:gd name="T14" fmla="*/ 47 w 47"/>
                <a:gd name="T15" fmla="*/ 35 h 54"/>
                <a:gd name="T16" fmla="*/ 47 w 47"/>
                <a:gd name="T17" fmla="*/ 54 h 54"/>
                <a:gd name="T18" fmla="*/ 31 w 47"/>
                <a:gd name="T19" fmla="*/ 54 h 54"/>
                <a:gd name="T20" fmla="*/ 14 w 47"/>
                <a:gd name="T2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4">
                  <a:moveTo>
                    <a:pt x="14" y="54"/>
                  </a:moveTo>
                  <a:lnTo>
                    <a:pt x="0" y="35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18"/>
                  </a:lnTo>
                  <a:lnTo>
                    <a:pt x="47" y="35"/>
                  </a:lnTo>
                  <a:lnTo>
                    <a:pt x="47" y="54"/>
                  </a:lnTo>
                  <a:lnTo>
                    <a:pt x="31" y="54"/>
                  </a:lnTo>
                  <a:lnTo>
                    <a:pt x="14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55" name="Freeform 319"/>
            <p:cNvSpPr>
              <a:spLocks/>
            </p:cNvSpPr>
            <p:nvPr/>
          </p:nvSpPr>
          <p:spPr bwMode="auto">
            <a:xfrm>
              <a:off x="2460" y="3246"/>
              <a:ext cx="27" cy="29"/>
            </a:xfrm>
            <a:custGeom>
              <a:avLst/>
              <a:gdLst>
                <a:gd name="T0" fmla="*/ 14 w 47"/>
                <a:gd name="T1" fmla="*/ 52 h 52"/>
                <a:gd name="T2" fmla="*/ 14 w 47"/>
                <a:gd name="T3" fmla="*/ 34 h 52"/>
                <a:gd name="T4" fmla="*/ 0 w 47"/>
                <a:gd name="T5" fmla="*/ 16 h 52"/>
                <a:gd name="T6" fmla="*/ 14 w 47"/>
                <a:gd name="T7" fmla="*/ 0 h 52"/>
                <a:gd name="T8" fmla="*/ 31 w 47"/>
                <a:gd name="T9" fmla="*/ 0 h 52"/>
                <a:gd name="T10" fmla="*/ 47 w 47"/>
                <a:gd name="T11" fmla="*/ 0 h 52"/>
                <a:gd name="T12" fmla="*/ 47 w 47"/>
                <a:gd name="T13" fmla="*/ 16 h 52"/>
                <a:gd name="T14" fmla="*/ 47 w 47"/>
                <a:gd name="T15" fmla="*/ 34 h 52"/>
                <a:gd name="T16" fmla="*/ 31 w 47"/>
                <a:gd name="T17" fmla="*/ 52 h 52"/>
                <a:gd name="T18" fmla="*/ 14 w 47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2">
                  <a:moveTo>
                    <a:pt x="14" y="52"/>
                  </a:moveTo>
                  <a:lnTo>
                    <a:pt x="14" y="34"/>
                  </a:lnTo>
                  <a:lnTo>
                    <a:pt x="0" y="16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47" y="16"/>
                  </a:lnTo>
                  <a:lnTo>
                    <a:pt x="47" y="34"/>
                  </a:lnTo>
                  <a:lnTo>
                    <a:pt x="31" y="52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56" name="Freeform 320"/>
            <p:cNvSpPr>
              <a:spLocks/>
            </p:cNvSpPr>
            <p:nvPr/>
          </p:nvSpPr>
          <p:spPr bwMode="auto">
            <a:xfrm>
              <a:off x="2460" y="3334"/>
              <a:ext cx="27" cy="28"/>
            </a:xfrm>
            <a:custGeom>
              <a:avLst/>
              <a:gdLst>
                <a:gd name="T0" fmla="*/ 14 w 47"/>
                <a:gd name="T1" fmla="*/ 51 h 51"/>
                <a:gd name="T2" fmla="*/ 0 w 47"/>
                <a:gd name="T3" fmla="*/ 33 h 51"/>
                <a:gd name="T4" fmla="*/ 0 w 47"/>
                <a:gd name="T5" fmla="*/ 16 h 51"/>
                <a:gd name="T6" fmla="*/ 14 w 47"/>
                <a:gd name="T7" fmla="*/ 16 h 51"/>
                <a:gd name="T8" fmla="*/ 14 w 47"/>
                <a:gd name="T9" fmla="*/ 0 h 51"/>
                <a:gd name="T10" fmla="*/ 31 w 47"/>
                <a:gd name="T11" fmla="*/ 0 h 51"/>
                <a:gd name="T12" fmla="*/ 47 w 47"/>
                <a:gd name="T13" fmla="*/ 16 h 51"/>
                <a:gd name="T14" fmla="*/ 47 w 47"/>
                <a:gd name="T15" fmla="*/ 33 h 51"/>
                <a:gd name="T16" fmla="*/ 47 w 47"/>
                <a:gd name="T17" fmla="*/ 51 h 51"/>
                <a:gd name="T18" fmla="*/ 31 w 47"/>
                <a:gd name="T19" fmla="*/ 51 h 51"/>
                <a:gd name="T20" fmla="*/ 14 w 47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1">
                  <a:moveTo>
                    <a:pt x="14" y="51"/>
                  </a:moveTo>
                  <a:lnTo>
                    <a:pt x="0" y="33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16"/>
                  </a:lnTo>
                  <a:lnTo>
                    <a:pt x="47" y="33"/>
                  </a:lnTo>
                  <a:lnTo>
                    <a:pt x="47" y="51"/>
                  </a:lnTo>
                  <a:lnTo>
                    <a:pt x="31" y="51"/>
                  </a:lnTo>
                  <a:lnTo>
                    <a:pt x="14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57" name="Freeform 321"/>
            <p:cNvSpPr>
              <a:spLocks/>
            </p:cNvSpPr>
            <p:nvPr/>
          </p:nvSpPr>
          <p:spPr bwMode="auto">
            <a:xfrm>
              <a:off x="2460" y="3428"/>
              <a:ext cx="27" cy="30"/>
            </a:xfrm>
            <a:custGeom>
              <a:avLst/>
              <a:gdLst>
                <a:gd name="T0" fmla="*/ 14 w 47"/>
                <a:gd name="T1" fmla="*/ 52 h 52"/>
                <a:gd name="T2" fmla="*/ 0 w 47"/>
                <a:gd name="T3" fmla="*/ 35 h 52"/>
                <a:gd name="T4" fmla="*/ 0 w 47"/>
                <a:gd name="T5" fmla="*/ 16 h 52"/>
                <a:gd name="T6" fmla="*/ 14 w 47"/>
                <a:gd name="T7" fmla="*/ 16 h 52"/>
                <a:gd name="T8" fmla="*/ 14 w 47"/>
                <a:gd name="T9" fmla="*/ 0 h 52"/>
                <a:gd name="T10" fmla="*/ 31 w 47"/>
                <a:gd name="T11" fmla="*/ 0 h 52"/>
                <a:gd name="T12" fmla="*/ 47 w 47"/>
                <a:gd name="T13" fmla="*/ 16 h 52"/>
                <a:gd name="T14" fmla="*/ 47 w 47"/>
                <a:gd name="T15" fmla="*/ 35 h 52"/>
                <a:gd name="T16" fmla="*/ 47 w 47"/>
                <a:gd name="T17" fmla="*/ 52 h 52"/>
                <a:gd name="T18" fmla="*/ 31 w 47"/>
                <a:gd name="T19" fmla="*/ 52 h 52"/>
                <a:gd name="T20" fmla="*/ 14 w 47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2">
                  <a:moveTo>
                    <a:pt x="14" y="52"/>
                  </a:moveTo>
                  <a:lnTo>
                    <a:pt x="0" y="35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47" y="16"/>
                  </a:lnTo>
                  <a:lnTo>
                    <a:pt x="47" y="35"/>
                  </a:lnTo>
                  <a:lnTo>
                    <a:pt x="47" y="52"/>
                  </a:lnTo>
                  <a:lnTo>
                    <a:pt x="31" y="52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58" name="Freeform 322"/>
            <p:cNvSpPr>
              <a:spLocks/>
            </p:cNvSpPr>
            <p:nvPr/>
          </p:nvSpPr>
          <p:spPr bwMode="auto">
            <a:xfrm>
              <a:off x="2425" y="3168"/>
              <a:ext cx="27" cy="29"/>
            </a:xfrm>
            <a:custGeom>
              <a:avLst/>
              <a:gdLst>
                <a:gd name="T0" fmla="*/ 16 w 48"/>
                <a:gd name="T1" fmla="*/ 54 h 54"/>
                <a:gd name="T2" fmla="*/ 0 w 48"/>
                <a:gd name="T3" fmla="*/ 54 h 54"/>
                <a:gd name="T4" fmla="*/ 0 w 48"/>
                <a:gd name="T5" fmla="*/ 35 h 54"/>
                <a:gd name="T6" fmla="*/ 0 w 48"/>
                <a:gd name="T7" fmla="*/ 18 h 54"/>
                <a:gd name="T8" fmla="*/ 16 w 48"/>
                <a:gd name="T9" fmla="*/ 0 h 54"/>
                <a:gd name="T10" fmla="*/ 32 w 48"/>
                <a:gd name="T11" fmla="*/ 0 h 54"/>
                <a:gd name="T12" fmla="*/ 32 w 48"/>
                <a:gd name="T13" fmla="*/ 18 h 54"/>
                <a:gd name="T14" fmla="*/ 48 w 48"/>
                <a:gd name="T15" fmla="*/ 35 h 54"/>
                <a:gd name="T16" fmla="*/ 32 w 48"/>
                <a:gd name="T17" fmla="*/ 54 h 54"/>
                <a:gd name="T18" fmla="*/ 16 w 4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4">
                  <a:moveTo>
                    <a:pt x="16" y="54"/>
                  </a:moveTo>
                  <a:lnTo>
                    <a:pt x="0" y="54"/>
                  </a:lnTo>
                  <a:lnTo>
                    <a:pt x="0" y="35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32" y="18"/>
                  </a:lnTo>
                  <a:lnTo>
                    <a:pt x="48" y="35"/>
                  </a:lnTo>
                  <a:lnTo>
                    <a:pt x="32" y="54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59" name="Freeform 323"/>
            <p:cNvSpPr>
              <a:spLocks/>
            </p:cNvSpPr>
            <p:nvPr/>
          </p:nvSpPr>
          <p:spPr bwMode="auto">
            <a:xfrm>
              <a:off x="2418" y="3246"/>
              <a:ext cx="25" cy="29"/>
            </a:xfrm>
            <a:custGeom>
              <a:avLst/>
              <a:gdLst>
                <a:gd name="T0" fmla="*/ 14 w 46"/>
                <a:gd name="T1" fmla="*/ 52 h 52"/>
                <a:gd name="T2" fmla="*/ 14 w 46"/>
                <a:gd name="T3" fmla="*/ 34 h 52"/>
                <a:gd name="T4" fmla="*/ 0 w 46"/>
                <a:gd name="T5" fmla="*/ 16 h 52"/>
                <a:gd name="T6" fmla="*/ 14 w 46"/>
                <a:gd name="T7" fmla="*/ 0 h 52"/>
                <a:gd name="T8" fmla="*/ 30 w 46"/>
                <a:gd name="T9" fmla="*/ 0 h 52"/>
                <a:gd name="T10" fmla="*/ 46 w 46"/>
                <a:gd name="T11" fmla="*/ 0 h 52"/>
                <a:gd name="T12" fmla="*/ 46 w 46"/>
                <a:gd name="T13" fmla="*/ 16 h 52"/>
                <a:gd name="T14" fmla="*/ 46 w 46"/>
                <a:gd name="T15" fmla="*/ 34 h 52"/>
                <a:gd name="T16" fmla="*/ 30 w 46"/>
                <a:gd name="T17" fmla="*/ 52 h 52"/>
                <a:gd name="T18" fmla="*/ 14 w 46"/>
                <a:gd name="T1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2">
                  <a:moveTo>
                    <a:pt x="14" y="52"/>
                  </a:moveTo>
                  <a:lnTo>
                    <a:pt x="14" y="34"/>
                  </a:lnTo>
                  <a:lnTo>
                    <a:pt x="0" y="16"/>
                  </a:lnTo>
                  <a:lnTo>
                    <a:pt x="14" y="0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46" y="16"/>
                  </a:lnTo>
                  <a:lnTo>
                    <a:pt x="46" y="34"/>
                  </a:lnTo>
                  <a:lnTo>
                    <a:pt x="30" y="52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60" name="Freeform 324"/>
            <p:cNvSpPr>
              <a:spLocks/>
            </p:cNvSpPr>
            <p:nvPr/>
          </p:nvSpPr>
          <p:spPr bwMode="auto">
            <a:xfrm>
              <a:off x="2418" y="3334"/>
              <a:ext cx="25" cy="28"/>
            </a:xfrm>
            <a:custGeom>
              <a:avLst/>
              <a:gdLst>
                <a:gd name="T0" fmla="*/ 14 w 46"/>
                <a:gd name="T1" fmla="*/ 51 h 51"/>
                <a:gd name="T2" fmla="*/ 0 w 46"/>
                <a:gd name="T3" fmla="*/ 51 h 51"/>
                <a:gd name="T4" fmla="*/ 0 w 46"/>
                <a:gd name="T5" fmla="*/ 33 h 51"/>
                <a:gd name="T6" fmla="*/ 0 w 46"/>
                <a:gd name="T7" fmla="*/ 16 h 51"/>
                <a:gd name="T8" fmla="*/ 14 w 46"/>
                <a:gd name="T9" fmla="*/ 0 h 51"/>
                <a:gd name="T10" fmla="*/ 30 w 46"/>
                <a:gd name="T11" fmla="*/ 0 h 51"/>
                <a:gd name="T12" fmla="*/ 30 w 46"/>
                <a:gd name="T13" fmla="*/ 16 h 51"/>
                <a:gd name="T14" fmla="*/ 46 w 46"/>
                <a:gd name="T15" fmla="*/ 33 h 51"/>
                <a:gd name="T16" fmla="*/ 30 w 46"/>
                <a:gd name="T17" fmla="*/ 51 h 51"/>
                <a:gd name="T18" fmla="*/ 14 w 46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1">
                  <a:moveTo>
                    <a:pt x="14" y="51"/>
                  </a:moveTo>
                  <a:lnTo>
                    <a:pt x="0" y="51"/>
                  </a:lnTo>
                  <a:lnTo>
                    <a:pt x="0" y="33"/>
                  </a:lnTo>
                  <a:lnTo>
                    <a:pt x="0" y="16"/>
                  </a:lnTo>
                  <a:lnTo>
                    <a:pt x="14" y="0"/>
                  </a:lnTo>
                  <a:lnTo>
                    <a:pt x="30" y="0"/>
                  </a:lnTo>
                  <a:lnTo>
                    <a:pt x="30" y="16"/>
                  </a:lnTo>
                  <a:lnTo>
                    <a:pt x="46" y="33"/>
                  </a:lnTo>
                  <a:lnTo>
                    <a:pt x="30" y="51"/>
                  </a:lnTo>
                  <a:lnTo>
                    <a:pt x="14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61" name="Freeform 325"/>
            <p:cNvSpPr>
              <a:spLocks/>
            </p:cNvSpPr>
            <p:nvPr/>
          </p:nvSpPr>
          <p:spPr bwMode="auto">
            <a:xfrm>
              <a:off x="2408" y="3428"/>
              <a:ext cx="26" cy="30"/>
            </a:xfrm>
            <a:custGeom>
              <a:avLst/>
              <a:gdLst>
                <a:gd name="T0" fmla="*/ 17 w 47"/>
                <a:gd name="T1" fmla="*/ 52 h 52"/>
                <a:gd name="T2" fmla="*/ 0 w 47"/>
                <a:gd name="T3" fmla="*/ 52 h 52"/>
                <a:gd name="T4" fmla="*/ 0 w 47"/>
                <a:gd name="T5" fmla="*/ 35 h 52"/>
                <a:gd name="T6" fmla="*/ 0 w 47"/>
                <a:gd name="T7" fmla="*/ 16 h 52"/>
                <a:gd name="T8" fmla="*/ 17 w 47"/>
                <a:gd name="T9" fmla="*/ 16 h 52"/>
                <a:gd name="T10" fmla="*/ 17 w 47"/>
                <a:gd name="T11" fmla="*/ 0 h 52"/>
                <a:gd name="T12" fmla="*/ 31 w 47"/>
                <a:gd name="T13" fmla="*/ 0 h 52"/>
                <a:gd name="T14" fmla="*/ 47 w 47"/>
                <a:gd name="T15" fmla="*/ 16 h 52"/>
                <a:gd name="T16" fmla="*/ 47 w 47"/>
                <a:gd name="T17" fmla="*/ 35 h 52"/>
                <a:gd name="T18" fmla="*/ 31 w 47"/>
                <a:gd name="T19" fmla="*/ 52 h 52"/>
                <a:gd name="T20" fmla="*/ 17 w 47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2">
                  <a:moveTo>
                    <a:pt x="17" y="52"/>
                  </a:moveTo>
                  <a:lnTo>
                    <a:pt x="0" y="52"/>
                  </a:lnTo>
                  <a:lnTo>
                    <a:pt x="0" y="35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0"/>
                  </a:lnTo>
                  <a:lnTo>
                    <a:pt x="31" y="0"/>
                  </a:lnTo>
                  <a:lnTo>
                    <a:pt x="47" y="16"/>
                  </a:lnTo>
                  <a:lnTo>
                    <a:pt x="47" y="35"/>
                  </a:lnTo>
                  <a:lnTo>
                    <a:pt x="31" y="52"/>
                  </a:lnTo>
                  <a:lnTo>
                    <a:pt x="17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62" name="Freeform 326"/>
            <p:cNvSpPr>
              <a:spLocks/>
            </p:cNvSpPr>
            <p:nvPr/>
          </p:nvSpPr>
          <p:spPr bwMode="auto">
            <a:xfrm>
              <a:off x="2383" y="3168"/>
              <a:ext cx="25" cy="29"/>
            </a:xfrm>
            <a:custGeom>
              <a:avLst/>
              <a:gdLst>
                <a:gd name="T0" fmla="*/ 16 w 48"/>
                <a:gd name="T1" fmla="*/ 54 h 54"/>
                <a:gd name="T2" fmla="*/ 0 w 48"/>
                <a:gd name="T3" fmla="*/ 35 h 54"/>
                <a:gd name="T4" fmla="*/ 0 w 48"/>
                <a:gd name="T5" fmla="*/ 18 h 54"/>
                <a:gd name="T6" fmla="*/ 16 w 48"/>
                <a:gd name="T7" fmla="*/ 0 h 54"/>
                <a:gd name="T8" fmla="*/ 32 w 48"/>
                <a:gd name="T9" fmla="*/ 0 h 54"/>
                <a:gd name="T10" fmla="*/ 48 w 48"/>
                <a:gd name="T11" fmla="*/ 18 h 54"/>
                <a:gd name="T12" fmla="*/ 48 w 48"/>
                <a:gd name="T13" fmla="*/ 35 h 54"/>
                <a:gd name="T14" fmla="*/ 32 w 48"/>
                <a:gd name="T15" fmla="*/ 54 h 54"/>
                <a:gd name="T16" fmla="*/ 16 w 48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4">
                  <a:moveTo>
                    <a:pt x="16" y="54"/>
                  </a:moveTo>
                  <a:lnTo>
                    <a:pt x="0" y="35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8" y="18"/>
                  </a:lnTo>
                  <a:lnTo>
                    <a:pt x="48" y="35"/>
                  </a:lnTo>
                  <a:lnTo>
                    <a:pt x="32" y="54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63" name="Freeform 327"/>
            <p:cNvSpPr>
              <a:spLocks/>
            </p:cNvSpPr>
            <p:nvPr/>
          </p:nvSpPr>
          <p:spPr bwMode="auto">
            <a:xfrm>
              <a:off x="2374" y="3236"/>
              <a:ext cx="25" cy="30"/>
            </a:xfrm>
            <a:custGeom>
              <a:avLst/>
              <a:gdLst>
                <a:gd name="T0" fmla="*/ 15 w 47"/>
                <a:gd name="T1" fmla="*/ 53 h 53"/>
                <a:gd name="T2" fmla="*/ 0 w 47"/>
                <a:gd name="T3" fmla="*/ 35 h 53"/>
                <a:gd name="T4" fmla="*/ 15 w 47"/>
                <a:gd name="T5" fmla="*/ 19 h 53"/>
                <a:gd name="T6" fmla="*/ 31 w 47"/>
                <a:gd name="T7" fmla="*/ 0 h 53"/>
                <a:gd name="T8" fmla="*/ 47 w 47"/>
                <a:gd name="T9" fmla="*/ 19 h 53"/>
                <a:gd name="T10" fmla="*/ 47 w 47"/>
                <a:gd name="T11" fmla="*/ 35 h 53"/>
                <a:gd name="T12" fmla="*/ 47 w 47"/>
                <a:gd name="T13" fmla="*/ 53 h 53"/>
                <a:gd name="T14" fmla="*/ 31 w 47"/>
                <a:gd name="T15" fmla="*/ 53 h 53"/>
                <a:gd name="T16" fmla="*/ 15 w 47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53">
                  <a:moveTo>
                    <a:pt x="15" y="53"/>
                  </a:moveTo>
                  <a:lnTo>
                    <a:pt x="0" y="35"/>
                  </a:lnTo>
                  <a:lnTo>
                    <a:pt x="15" y="19"/>
                  </a:lnTo>
                  <a:lnTo>
                    <a:pt x="31" y="0"/>
                  </a:lnTo>
                  <a:lnTo>
                    <a:pt x="47" y="19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31" y="53"/>
                  </a:lnTo>
                  <a:lnTo>
                    <a:pt x="15" y="53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64" name="Freeform 328"/>
            <p:cNvSpPr>
              <a:spLocks/>
            </p:cNvSpPr>
            <p:nvPr/>
          </p:nvSpPr>
          <p:spPr bwMode="auto">
            <a:xfrm>
              <a:off x="2365" y="3334"/>
              <a:ext cx="26" cy="28"/>
            </a:xfrm>
            <a:custGeom>
              <a:avLst/>
              <a:gdLst>
                <a:gd name="T0" fmla="*/ 16 w 47"/>
                <a:gd name="T1" fmla="*/ 51 h 51"/>
                <a:gd name="T2" fmla="*/ 16 w 47"/>
                <a:gd name="T3" fmla="*/ 33 h 51"/>
                <a:gd name="T4" fmla="*/ 0 w 47"/>
                <a:gd name="T5" fmla="*/ 33 h 51"/>
                <a:gd name="T6" fmla="*/ 16 w 47"/>
                <a:gd name="T7" fmla="*/ 16 h 51"/>
                <a:gd name="T8" fmla="*/ 16 w 47"/>
                <a:gd name="T9" fmla="*/ 0 h 51"/>
                <a:gd name="T10" fmla="*/ 31 w 47"/>
                <a:gd name="T11" fmla="*/ 0 h 51"/>
                <a:gd name="T12" fmla="*/ 47 w 47"/>
                <a:gd name="T13" fmla="*/ 0 h 51"/>
                <a:gd name="T14" fmla="*/ 47 w 47"/>
                <a:gd name="T15" fmla="*/ 16 h 51"/>
                <a:gd name="T16" fmla="*/ 47 w 47"/>
                <a:gd name="T17" fmla="*/ 33 h 51"/>
                <a:gd name="T18" fmla="*/ 47 w 47"/>
                <a:gd name="T19" fmla="*/ 51 h 51"/>
                <a:gd name="T20" fmla="*/ 31 w 47"/>
                <a:gd name="T21" fmla="*/ 51 h 51"/>
                <a:gd name="T22" fmla="*/ 16 w 47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51">
                  <a:moveTo>
                    <a:pt x="16" y="51"/>
                  </a:moveTo>
                  <a:lnTo>
                    <a:pt x="16" y="33"/>
                  </a:lnTo>
                  <a:lnTo>
                    <a:pt x="0" y="33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47" y="16"/>
                  </a:lnTo>
                  <a:lnTo>
                    <a:pt x="47" y="33"/>
                  </a:lnTo>
                  <a:lnTo>
                    <a:pt x="47" y="51"/>
                  </a:lnTo>
                  <a:lnTo>
                    <a:pt x="31" y="51"/>
                  </a:lnTo>
                  <a:lnTo>
                    <a:pt x="16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65" name="Freeform 329"/>
            <p:cNvSpPr>
              <a:spLocks/>
            </p:cNvSpPr>
            <p:nvPr/>
          </p:nvSpPr>
          <p:spPr bwMode="auto">
            <a:xfrm>
              <a:off x="2356" y="3428"/>
              <a:ext cx="27" cy="30"/>
            </a:xfrm>
            <a:custGeom>
              <a:avLst/>
              <a:gdLst>
                <a:gd name="T0" fmla="*/ 16 w 47"/>
                <a:gd name="T1" fmla="*/ 52 h 52"/>
                <a:gd name="T2" fmla="*/ 0 w 47"/>
                <a:gd name="T3" fmla="*/ 35 h 52"/>
                <a:gd name="T4" fmla="*/ 0 w 47"/>
                <a:gd name="T5" fmla="*/ 16 h 52"/>
                <a:gd name="T6" fmla="*/ 16 w 47"/>
                <a:gd name="T7" fmla="*/ 0 h 52"/>
                <a:gd name="T8" fmla="*/ 32 w 47"/>
                <a:gd name="T9" fmla="*/ 0 h 52"/>
                <a:gd name="T10" fmla="*/ 47 w 47"/>
                <a:gd name="T11" fmla="*/ 16 h 52"/>
                <a:gd name="T12" fmla="*/ 47 w 47"/>
                <a:gd name="T13" fmla="*/ 35 h 52"/>
                <a:gd name="T14" fmla="*/ 32 w 47"/>
                <a:gd name="T15" fmla="*/ 52 h 52"/>
                <a:gd name="T16" fmla="*/ 16 w 47"/>
                <a:gd name="T1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52">
                  <a:moveTo>
                    <a:pt x="16" y="52"/>
                  </a:moveTo>
                  <a:lnTo>
                    <a:pt x="0" y="35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7" y="16"/>
                  </a:lnTo>
                  <a:lnTo>
                    <a:pt x="47" y="35"/>
                  </a:lnTo>
                  <a:lnTo>
                    <a:pt x="32" y="52"/>
                  </a:lnTo>
                  <a:lnTo>
                    <a:pt x="16" y="52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66" name="Freeform 330"/>
            <p:cNvSpPr>
              <a:spLocks/>
            </p:cNvSpPr>
            <p:nvPr/>
          </p:nvSpPr>
          <p:spPr bwMode="auto">
            <a:xfrm>
              <a:off x="2339" y="3168"/>
              <a:ext cx="26" cy="29"/>
            </a:xfrm>
            <a:custGeom>
              <a:avLst/>
              <a:gdLst>
                <a:gd name="T0" fmla="*/ 15 w 48"/>
                <a:gd name="T1" fmla="*/ 54 h 54"/>
                <a:gd name="T2" fmla="*/ 0 w 48"/>
                <a:gd name="T3" fmla="*/ 35 h 54"/>
                <a:gd name="T4" fmla="*/ 15 w 48"/>
                <a:gd name="T5" fmla="*/ 18 h 54"/>
                <a:gd name="T6" fmla="*/ 15 w 48"/>
                <a:gd name="T7" fmla="*/ 0 h 54"/>
                <a:gd name="T8" fmla="*/ 32 w 48"/>
                <a:gd name="T9" fmla="*/ 0 h 54"/>
                <a:gd name="T10" fmla="*/ 48 w 48"/>
                <a:gd name="T11" fmla="*/ 0 h 54"/>
                <a:gd name="T12" fmla="*/ 48 w 48"/>
                <a:gd name="T13" fmla="*/ 18 h 54"/>
                <a:gd name="T14" fmla="*/ 48 w 48"/>
                <a:gd name="T15" fmla="*/ 35 h 54"/>
                <a:gd name="T16" fmla="*/ 32 w 48"/>
                <a:gd name="T17" fmla="*/ 54 h 54"/>
                <a:gd name="T18" fmla="*/ 15 w 4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4">
                  <a:moveTo>
                    <a:pt x="15" y="54"/>
                  </a:moveTo>
                  <a:lnTo>
                    <a:pt x="0" y="35"/>
                  </a:lnTo>
                  <a:lnTo>
                    <a:pt x="15" y="18"/>
                  </a:lnTo>
                  <a:lnTo>
                    <a:pt x="15" y="0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48" y="18"/>
                  </a:lnTo>
                  <a:lnTo>
                    <a:pt x="48" y="35"/>
                  </a:lnTo>
                  <a:lnTo>
                    <a:pt x="32" y="54"/>
                  </a:lnTo>
                  <a:lnTo>
                    <a:pt x="15" y="54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67" name="Freeform 331"/>
            <p:cNvSpPr>
              <a:spLocks/>
            </p:cNvSpPr>
            <p:nvPr/>
          </p:nvSpPr>
          <p:spPr bwMode="auto">
            <a:xfrm>
              <a:off x="2330" y="3236"/>
              <a:ext cx="26" cy="30"/>
            </a:xfrm>
            <a:custGeom>
              <a:avLst/>
              <a:gdLst>
                <a:gd name="T0" fmla="*/ 17 w 49"/>
                <a:gd name="T1" fmla="*/ 53 h 53"/>
                <a:gd name="T2" fmla="*/ 0 w 49"/>
                <a:gd name="T3" fmla="*/ 53 h 53"/>
                <a:gd name="T4" fmla="*/ 0 w 49"/>
                <a:gd name="T5" fmla="*/ 35 h 53"/>
                <a:gd name="T6" fmla="*/ 0 w 49"/>
                <a:gd name="T7" fmla="*/ 19 h 53"/>
                <a:gd name="T8" fmla="*/ 17 w 49"/>
                <a:gd name="T9" fmla="*/ 19 h 53"/>
                <a:gd name="T10" fmla="*/ 32 w 49"/>
                <a:gd name="T11" fmla="*/ 0 h 53"/>
                <a:gd name="T12" fmla="*/ 32 w 49"/>
                <a:gd name="T13" fmla="*/ 19 h 53"/>
                <a:gd name="T14" fmla="*/ 49 w 49"/>
                <a:gd name="T15" fmla="*/ 19 h 53"/>
                <a:gd name="T16" fmla="*/ 49 w 49"/>
                <a:gd name="T17" fmla="*/ 35 h 53"/>
                <a:gd name="T18" fmla="*/ 49 w 49"/>
                <a:gd name="T19" fmla="*/ 53 h 53"/>
                <a:gd name="T20" fmla="*/ 32 w 49"/>
                <a:gd name="T21" fmla="*/ 53 h 53"/>
                <a:gd name="T22" fmla="*/ 17 w 49"/>
                <a:gd name="T2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53">
                  <a:moveTo>
                    <a:pt x="17" y="53"/>
                  </a:moveTo>
                  <a:lnTo>
                    <a:pt x="0" y="53"/>
                  </a:lnTo>
                  <a:lnTo>
                    <a:pt x="0" y="35"/>
                  </a:lnTo>
                  <a:lnTo>
                    <a:pt x="0" y="19"/>
                  </a:lnTo>
                  <a:lnTo>
                    <a:pt x="17" y="19"/>
                  </a:lnTo>
                  <a:lnTo>
                    <a:pt x="32" y="0"/>
                  </a:lnTo>
                  <a:lnTo>
                    <a:pt x="32" y="19"/>
                  </a:lnTo>
                  <a:lnTo>
                    <a:pt x="49" y="19"/>
                  </a:lnTo>
                  <a:lnTo>
                    <a:pt x="49" y="35"/>
                  </a:lnTo>
                  <a:lnTo>
                    <a:pt x="49" y="53"/>
                  </a:lnTo>
                  <a:lnTo>
                    <a:pt x="32" y="53"/>
                  </a:lnTo>
                  <a:lnTo>
                    <a:pt x="17" y="53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68" name="Freeform 332"/>
            <p:cNvSpPr>
              <a:spLocks/>
            </p:cNvSpPr>
            <p:nvPr/>
          </p:nvSpPr>
          <p:spPr bwMode="auto">
            <a:xfrm>
              <a:off x="2321" y="3334"/>
              <a:ext cx="25" cy="28"/>
            </a:xfrm>
            <a:custGeom>
              <a:avLst/>
              <a:gdLst>
                <a:gd name="T0" fmla="*/ 0 w 46"/>
                <a:gd name="T1" fmla="*/ 51 h 51"/>
                <a:gd name="T2" fmla="*/ 0 w 46"/>
                <a:gd name="T3" fmla="*/ 33 h 51"/>
                <a:gd name="T4" fmla="*/ 0 w 46"/>
                <a:gd name="T5" fmla="*/ 16 h 51"/>
                <a:gd name="T6" fmla="*/ 0 w 46"/>
                <a:gd name="T7" fmla="*/ 0 h 51"/>
                <a:gd name="T8" fmla="*/ 14 w 46"/>
                <a:gd name="T9" fmla="*/ 0 h 51"/>
                <a:gd name="T10" fmla="*/ 31 w 46"/>
                <a:gd name="T11" fmla="*/ 0 h 51"/>
                <a:gd name="T12" fmla="*/ 31 w 46"/>
                <a:gd name="T13" fmla="*/ 16 h 51"/>
                <a:gd name="T14" fmla="*/ 46 w 46"/>
                <a:gd name="T15" fmla="*/ 16 h 51"/>
                <a:gd name="T16" fmla="*/ 31 w 46"/>
                <a:gd name="T17" fmla="*/ 33 h 51"/>
                <a:gd name="T18" fmla="*/ 31 w 46"/>
                <a:gd name="T19" fmla="*/ 51 h 51"/>
                <a:gd name="T20" fmla="*/ 14 w 46"/>
                <a:gd name="T21" fmla="*/ 51 h 51"/>
                <a:gd name="T22" fmla="*/ 0 w 46"/>
                <a:gd name="T2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51">
                  <a:moveTo>
                    <a:pt x="0" y="51"/>
                  </a:moveTo>
                  <a:lnTo>
                    <a:pt x="0" y="33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31" y="0"/>
                  </a:lnTo>
                  <a:lnTo>
                    <a:pt x="31" y="16"/>
                  </a:lnTo>
                  <a:lnTo>
                    <a:pt x="46" y="16"/>
                  </a:lnTo>
                  <a:lnTo>
                    <a:pt x="31" y="33"/>
                  </a:lnTo>
                  <a:lnTo>
                    <a:pt x="31" y="51"/>
                  </a:lnTo>
                  <a:lnTo>
                    <a:pt x="14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4669" name="Freeform 333"/>
            <p:cNvSpPr>
              <a:spLocks/>
            </p:cNvSpPr>
            <p:nvPr/>
          </p:nvSpPr>
          <p:spPr bwMode="auto">
            <a:xfrm>
              <a:off x="2304" y="3428"/>
              <a:ext cx="26" cy="30"/>
            </a:xfrm>
            <a:custGeom>
              <a:avLst/>
              <a:gdLst>
                <a:gd name="T0" fmla="*/ 0 w 47"/>
                <a:gd name="T1" fmla="*/ 35 h 52"/>
                <a:gd name="T2" fmla="*/ 0 w 47"/>
                <a:gd name="T3" fmla="*/ 16 h 52"/>
                <a:gd name="T4" fmla="*/ 0 w 47"/>
                <a:gd name="T5" fmla="*/ 0 h 52"/>
                <a:gd name="T6" fmla="*/ 17 w 47"/>
                <a:gd name="T7" fmla="*/ 0 h 52"/>
                <a:gd name="T8" fmla="*/ 33 w 47"/>
                <a:gd name="T9" fmla="*/ 0 h 52"/>
                <a:gd name="T10" fmla="*/ 47 w 47"/>
                <a:gd name="T11" fmla="*/ 16 h 52"/>
                <a:gd name="T12" fmla="*/ 33 w 47"/>
                <a:gd name="T13" fmla="*/ 35 h 52"/>
                <a:gd name="T14" fmla="*/ 33 w 47"/>
                <a:gd name="T15" fmla="*/ 52 h 52"/>
                <a:gd name="T16" fmla="*/ 17 w 47"/>
                <a:gd name="T17" fmla="*/ 52 h 52"/>
                <a:gd name="T18" fmla="*/ 0 w 47"/>
                <a:gd name="T19" fmla="*/ 3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52">
                  <a:moveTo>
                    <a:pt x="0" y="35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47" y="16"/>
                  </a:lnTo>
                  <a:lnTo>
                    <a:pt x="33" y="35"/>
                  </a:lnTo>
                  <a:lnTo>
                    <a:pt x="33" y="52"/>
                  </a:lnTo>
                  <a:lnTo>
                    <a:pt x="17" y="5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6699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ru-RU" sz="2400" smtClean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1681615"/>
      </p:ext>
    </p:extLst>
  </p:cSld>
  <p:clrMapOvr>
    <a:masterClrMapping/>
  </p:clrMapOvr>
  <p:transition spd="slow">
    <p:zoom/>
    <p:sndAc>
      <p:stSnd>
        <p:snd r:embed="rId3" name="колокольчики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75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Y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75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Y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75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Y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75"/>
                                        <p:tgtEl>
                                          <p:spTgt spid="144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75"/>
                                        <p:tgtEl>
                                          <p:spTgt spid="14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4" presetClass="entr" presetSubtype="5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6" dur="300"/>
                                        <p:tgtEl>
                                          <p:spTgt spid="145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AIN_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144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N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6" dur="500"/>
                                        <p:tgtEl>
                                          <p:spTgt spid="144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N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7" dur="500"/>
                                        <p:tgtEl>
                                          <p:spTgt spid="1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1" dur="500"/>
                                        <p:tgtEl>
                                          <p:spTgt spid="14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Рикошет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hold"/>
                                        <p:tgtEl>
                                          <p:spTgt spid="146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DC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hold"/>
                                        <p:tgtEl>
                                          <p:spTgt spid="146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DC1"/>
                                      </p:to>
                                    </p:animClr>
                                    <p:set>
                                      <p:cBhvr>
                                        <p:cTn id="106" dur="250" autoRev="1" fill="hold"/>
                                        <p:tgtEl>
                                          <p:spTgt spid="146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hold"/>
                                        <p:tgtEl>
                                          <p:spTgt spid="146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500"/>
                                        <p:tgtEl>
                                          <p:spTgt spid="14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Свист+Зво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100" fill="hold"/>
                                        <p:tgtEl>
                                          <p:spTgt spid="145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8" dur="100" fill="hold"/>
                                        <p:tgtEl>
                                          <p:spTgt spid="145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" dur="100" fill="hold"/>
                                        <p:tgtEl>
                                          <p:spTgt spid="145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100" fill="hold"/>
                                        <p:tgtEl>
                                          <p:spTgt spid="145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0" dur="500"/>
                                        <p:tgtEl>
                                          <p:spTgt spid="14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AIN_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4" dur="500"/>
                                        <p:tgtEl>
                                          <p:spTgt spid="1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8" dur="500"/>
                                        <p:tgtEl>
                                          <p:spTgt spid="14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3" dur="75"/>
                                        <p:tgtEl>
                                          <p:spTgt spid="143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6" dur="75"/>
                                        <p:tgtEl>
                                          <p:spTgt spid="14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4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4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4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4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4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4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4" presetClass="entr" presetSubtype="5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9" dur="300"/>
                                        <p:tgtEl>
                                          <p:spTgt spid="14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AIN_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4" dur="500"/>
                                        <p:tgtEl>
                                          <p:spTgt spid="143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N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9" dur="500"/>
                                        <p:tgtEl>
                                          <p:spTgt spid="144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N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0" dur="500"/>
                                        <p:tgtEl>
                                          <p:spTgt spid="14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4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4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6" dur="500"/>
                                        <p:tgtEl>
                                          <p:spTgt spid="14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Свист+Зво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9" dur="100" fill="hold"/>
                                        <p:tgtEl>
                                          <p:spTgt spid="145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0" dur="100" fill="hold"/>
                                        <p:tgtEl>
                                          <p:spTgt spid="145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1" dur="100" fill="hold"/>
                                        <p:tgtEl>
                                          <p:spTgt spid="145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100" fill="hold"/>
                                        <p:tgtEl>
                                          <p:spTgt spid="145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2" dur="500"/>
                                        <p:tgtEl>
                                          <p:spTgt spid="146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AIN_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6" dur="500"/>
                                        <p:tgtEl>
                                          <p:spTgt spid="14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0" dur="500"/>
                                        <p:tgtEl>
                                          <p:spTgt spid="14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5" dur="75"/>
                                        <p:tgtEl>
                                          <p:spTgt spid="143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8" dur="75"/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24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2" dur="500"/>
                                        <p:tgtEl>
                                          <p:spTgt spid="14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ON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14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4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4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4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7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14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4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4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6" presetID="14" presetClass="entr" presetSubtype="5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8" dur="300"/>
                                        <p:tgtEl>
                                          <p:spTgt spid="1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AIN_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 nodeType="clickPar">
                      <p:stCondLst>
                        <p:cond delay="indefinite"/>
                      </p:stCondLst>
                      <p:childTnLst>
                        <p:par>
                          <p:cTn id="2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3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N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 nodeType="clickPar">
                      <p:stCondLst>
                        <p:cond delay="indefinite"/>
                      </p:stCondLst>
                      <p:childTnLst>
                        <p:par>
                          <p:cTn id="2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8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N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 nodeType="clickPar">
                      <p:stCondLst>
                        <p:cond delay="indefinite"/>
                      </p:stCondLst>
                      <p:childTnLst>
                        <p:par>
                          <p:cTn id="2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3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9" dur="500"/>
                                        <p:tgtEl>
                                          <p:spTgt spid="145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Свист+Зво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2" dur="100" fill="hold"/>
                                        <p:tgtEl>
                                          <p:spTgt spid="145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3" dur="100" fill="hold"/>
                                        <p:tgtEl>
                                          <p:spTgt spid="14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4" dur="100" fill="hold"/>
                                        <p:tgtEl>
                                          <p:spTgt spid="14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100" fill="hold"/>
                                        <p:tgtEl>
                                          <p:spTgt spid="145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4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 nodeType="clickPar">
                      <p:stCondLst>
                        <p:cond delay="indefinite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Гон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300"/>
                                        <p:tgtEl>
                                          <p:spTgt spid="1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 nodeType="clickPar">
                      <p:stCondLst>
                        <p:cond delay="indefinite"/>
                      </p:stCondLst>
                      <p:childTnLst>
                        <p:par>
                          <p:cTn id="3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4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4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ICC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82" grpId="0" autoUpdateAnimBg="0"/>
      <p:bldP spid="14341" grpId="0" autoUpdateAnimBg="0"/>
      <p:bldP spid="14344" grpId="0" animBg="1"/>
      <p:bldP spid="14345" grpId="0" animBg="1"/>
      <p:bldP spid="14432" grpId="0" build="allAtOnce" animBg="1" autoUpdateAnimBg="0"/>
      <p:bldP spid="14454" grpId="0" animBg="1"/>
      <p:bldP spid="14455" grpId="0" autoUpdateAnimBg="0"/>
      <p:bldP spid="14471" grpId="0" autoUpdateAnimBg="0"/>
      <p:bldP spid="14342" grpId="0" autoUpdateAnimBg="0"/>
      <p:bldP spid="14340" grpId="0" animBg="1"/>
      <p:bldP spid="14343" grpId="0" autoUpdateAnimBg="0"/>
      <p:bldP spid="14394" grpId="0" build="allAtOnce" animBg="1" autoUpdateAnimBg="0"/>
      <p:bldP spid="14393" grpId="0" animBg="1"/>
      <p:bldP spid="14416" grpId="0" autoUpdateAnimBg="0"/>
      <p:bldP spid="14431" grpId="0" autoUpdateAnimBg="0"/>
      <p:bldP spid="14472" grpId="0" animBg="1" autoUpdateAnimBg="0"/>
      <p:bldP spid="14483" grpId="0" autoUpdateAnimBg="0"/>
      <p:bldP spid="14350" grpId="0" build="allAtOnce" animBg="1" autoUpdateAnimBg="0"/>
      <p:bldP spid="14360" grpId="0" autoUpdateAnimBg="0"/>
      <p:bldP spid="14379" grpId="0" autoUpdateAnimBg="0"/>
      <p:bldP spid="14481" grpId="0" autoUpdateAnimBg="0"/>
      <p:bldP spid="14486" grpId="0" animBg="1"/>
      <p:bldP spid="14601" grpId="0" animBg="1"/>
      <p:bldP spid="14601" grpId="1" animBg="1"/>
      <p:bldP spid="14602" grpId="0" animBg="1"/>
      <p:bldP spid="146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24075" y="228600"/>
            <a:ext cx="5111750" cy="896938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en-US" sz="4400" b="1" i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4400" b="1" i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4400" b="1" i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ru-RU" sz="4400" b="1" i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uk-UA" sz="2800" b="1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	 </a:t>
            </a:r>
          </a:p>
          <a:p>
            <a:pPr algn="ctr" eaLnBrk="1" hangingPunct="1">
              <a:defRPr/>
            </a:pPr>
            <a:endParaRPr lang="en-US" sz="2800" b="1" i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2800" b="1" i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2800" b="1" i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en-US" sz="4400" b="1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		</a:t>
            </a:r>
          </a:p>
          <a:p>
            <a:pPr algn="ctr" eaLnBrk="1" hangingPunct="1">
              <a:defRPr/>
            </a:pPr>
            <a:endParaRPr lang="en-US" sz="4400" b="1" i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4400" b="1" i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4400" b="1" i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endParaRPr lang="en-US" sz="4400" b="1" i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7411" name="Picture 10" descr="акваріум г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052513"/>
            <a:ext cx="39290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 descr="D:\фото Леся\Рисуно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125538"/>
            <a:ext cx="428625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Заголовок 3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r>
              <a:rPr lang="uk-UA" b="1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Проблемне навчання</a:t>
            </a:r>
            <a:endParaRPr lang="ru-RU" b="1" dirty="0" smtClean="0">
              <a:solidFill>
                <a:srgbClr val="660066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1547813" y="4797425"/>
            <a:ext cx="70564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Проблемне навчання</a:t>
            </a:r>
            <a:r>
              <a:rPr lang="en-US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-</a:t>
            </a:r>
            <a:r>
              <a:rPr lang="uk-UA" sz="2400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організація навчального процесу, що передбачає створення проблемної ситуації та активну самостійну діяльність учнів у її розв’язанні</a:t>
            </a:r>
            <a:r>
              <a:rPr lang="en-US" sz="2400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accent1">
                  <a:lumMod val="2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2976" y="4365625"/>
            <a:ext cx="728667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uk-UA" sz="2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Акваріум</a:t>
            </a:r>
            <a:r>
              <a:rPr lang="ru-RU" sz="2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Проблемне  питання</a:t>
            </a:r>
            <a:r>
              <a:rPr lang="ru-RU" sz="2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57188" y="571500"/>
            <a:ext cx="2071687" cy="1928813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4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Робота в малих групах – виконання творчої роботи та складання </a:t>
            </a:r>
            <a:r>
              <a:rPr lang="uk-UA" sz="1400" b="1" dirty="0" err="1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комп</a:t>
            </a:r>
            <a:r>
              <a:rPr lang="en-US" sz="14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’</a:t>
            </a:r>
            <a:r>
              <a:rPr lang="uk-UA" sz="1400" b="1" dirty="0" err="1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ютерної</a:t>
            </a:r>
            <a:r>
              <a:rPr lang="uk-UA" sz="14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 презентації 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572250" y="3214685"/>
            <a:ext cx="2000250" cy="1928827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4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Цей метод дає змогу висловлювати свою думку швидко і чітко. Активні всі учні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63538" y="3214686"/>
            <a:ext cx="2071687" cy="1928826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3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Мікрофон –  це технологія загального-групового обговорення, яка надає можливість кожному щось сказати  </a:t>
            </a:r>
            <a:endParaRPr lang="ru-RU" sz="1300" b="1" dirty="0">
              <a:solidFill>
                <a:srgbClr val="0D0D0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572250" y="428625"/>
            <a:ext cx="2071688" cy="1928813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4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Завдяки цій роботі можна </a:t>
            </a:r>
            <a:r>
              <a:rPr lang="uk-UA" sz="1400" b="1" dirty="0" err="1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розв</a:t>
            </a:r>
            <a:r>
              <a:rPr lang="en-US" sz="14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’</a:t>
            </a:r>
            <a:r>
              <a:rPr lang="uk-UA" sz="1400" b="1" dirty="0" err="1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язувати</a:t>
            </a:r>
            <a:r>
              <a:rPr lang="uk-UA" sz="14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 складні проблеми, за допомогою спільної думки учнів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9942" name="Текст 17"/>
          <p:cNvSpPr txBox="1">
            <a:spLocks/>
          </p:cNvSpPr>
          <p:nvPr/>
        </p:nvSpPr>
        <p:spPr bwMode="auto">
          <a:xfrm>
            <a:off x="5364163" y="4941888"/>
            <a:ext cx="3500437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eaLnBrk="1" hangingPunct="1">
              <a:spcBef>
                <a:spcPct val="20000"/>
              </a:spcBef>
              <a:buClr>
                <a:srgbClr val="9BBB59"/>
              </a:buClr>
              <a:buSzPct val="95000"/>
              <a:buFont typeface="Wingdings" pitchFamily="2" charset="2"/>
              <a:buChar char="v"/>
            </a:pPr>
            <a:r>
              <a:rPr lang="uk-UA" sz="2200" i="1">
                <a:solidFill>
                  <a:srgbClr val="0D0D0D"/>
                </a:solidFill>
                <a:latin typeface="Constantia" pitchFamily="18" charset="0"/>
              </a:rPr>
              <a:t> </a:t>
            </a:r>
            <a:endParaRPr lang="ru-RU" b="1" i="1">
              <a:solidFill>
                <a:srgbClr val="0D0D0D"/>
              </a:solidFill>
              <a:latin typeface="Times New Roman" pitchFamily="18" charset="0"/>
            </a:endParaRPr>
          </a:p>
        </p:txBody>
      </p:sp>
      <p:sp>
        <p:nvSpPr>
          <p:cNvPr id="39944" name="Picture 10" descr="IMG_9331"/>
          <p:cNvSpPr>
            <a:spLocks noChangeAspect="1" noChangeArrowheads="1"/>
          </p:cNvSpPr>
          <p:nvPr/>
        </p:nvSpPr>
        <p:spPr bwMode="auto">
          <a:xfrm>
            <a:off x="2916238" y="188913"/>
            <a:ext cx="30241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0658" name="Picture 2" descr="H:\А проба\IMG_1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107532"/>
            <a:ext cx="3929090" cy="2946912"/>
          </a:xfrm>
          <a:prstGeom prst="rect">
            <a:avLst/>
          </a:prstGeom>
          <a:noFill/>
        </p:spPr>
      </p:pic>
      <p:pic>
        <p:nvPicPr>
          <p:cNvPr id="70659" name="Picture 3" descr="H:\А проба\IMG_1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21437"/>
            <a:ext cx="3571900" cy="2679011"/>
          </a:xfrm>
          <a:prstGeom prst="rect">
            <a:avLst/>
          </a:prstGeom>
          <a:noFill/>
        </p:spPr>
      </p:pic>
      <p:pic>
        <p:nvPicPr>
          <p:cNvPr id="70660" name="Picture 4" descr="H:\А проба\IMG_16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071810"/>
            <a:ext cx="4000400" cy="30003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63550" y="3860800"/>
            <a:ext cx="2071688" cy="1928813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4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Мозковий штурм – колективне обговорення, яке допомагає знаходити декілька рішень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63550" y="981075"/>
            <a:ext cx="2071688" cy="1928813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4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Робота в парах-ставлю учням питання для дискусії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608763" y="977900"/>
            <a:ext cx="2071687" cy="1928813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4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Учні мають час подумати, обмінятися думками з партнерами та висловити свою думку 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596063" y="3860800"/>
            <a:ext cx="2071687" cy="1928813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1400" b="1" dirty="0">
                <a:solidFill>
                  <a:srgbClr val="0D0D0D"/>
                </a:solidFill>
                <a:latin typeface="Times New Roman" pitchFamily="18" charset="0"/>
                <a:cs typeface="Arial" charset="0"/>
              </a:rPr>
              <a:t>Цей метод спонукає учнів проявити творчість та уяву, шляхом вираження своїх думок</a:t>
            </a:r>
            <a:endParaRPr lang="ru-RU" sz="1400" b="1" dirty="0">
              <a:solidFill>
                <a:srgbClr val="0D0D0D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54273" name="Picture 1" descr="H:\А проба\IMG_1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928670"/>
            <a:ext cx="3405798" cy="2554430"/>
          </a:xfrm>
          <a:prstGeom prst="rect">
            <a:avLst/>
          </a:prstGeom>
          <a:noFill/>
        </p:spPr>
      </p:pic>
      <p:pic>
        <p:nvPicPr>
          <p:cNvPr id="54274" name="Picture 2" descr="H:\А проба\IMG_1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857628"/>
            <a:ext cx="3238418" cy="24288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Прямоугольник 3"/>
          <p:cNvSpPr>
            <a:spLocks noChangeArrowheads="1"/>
          </p:cNvSpPr>
          <p:nvPr/>
        </p:nvSpPr>
        <p:spPr bwMode="auto">
          <a:xfrm>
            <a:off x="1285875" y="478631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«Учитель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учень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Дерево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рішень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255838" y="-3043525"/>
            <a:ext cx="2286001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sz="4400" b="1" i="1" kern="0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/>
            </a:r>
            <a:br>
              <a:rPr lang="uk-UA" sz="4400" b="1" i="1" kern="0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40966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b="1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Прийоми сучасного уроку</a:t>
            </a:r>
            <a:endParaRPr lang="en-US" sz="4800" dirty="0" smtClean="0">
              <a:solidFill>
                <a:srgbClr val="660066"/>
              </a:solidFill>
              <a:latin typeface="Monotype Corsiva" pitchFamily="66" charset="0"/>
            </a:endParaRPr>
          </a:p>
        </p:txBody>
      </p:sp>
      <p:pic>
        <p:nvPicPr>
          <p:cNvPr id="71682" name="Picture 2" descr="H:\А проба\IMG_1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57" y="1928802"/>
            <a:ext cx="3905153" cy="2928958"/>
          </a:xfrm>
          <a:prstGeom prst="rect">
            <a:avLst/>
          </a:prstGeom>
          <a:noFill/>
        </p:spPr>
      </p:pic>
      <p:pic>
        <p:nvPicPr>
          <p:cNvPr id="71683" name="Picture 3" descr="H:\А проба\IMG_1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85926"/>
            <a:ext cx="3857652" cy="2928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Прямоугольник 3"/>
          <p:cNvSpPr>
            <a:spLocks noChangeArrowheads="1"/>
          </p:cNvSpPr>
          <p:nvPr/>
        </p:nvSpPr>
        <p:spPr bwMode="auto">
          <a:xfrm>
            <a:off x="1285875" y="4786313"/>
            <a:ext cx="7858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«Чому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чка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Лови помилку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255838" y="-3043525"/>
            <a:ext cx="2286001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sz="4400" b="1" i="1" kern="0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  <a:t/>
            </a:r>
            <a:br>
              <a:rPr lang="uk-UA" sz="4400" b="1" i="1" kern="0" spc="300" dirty="0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40966" name="Заголовок 8"/>
          <p:cNvSpPr>
            <a:spLocks noGrp="1"/>
          </p:cNvSpPr>
          <p:nvPr>
            <p:ph type="title"/>
          </p:nvPr>
        </p:nvSpPr>
        <p:spPr>
          <a:xfrm>
            <a:off x="457200" y="1785926"/>
            <a:ext cx="8229600" cy="1000132"/>
          </a:xfrm>
        </p:spPr>
        <p:txBody>
          <a:bodyPr/>
          <a:lstStyle/>
          <a:p>
            <a:endParaRPr lang="en-US" sz="800" dirty="0" smtClean="0"/>
          </a:p>
        </p:txBody>
      </p:sp>
      <p:pic>
        <p:nvPicPr>
          <p:cNvPr id="49153" name="Picture 1" descr="H:\А проба\IMG_1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3905152" cy="2928958"/>
          </a:xfrm>
          <a:prstGeom prst="rect">
            <a:avLst/>
          </a:prstGeom>
          <a:noFill/>
        </p:spPr>
      </p:pic>
      <p:pic>
        <p:nvPicPr>
          <p:cNvPr id="49154" name="Picture 2" descr="H:\А проба\IMG_1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85926"/>
            <a:ext cx="3814761" cy="28611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987" name="Содержимое 6"/>
          <p:cNvSpPr>
            <a:spLocks noGrp="1"/>
          </p:cNvSpPr>
          <p:nvPr>
            <p:ph sz="half" idx="2"/>
          </p:nvPr>
        </p:nvSpPr>
        <p:spPr>
          <a:xfrm>
            <a:off x="468313" y="2205038"/>
            <a:ext cx="4040187" cy="3951287"/>
          </a:xfrm>
        </p:spPr>
        <p:txBody>
          <a:bodyPr/>
          <a:lstStyle/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endParaRPr lang="ru-RU" smtClean="0"/>
          </a:p>
          <a:p>
            <a:pPr>
              <a:buFontTx/>
              <a:buNone/>
            </a:pPr>
            <a:r>
              <a:rPr lang="ru-RU" b="1" smtClean="0"/>
              <a:t>       </a:t>
            </a:r>
            <a:r>
              <a:rPr lang="en-US" b="1" smtClean="0"/>
              <a:t>   </a:t>
            </a:r>
            <a:r>
              <a:rPr lang="ru-RU" b="1" smtClean="0"/>
              <a:t>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mtClean="0">
                <a:latin typeface="Times New Roman" pitchFamily="18" charset="0"/>
                <a:cs typeface="Times New Roman" pitchFamily="18" charset="0"/>
              </a:rPr>
              <a:t>Дивуй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1988" name="Текст 7"/>
          <p:cNvSpPr>
            <a:spLocks noGrp="1"/>
          </p:cNvSpPr>
          <p:nvPr>
            <p:ph type="body" sz="quarter" idx="3"/>
          </p:nvPr>
        </p:nvSpPr>
        <p:spPr>
          <a:xfrm>
            <a:off x="4757738" y="5538788"/>
            <a:ext cx="4043362" cy="608012"/>
          </a:xfrm>
        </p:spPr>
        <p:txBody>
          <a:bodyPr/>
          <a:lstStyle/>
          <a:p>
            <a:r>
              <a:rPr lang="ru-RU" smtClean="0"/>
              <a:t>          </a:t>
            </a:r>
            <a:r>
              <a:rPr lang="ru-RU" b="0" smtClean="0">
                <a:latin typeface="Times New Roman" pitchFamily="18" charset="0"/>
                <a:cs typeface="Times New Roman" pitchFamily="18" charset="0"/>
              </a:rPr>
              <a:t>«Шпаргалка»</a:t>
            </a:r>
          </a:p>
        </p:txBody>
      </p:sp>
      <p:pic>
        <p:nvPicPr>
          <p:cNvPr id="48129" name="Picture 1" descr="H:\А проба\IMG_1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218100"/>
            <a:ext cx="4000528" cy="3000492"/>
          </a:xfrm>
          <a:prstGeom prst="rect">
            <a:avLst/>
          </a:prstGeom>
          <a:noFill/>
        </p:spPr>
      </p:pic>
      <p:pic>
        <p:nvPicPr>
          <p:cNvPr id="48130" name="Picture 2" descr="H:\А проба\IMG_1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5091"/>
            <a:ext cx="4214842" cy="31612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uk-UA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Актуальність  проблеми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63"/>
            <a:ext cx="8258204" cy="4929187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k-UA" b="1" i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Вибір теми зумовлений модернізацією  освіти, де одним із напрямків є якість знань, пов’язана з підвищенням ефективності навчання з даного предмету.</a:t>
            </a:r>
          </a:p>
          <a:p>
            <a:pPr algn="ctr">
              <a:buFontTx/>
              <a:buNone/>
              <a:defRPr/>
            </a:pPr>
            <a:r>
              <a:rPr lang="uk-UA" b="1" i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Одним із шляхів вирішення цієї             проблеми є використання інтерактивних     методів навчання, спрямованих на розвиток учнів</a:t>
            </a:r>
          </a:p>
          <a:p>
            <a:pPr>
              <a:buFontTx/>
              <a:buNone/>
              <a:defRPr/>
            </a:pPr>
            <a:endParaRPr lang="uk-UA" b="1" i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рапеция 8"/>
          <p:cNvSpPr/>
          <p:nvPr/>
        </p:nvSpPr>
        <p:spPr>
          <a:xfrm>
            <a:off x="2627312" y="1214438"/>
            <a:ext cx="3087695" cy="1927225"/>
          </a:xfrm>
          <a:prstGeom prst="trapezoid">
            <a:avLst>
              <a:gd name="adj" fmla="val 168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Проблемні методи – це методи засновані  на створенні проблемних ситуацій, та інтелектуальній активності учнів</a:t>
            </a:r>
          </a:p>
        </p:txBody>
      </p:sp>
      <p:sp>
        <p:nvSpPr>
          <p:cNvPr id="11" name="Блок-схема: ручное управление 10"/>
          <p:cNvSpPr/>
          <p:nvPr/>
        </p:nvSpPr>
        <p:spPr>
          <a:xfrm>
            <a:off x="2627312" y="3143250"/>
            <a:ext cx="3087695" cy="785813"/>
          </a:xfrm>
          <a:prstGeom prst="flowChartManualOpe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Рівні інтелектуальної активності</a:t>
            </a:r>
          </a:p>
        </p:txBody>
      </p:sp>
      <p:sp>
        <p:nvSpPr>
          <p:cNvPr id="12" name="Блок-схема: документ 11"/>
          <p:cNvSpPr/>
          <p:nvPr/>
        </p:nvSpPr>
        <p:spPr>
          <a:xfrm>
            <a:off x="285750" y="4714875"/>
            <a:ext cx="2286000" cy="1571625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Репродуктивний – це пасивне відтворення того, що дають зовні</a:t>
            </a:r>
          </a:p>
        </p:txBody>
      </p:sp>
      <p:sp>
        <p:nvSpPr>
          <p:cNvPr id="13" name="Блок-схема: документ 12"/>
          <p:cNvSpPr/>
          <p:nvPr/>
        </p:nvSpPr>
        <p:spPr>
          <a:xfrm>
            <a:off x="2857500" y="4857750"/>
            <a:ext cx="2786063" cy="1714500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Евристичний (винахідницький) – учень самостійно приходить до  розв'язання проблеми</a:t>
            </a:r>
          </a:p>
        </p:txBody>
      </p:sp>
      <p:sp>
        <p:nvSpPr>
          <p:cNvPr id="14" name="Блок-схема: документ 13"/>
          <p:cNvSpPr/>
          <p:nvPr/>
        </p:nvSpPr>
        <p:spPr>
          <a:xfrm>
            <a:off x="5857875" y="4714875"/>
            <a:ext cx="3071813" cy="1785938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Креативний (творчий) – знайдена закономірність стає проблемою, самостійною метою дослідження</a:t>
            </a:r>
          </a:p>
        </p:txBody>
      </p:sp>
      <p:sp>
        <p:nvSpPr>
          <p:cNvPr id="19" name="Скругленный прямоугольник 18"/>
          <p:cNvSpPr>
            <a:spLocks noChangeArrowheads="1"/>
          </p:cNvSpPr>
          <p:nvPr/>
        </p:nvSpPr>
        <p:spPr bwMode="auto">
          <a:xfrm>
            <a:off x="1835150" y="355600"/>
            <a:ext cx="5329238" cy="642938"/>
          </a:xfrm>
          <a:prstGeom prst="roundRect">
            <a:avLst>
              <a:gd name="adj" fmla="val 978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uk-UA" sz="4400" b="1" dirty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Проблемне навчання</a:t>
            </a:r>
            <a:endParaRPr lang="ru-RU" sz="4400" b="1" dirty="0">
              <a:solidFill>
                <a:srgbClr val="660066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cxnSp>
        <p:nvCxnSpPr>
          <p:cNvPr id="20" name="Прямая со стрелкой 19"/>
          <p:cNvCxnSpPr>
            <a:cxnSpLocks noChangeShapeType="1"/>
            <a:endCxn id="12" idx="0"/>
          </p:cNvCxnSpPr>
          <p:nvPr/>
        </p:nvCxnSpPr>
        <p:spPr bwMode="auto">
          <a:xfrm flipH="1">
            <a:off x="1428750" y="3573463"/>
            <a:ext cx="1487488" cy="1141412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" name="Прямая со стрелкой 21"/>
          <p:cNvCxnSpPr>
            <a:cxnSpLocks noChangeShapeType="1"/>
          </p:cNvCxnSpPr>
          <p:nvPr/>
        </p:nvCxnSpPr>
        <p:spPr bwMode="auto">
          <a:xfrm>
            <a:off x="3995738" y="3933825"/>
            <a:ext cx="0" cy="8636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Прямая со стрелкой 23"/>
          <p:cNvCxnSpPr>
            <a:cxnSpLocks noChangeShapeType="1"/>
          </p:cNvCxnSpPr>
          <p:nvPr/>
        </p:nvCxnSpPr>
        <p:spPr bwMode="auto">
          <a:xfrm>
            <a:off x="5286380" y="3714752"/>
            <a:ext cx="1733545" cy="100964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5"/>
          <p:cNvSpPr>
            <a:spLocks noChangeArrowheads="1"/>
          </p:cNvSpPr>
          <p:nvPr/>
        </p:nvSpPr>
        <p:spPr bwMode="auto">
          <a:xfrm>
            <a:off x="692150" y="549275"/>
            <a:ext cx="73917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4400" b="1" dirty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Самостійна навчальна діяльність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2843213" y="1598613"/>
            <a:ext cx="3859212" cy="1063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uk-UA" sz="2400" b="1">
                <a:latin typeface="Times New Roman" pitchFamily="18" charset="0"/>
                <a:cs typeface="Times New Roman" pitchFamily="18" charset="0"/>
              </a:rPr>
              <a:t>Інтерактивне  навчання</a:t>
            </a: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 стрелкой 19"/>
          <p:cNvCxnSpPr>
            <a:cxnSpLocks noChangeShapeType="1"/>
          </p:cNvCxnSpPr>
          <p:nvPr/>
        </p:nvCxnSpPr>
        <p:spPr bwMode="auto">
          <a:xfrm flipH="1">
            <a:off x="4859338" y="1125538"/>
            <a:ext cx="0" cy="428625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" name="Скругленный прямоугольник 2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50825" y="3500438"/>
            <a:ext cx="2571750" cy="642937"/>
          </a:xfrm>
          <a:prstGeom prst="roundRect">
            <a:avLst>
              <a:gd name="adj" fmla="val 978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Групова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робота</a:t>
            </a:r>
            <a:endParaRPr lang="uk-UA" sz="800" b="1" dirty="0"/>
          </a:p>
        </p:txBody>
      </p:sp>
      <p:sp>
        <p:nvSpPr>
          <p:cNvPr id="22" name="Скругленный прямоугольник 21"/>
          <p:cNvSpPr>
            <a:spLocks noChangeArrowheads="1"/>
          </p:cNvSpPr>
          <p:nvPr/>
        </p:nvSpPr>
        <p:spPr bwMode="auto">
          <a:xfrm>
            <a:off x="1403350" y="4437063"/>
            <a:ext cx="2571750" cy="642937"/>
          </a:xfrm>
          <a:prstGeom prst="roundRect">
            <a:avLst>
              <a:gd name="adj" fmla="val 978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Проектна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технологія</a:t>
            </a:r>
            <a:endParaRPr lang="uk-UA" sz="800" b="1" dirty="0"/>
          </a:p>
        </p:txBody>
      </p:sp>
      <p:sp>
        <p:nvSpPr>
          <p:cNvPr id="23" name="Скругленный прямоугольник 22"/>
          <p:cNvSpPr>
            <a:spLocks noChangeArrowheads="1"/>
          </p:cNvSpPr>
          <p:nvPr/>
        </p:nvSpPr>
        <p:spPr bwMode="auto">
          <a:xfrm>
            <a:off x="3132138" y="5229225"/>
            <a:ext cx="2571750" cy="642938"/>
          </a:xfrm>
          <a:prstGeom prst="roundRect">
            <a:avLst>
              <a:gd name="adj" fmla="val 978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uk-UA" sz="800" b="1" dirty="0"/>
          </a:p>
          <a:p>
            <a:pPr eaLnBrk="1" hangingPunct="1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Використання СЛС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>
            <a:spLocks noChangeArrowheads="1"/>
          </p:cNvSpPr>
          <p:nvPr/>
        </p:nvSpPr>
        <p:spPr bwMode="auto">
          <a:xfrm>
            <a:off x="5076825" y="4437063"/>
            <a:ext cx="2571750" cy="642937"/>
          </a:xfrm>
          <a:prstGeom prst="roundRect">
            <a:avLst>
              <a:gd name="adj" fmla="val 978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Проблемне навчання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>
            <a:spLocks noChangeArrowheads="1"/>
          </p:cNvSpPr>
          <p:nvPr/>
        </p:nvSpPr>
        <p:spPr bwMode="auto">
          <a:xfrm>
            <a:off x="6372225" y="3500438"/>
            <a:ext cx="2571750" cy="642937"/>
          </a:xfrm>
          <a:prstGeom prst="roundRect">
            <a:avLst>
              <a:gd name="adj" fmla="val 978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Випереджувальне навчання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 стрелкой 25"/>
          <p:cNvCxnSpPr>
            <a:cxnSpLocks noChangeShapeType="1"/>
          </p:cNvCxnSpPr>
          <p:nvPr/>
        </p:nvCxnSpPr>
        <p:spPr bwMode="auto">
          <a:xfrm flipH="1">
            <a:off x="2195513" y="2636838"/>
            <a:ext cx="647700" cy="8636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" name="Прямая со стрелкой 29"/>
          <p:cNvCxnSpPr>
            <a:cxnSpLocks noChangeShapeType="1"/>
          </p:cNvCxnSpPr>
          <p:nvPr/>
        </p:nvCxnSpPr>
        <p:spPr bwMode="auto">
          <a:xfrm>
            <a:off x="6732588" y="2636838"/>
            <a:ext cx="576262" cy="8636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4" name="Прямая со стрелкой 33"/>
          <p:cNvCxnSpPr>
            <a:cxnSpLocks noChangeShapeType="1"/>
          </p:cNvCxnSpPr>
          <p:nvPr/>
        </p:nvCxnSpPr>
        <p:spPr bwMode="auto">
          <a:xfrm flipH="1">
            <a:off x="2843213" y="2636838"/>
            <a:ext cx="1152525" cy="1800225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" name="Прямая со стрелкой 35"/>
          <p:cNvCxnSpPr>
            <a:cxnSpLocks noChangeShapeType="1"/>
            <a:endCxn id="24" idx="0"/>
          </p:cNvCxnSpPr>
          <p:nvPr/>
        </p:nvCxnSpPr>
        <p:spPr bwMode="auto">
          <a:xfrm>
            <a:off x="5435600" y="2636838"/>
            <a:ext cx="927100" cy="1800225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8" name="Прямая со стрелкой 37"/>
          <p:cNvCxnSpPr>
            <a:cxnSpLocks noChangeShapeType="1"/>
          </p:cNvCxnSpPr>
          <p:nvPr/>
        </p:nvCxnSpPr>
        <p:spPr bwMode="auto">
          <a:xfrm>
            <a:off x="4643438" y="2636838"/>
            <a:ext cx="0" cy="2592387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00338" y="214290"/>
            <a:ext cx="5014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Ігрові технології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4941168"/>
            <a:ext cx="6455640" cy="11387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uk-UA" sz="2000" dirty="0">
                <a:solidFill>
                  <a:srgbClr val="0000FF"/>
                </a:solidFill>
              </a:rPr>
              <a:t>				</a:t>
            </a:r>
            <a:r>
              <a:rPr lang="uk-UA" sz="2000" dirty="0">
                <a:solidFill>
                  <a:srgbClr val="FF0000"/>
                </a:solidFill>
              </a:rPr>
              <a:t> 	</a:t>
            </a:r>
            <a:r>
              <a:rPr lang="uk-UA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defRPr/>
            </a:pPr>
            <a:r>
              <a:rPr lang="uk-UA" sz="2400" dirty="0">
                <a:solidFill>
                  <a:srgbClr val="FF0000"/>
                </a:solidFill>
              </a:rPr>
              <a:t>	</a:t>
            </a:r>
            <a:r>
              <a:rPr lang="en-US" sz="2400" dirty="0">
                <a:solidFill>
                  <a:srgbClr val="FF0000"/>
                </a:solidFill>
              </a:rPr>
              <a:t>                                      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7346" name="Picture 2" descr="D:\А проба\IMG_1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13820">
            <a:off x="5459831" y="1271678"/>
            <a:ext cx="3047924" cy="2286016"/>
          </a:xfrm>
          <a:prstGeom prst="rect">
            <a:avLst/>
          </a:prstGeom>
          <a:noFill/>
        </p:spPr>
      </p:pic>
      <p:pic>
        <p:nvPicPr>
          <p:cNvPr id="57347" name="Picture 3" descr="D:\А проба\IMG_1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67646">
            <a:off x="1285852" y="3571876"/>
            <a:ext cx="3619410" cy="2714644"/>
          </a:xfrm>
          <a:prstGeom prst="rect">
            <a:avLst/>
          </a:prstGeom>
          <a:noFill/>
        </p:spPr>
      </p:pic>
      <p:pic>
        <p:nvPicPr>
          <p:cNvPr id="57348" name="Picture 4" descr="D:\А проба\IMG_16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5" y="3643314"/>
            <a:ext cx="3619410" cy="2714644"/>
          </a:xfrm>
          <a:prstGeom prst="rect">
            <a:avLst/>
          </a:prstGeom>
          <a:noFill/>
        </p:spPr>
      </p:pic>
      <p:pic>
        <p:nvPicPr>
          <p:cNvPr id="57350" name="Picture 6" descr="D:\А проба\IMG_16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28662" y="928670"/>
            <a:ext cx="3238419" cy="24288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660066"/>
                </a:solidFill>
                <a:latin typeface="Monotype Corsiva" pitchFamily="66" charset="0"/>
              </a:rPr>
              <a:t>Ігрові технології</a:t>
            </a:r>
            <a:br>
              <a:rPr lang="uk-UA" b="1" dirty="0" smtClean="0">
                <a:solidFill>
                  <a:srgbClr val="660066"/>
                </a:solidFill>
                <a:latin typeface="Monotype Corsiva" pitchFamily="66" charset="0"/>
              </a:rPr>
            </a:br>
            <a:endParaRPr lang="uk-UA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1071547"/>
            <a:ext cx="7043758" cy="4643470"/>
          </a:xfrm>
        </p:spPr>
        <p:txBody>
          <a:bodyPr/>
          <a:lstStyle/>
          <a:p>
            <a:pPr lvl="0"/>
            <a:r>
              <a:rPr lang="uk-UA" dirty="0" smtClean="0">
                <a:solidFill>
                  <a:srgbClr val="CC0000"/>
                </a:solidFill>
                <a:latin typeface="Monotype Corsiva" pitchFamily="66" charset="0"/>
              </a:rPr>
              <a:t>Ігри сприяють становленню творчої особистості учня</a:t>
            </a:r>
          </a:p>
          <a:p>
            <a:pPr lvl="0"/>
            <a:r>
              <a:rPr lang="uk-UA" dirty="0" smtClean="0">
                <a:solidFill>
                  <a:srgbClr val="CC0000"/>
                </a:solidFill>
                <a:latin typeface="Monotype Corsiva" pitchFamily="66" charset="0"/>
              </a:rPr>
              <a:t>Формують уміння виділяти проблеми приймати рішення</a:t>
            </a:r>
          </a:p>
          <a:p>
            <a:pPr lvl="0"/>
            <a:r>
              <a:rPr lang="uk-UA" dirty="0" smtClean="0">
                <a:solidFill>
                  <a:srgbClr val="CC0000"/>
                </a:solidFill>
                <a:latin typeface="Monotype Corsiva" pitchFamily="66" charset="0"/>
              </a:rPr>
              <a:t>Розвивають пізнавальний інтерес до вивчення предмету</a:t>
            </a:r>
          </a:p>
          <a:p>
            <a:pPr lvl="0"/>
            <a:r>
              <a:rPr lang="uk-UA" dirty="0" smtClean="0">
                <a:solidFill>
                  <a:srgbClr val="CC0000"/>
                </a:solidFill>
                <a:latin typeface="Monotype Corsiva" pitchFamily="66" charset="0"/>
              </a:rPr>
              <a:t>Мають значний вплив на учнів</a:t>
            </a:r>
          </a:p>
          <a:p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Волна 10"/>
          <p:cNvSpPr>
            <a:spLocks noChangeArrowheads="1"/>
          </p:cNvSpPr>
          <p:nvPr/>
        </p:nvSpPr>
        <p:spPr bwMode="auto">
          <a:xfrm>
            <a:off x="1500188" y="0"/>
            <a:ext cx="5929312" cy="2286000"/>
          </a:xfrm>
          <a:prstGeom prst="wave">
            <a:avLst>
              <a:gd name="adj1" fmla="val 12500"/>
              <a:gd name="adj2" fmla="val -2389"/>
            </a:avLst>
          </a:prstGeom>
          <a:solidFill>
            <a:schemeClr val="accent2">
              <a:lumMod val="20000"/>
              <a:lumOff val="80000"/>
            </a:schemeClr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uk-UA" sz="4000" b="1" dirty="0">
                <a:solidFill>
                  <a:srgbClr val="660066"/>
                </a:solidFill>
                <a:latin typeface="Times New Roman" pitchFamily="18" charset="0"/>
              </a:rPr>
              <a:t>Оцінювання учнів</a:t>
            </a:r>
            <a:endParaRPr lang="ru-RU" sz="4000" b="1" dirty="0">
              <a:solidFill>
                <a:srgbClr val="660066"/>
              </a:solidFill>
              <a:latin typeface="Times New Roman" pitchFamily="18" charset="0"/>
            </a:endParaRPr>
          </a:p>
        </p:txBody>
      </p:sp>
      <p:sp>
        <p:nvSpPr>
          <p:cNvPr id="52227" name="Прямоугольник 2"/>
          <p:cNvSpPr>
            <a:spLocks noChangeArrowheads="1"/>
          </p:cNvSpPr>
          <p:nvPr/>
        </p:nvSpPr>
        <p:spPr bwMode="auto">
          <a:xfrm>
            <a:off x="827088" y="2420938"/>
            <a:ext cx="37861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uk-UA" sz="2400" b="1">
                <a:solidFill>
                  <a:srgbClr val="0D0D0D"/>
                </a:solidFill>
                <a:latin typeface="Times New Roman" pitchFamily="18" charset="0"/>
              </a:rPr>
              <a:t>Експрес-опитування</a:t>
            </a:r>
          </a:p>
          <a:p>
            <a:pPr eaLnBrk="1" hangingPunct="1">
              <a:buFontTx/>
              <a:buChar char="•"/>
            </a:pPr>
            <a:endParaRPr lang="uk-UA" sz="2400" b="1">
              <a:solidFill>
                <a:srgbClr val="0D0D0D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uk-UA" sz="2400" b="1">
                <a:solidFill>
                  <a:srgbClr val="0D0D0D"/>
                </a:solidFill>
                <a:latin typeface="Times New Roman" pitchFamily="18" charset="0"/>
              </a:rPr>
              <a:t> Тест</a:t>
            </a:r>
          </a:p>
          <a:p>
            <a:pPr eaLnBrk="1" hangingPunct="1">
              <a:buFontTx/>
              <a:buChar char="•"/>
            </a:pPr>
            <a:endParaRPr lang="uk-UA" sz="2400" b="1">
              <a:solidFill>
                <a:srgbClr val="0D0D0D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uk-UA" sz="2400" b="1">
                <a:solidFill>
                  <a:srgbClr val="0D0D0D"/>
                </a:solidFill>
                <a:latin typeface="Times New Roman" pitchFamily="18" charset="0"/>
              </a:rPr>
              <a:t> Фронтальне</a:t>
            </a:r>
            <a:r>
              <a:rPr lang="en-US" sz="2400" b="1">
                <a:solidFill>
                  <a:srgbClr val="0D0D0D"/>
                </a:solidFill>
                <a:latin typeface="Times New Roman" pitchFamily="18" charset="0"/>
              </a:rPr>
              <a:t> </a:t>
            </a:r>
            <a:r>
              <a:rPr lang="uk-UA" sz="2400" b="1">
                <a:solidFill>
                  <a:srgbClr val="0D0D0D"/>
                </a:solidFill>
                <a:latin typeface="Times New Roman" pitchFamily="18" charset="0"/>
              </a:rPr>
              <a:t>опитування  </a:t>
            </a:r>
            <a:endParaRPr lang="ru-RU" sz="2400" b="1">
              <a:solidFill>
                <a:srgbClr val="0D0D0D"/>
              </a:solidFill>
              <a:latin typeface="Times New Roman" pitchFamily="18" charset="0"/>
            </a:endParaRPr>
          </a:p>
        </p:txBody>
      </p:sp>
      <p:sp>
        <p:nvSpPr>
          <p:cNvPr id="52228" name="Прямоугольник 3"/>
          <p:cNvSpPr>
            <a:spLocks noChangeArrowheads="1"/>
          </p:cNvSpPr>
          <p:nvPr/>
        </p:nvSpPr>
        <p:spPr bwMode="auto">
          <a:xfrm>
            <a:off x="4643438" y="2349500"/>
            <a:ext cx="40005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</a:rPr>
              <a:t>Самостійна робота                  	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</a:rPr>
              <a:t>Контрольна робота   </a:t>
            </a:r>
          </a:p>
          <a:p>
            <a:pPr eaLnBrk="1" hangingPunct="1">
              <a:spcBef>
                <a:spcPct val="20000"/>
              </a:spcBef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</a:rPr>
              <a:t>   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</a:rPr>
              <a:t> Спостереження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2400" b="1" dirty="0">
              <a:solidFill>
                <a:srgbClr val="0D0D0D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</a:rPr>
              <a:t> Самооцінка, оцінка</a:t>
            </a:r>
            <a:r>
              <a:rPr lang="en-US" sz="2400" b="1" dirty="0">
                <a:solidFill>
                  <a:srgbClr val="0D0D0D"/>
                </a:solidFill>
                <a:latin typeface="Times New Roman" pitchFamily="18" charset="0"/>
              </a:rPr>
              <a:t> </a:t>
            </a: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</a:rPr>
              <a:t>в парах</a:t>
            </a:r>
            <a:endParaRPr lang="ru-RU" sz="2400" b="1" dirty="0">
              <a:solidFill>
                <a:srgbClr val="0D0D0D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 smtClean="0">
                <a:solidFill>
                  <a:srgbClr val="660066"/>
                </a:solidFill>
                <a:latin typeface="Monotype Corsiva" pitchFamily="66" charset="0"/>
              </a:rPr>
              <a:t>Методична робота</a:t>
            </a:r>
            <a:endParaRPr lang="uk-UA" sz="4000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r>
              <a:rPr lang="uk-UA" sz="2400" dirty="0" smtClean="0">
                <a:latin typeface="Monotype Corsiva" pitchFamily="66" charset="0"/>
              </a:rPr>
              <a:t>Відвідування уроків;</a:t>
            </a:r>
          </a:p>
          <a:p>
            <a:r>
              <a:rPr lang="uk-UA" sz="2400" dirty="0" smtClean="0">
                <a:latin typeface="Monotype Corsiva" pitchFamily="66" charset="0"/>
              </a:rPr>
              <a:t>Проведення кущових </a:t>
            </a:r>
            <a:r>
              <a:rPr lang="uk-UA" sz="2400" dirty="0" err="1" smtClean="0">
                <a:latin typeface="Monotype Corsiva" pitchFamily="66" charset="0"/>
              </a:rPr>
              <a:t>методоб’єднань</a:t>
            </a:r>
            <a:r>
              <a:rPr lang="uk-UA" sz="2400" dirty="0" smtClean="0">
                <a:latin typeface="Monotype Corsiva" pitchFamily="66" charset="0"/>
              </a:rPr>
              <a:t>;</a:t>
            </a:r>
          </a:p>
          <a:p>
            <a:r>
              <a:rPr lang="uk-UA" sz="2400" dirty="0" smtClean="0">
                <a:latin typeface="Monotype Corsiva" pitchFamily="66" charset="0"/>
              </a:rPr>
              <a:t>Виступи на міських семінарах.</a:t>
            </a:r>
            <a:endParaRPr lang="uk-UA" sz="2400" dirty="0">
              <a:latin typeface="Monotype Corsiva" pitchFamily="66" charset="0"/>
            </a:endParaRPr>
          </a:p>
        </p:txBody>
      </p:sp>
      <p:pic>
        <p:nvPicPr>
          <p:cNvPr id="57346" name="Picture 2" descr="D:\Наталія\Методоб\IMG_1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455167" y="1289834"/>
            <a:ext cx="2963949" cy="2223033"/>
          </a:xfrm>
          <a:prstGeom prst="rect">
            <a:avLst/>
          </a:prstGeom>
          <a:noFill/>
        </p:spPr>
      </p:pic>
      <p:pic>
        <p:nvPicPr>
          <p:cNvPr id="57347" name="Picture 3" descr="D:\Атестаційні матеріали\5 Методична робота\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146" y="4143380"/>
            <a:ext cx="3143019" cy="2357454"/>
          </a:xfrm>
          <a:prstGeom prst="rect">
            <a:avLst/>
          </a:prstGeom>
          <a:noFill/>
        </p:spPr>
      </p:pic>
      <p:pic>
        <p:nvPicPr>
          <p:cNvPr id="57348" name="Picture 4" descr="D:\Атестаційні матеріали\5 Методична робота\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500306"/>
            <a:ext cx="3047776" cy="2286016"/>
          </a:xfrm>
          <a:prstGeom prst="rect">
            <a:avLst/>
          </a:prstGeom>
          <a:noFill/>
        </p:spPr>
      </p:pic>
      <p:sp>
        <p:nvSpPr>
          <p:cNvPr id="57350" name="AutoShape 6" descr="IMG_495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7351" name="Picture 7" descr="C:\Users\Admin\Desktop\урок\IMG_12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2500306"/>
            <a:ext cx="3238419" cy="2428892"/>
          </a:xfrm>
          <a:prstGeom prst="rect">
            <a:avLst/>
          </a:prstGeom>
          <a:noFill/>
        </p:spPr>
      </p:pic>
      <p:pic>
        <p:nvPicPr>
          <p:cNvPr id="57352" name="Picture 8" descr="D:\А проба\IMG_49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4819995"/>
            <a:ext cx="2700357" cy="20380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sz="3200" dirty="0" smtClean="0">
                <a:solidFill>
                  <a:srgbClr val="660066"/>
                </a:solidFill>
                <a:latin typeface="Monotype Corsiva" pitchFamily="66" charset="0"/>
              </a:rPr>
              <a:t>       </a:t>
            </a:r>
            <a:r>
              <a:rPr lang="uk-UA" sz="3200" b="1" dirty="0" smtClean="0">
                <a:solidFill>
                  <a:srgbClr val="660066"/>
                </a:solidFill>
                <a:latin typeface="Monotype Corsiva" pitchFamily="66" charset="0"/>
              </a:rPr>
              <a:t>Позакласна робота</a:t>
            </a:r>
            <a:endParaRPr lang="uk-UA" sz="3200" b="1" dirty="0">
              <a:solidFill>
                <a:srgbClr val="660066"/>
              </a:solidFill>
              <a:latin typeface="Monotype Corsiva" pitchFamily="66" charset="0"/>
            </a:endParaRPr>
          </a:p>
        </p:txBody>
      </p:sp>
      <p:pic>
        <p:nvPicPr>
          <p:cNvPr id="57347" name="Picture 3" descr="D:\Наталія\Клас\Умань\IMG_1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573510">
            <a:off x="6357949" y="714356"/>
            <a:ext cx="2762269" cy="2071702"/>
          </a:xfrm>
          <a:prstGeom prst="rect">
            <a:avLst/>
          </a:prstGeom>
          <a:noFill/>
        </p:spPr>
      </p:pic>
      <p:pic>
        <p:nvPicPr>
          <p:cNvPr id="57348" name="Picture 4" descr="D:\Наталія\Клас\Умань\IMG_1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3230">
            <a:off x="706018" y="1276634"/>
            <a:ext cx="2833702" cy="2125345"/>
          </a:xfrm>
          <a:prstGeom prst="rect">
            <a:avLst/>
          </a:prstGeom>
          <a:noFill/>
        </p:spPr>
      </p:pic>
      <p:pic>
        <p:nvPicPr>
          <p:cNvPr id="57349" name="Picture 5" descr="D:\Наталія\Клас\Умань\IMG_1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06253" flipH="1">
            <a:off x="6656423" y="4130088"/>
            <a:ext cx="2524103" cy="1893138"/>
          </a:xfrm>
          <a:prstGeom prst="rect">
            <a:avLst/>
          </a:prstGeom>
          <a:noFill/>
        </p:spPr>
      </p:pic>
      <p:pic>
        <p:nvPicPr>
          <p:cNvPr id="57350" name="Picture 6" descr="D:\foto\НАТАЛЯ ОЛЕКСІЇВНА\DSCN4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571480"/>
            <a:ext cx="1982629" cy="2643206"/>
          </a:xfrm>
          <a:prstGeom prst="rect">
            <a:avLst/>
          </a:prstGeom>
          <a:noFill/>
        </p:spPr>
      </p:pic>
      <p:pic>
        <p:nvPicPr>
          <p:cNvPr id="57351" name="Picture 7" descr="D:\foto\НАТАЛЯ ОЛЕКСІЇВНА\DSCN37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01878">
            <a:off x="3929058" y="3286124"/>
            <a:ext cx="2761957" cy="2071702"/>
          </a:xfrm>
          <a:prstGeom prst="rect">
            <a:avLst/>
          </a:prstGeom>
          <a:noFill/>
        </p:spPr>
      </p:pic>
      <p:pic>
        <p:nvPicPr>
          <p:cNvPr id="57352" name="Picture 8" descr="D:\5 - В\Фото\IMG_13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132328">
            <a:off x="642910" y="3643314"/>
            <a:ext cx="2932074" cy="21991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5" descr="D:\Документы\географія\метод папка\фото\герби прикрашення\Изображе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376738"/>
            <a:ext cx="2643206" cy="24812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611188" y="2419350"/>
            <a:ext cx="89646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uk-UA" sz="7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857224" y="1214422"/>
            <a:ext cx="76406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uk-UA" sz="28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k-UA" sz="3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anose="020B0604020202020204" pitchFamily="34" charset="0"/>
              </a:rPr>
              <a:t>Учитель – це посланець  Бога на Землі,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uk-UA" sz="3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anose="020B0604020202020204" pitchFamily="34" charset="0"/>
              </a:rPr>
              <a:t> який  вселяє його волю дітям,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uk-UA" sz="3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anose="020B0604020202020204" pitchFamily="34" charset="0"/>
              </a:rPr>
              <a:t> щоб кожен у собі відкрив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uk-UA" sz="3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anose="020B0604020202020204" pitchFamily="34" charset="0"/>
              </a:rPr>
              <a:t>найголовніший дар  і </a:t>
            </a:r>
            <a:r>
              <a:rPr lang="uk-UA" sz="36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anose="020B0604020202020204" pitchFamily="34" charset="0"/>
              </a:rPr>
              <a:t>  зрозумів</a:t>
            </a:r>
            <a:r>
              <a:rPr lang="uk-UA" sz="3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anose="020B0604020202020204" pitchFamily="34" charset="0"/>
              </a:rPr>
              <a:t>,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uk-UA" sz="36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anose="020B0604020202020204" pitchFamily="34" charset="0"/>
              </a:rPr>
              <a:t>для чого він живе на світі.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0"/>
            <a:ext cx="9144064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Щоб реалізувати проблему </a:t>
            </a:r>
            <a:endParaRPr lang="en-US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ставлю за мету</a:t>
            </a:r>
            <a:endParaRPr lang="ru-RU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8195" name="Прямоугольник 4"/>
          <p:cNvSpPr>
            <a:spLocks noChangeArrowheads="1"/>
          </p:cNvSpPr>
          <p:nvPr/>
        </p:nvSpPr>
        <p:spPr bwMode="auto">
          <a:xfrm>
            <a:off x="1214438" y="1222375"/>
            <a:ext cx="74041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uk-UA" sz="2400" b="1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з’ясувати комунікативні </a:t>
            </a: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вміння і навички;</a:t>
            </a:r>
          </a:p>
          <a:p>
            <a:pPr eaLnBrk="1" hangingPunct="1">
              <a:buFont typeface="Arial" charset="0"/>
              <a:buChar char="•"/>
            </a:pP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розвивати критичне мислення та формувати активну життєву позицію школярів;</a:t>
            </a:r>
          </a:p>
          <a:p>
            <a:pPr eaLnBrk="1" hangingPunct="1">
              <a:buFont typeface="Arial" charset="0"/>
              <a:buChar char="•"/>
            </a:pP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помітити, зберегти та розвинути творчі здібності учнів;</a:t>
            </a:r>
          </a:p>
          <a:p>
            <a:pPr eaLnBrk="1" hangingPunct="1">
              <a:buFontTx/>
              <a:buChar char="•"/>
            </a:pPr>
            <a:r>
              <a:rPr lang="en-US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сформувати здатність до самостійної праці;</a:t>
            </a:r>
          </a:p>
          <a:p>
            <a:pPr eaLnBrk="1" hangingPunct="1">
              <a:buFontTx/>
              <a:buChar char="•"/>
            </a:pP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закласти навички роботи з різними інформаційними джерелами;</a:t>
            </a:r>
          </a:p>
          <a:p>
            <a:pPr eaLnBrk="1" hangingPunct="1">
              <a:buFontTx/>
              <a:buChar char="•"/>
            </a:pPr>
            <a:r>
              <a:rPr lang="en-US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практично застосовувати свої знання; </a:t>
            </a:r>
          </a:p>
          <a:p>
            <a:pPr eaLnBrk="1" hangingPunct="1">
              <a:buFontTx/>
              <a:buChar char="•"/>
            </a:pPr>
            <a:r>
              <a:rPr lang="en-US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підготувати до життя та діяльності в умовах сучасного суспільства;</a:t>
            </a:r>
          </a:p>
          <a:p>
            <a:pPr eaLnBrk="1" hangingPunct="1">
              <a:buFontTx/>
              <a:buChar char="•"/>
            </a:pPr>
            <a:r>
              <a:rPr lang="en-US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викликати інтерес до поглибленого вивчення предмета;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39750" y="228600"/>
            <a:ext cx="8229600" cy="1417638"/>
          </a:xfrm>
        </p:spPr>
        <p:txBody>
          <a:bodyPr/>
          <a:lstStyle/>
          <a:p>
            <a:r>
              <a:rPr lang="uk-UA" sz="4000" b="1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Щоб досягти поставленої мети:</a:t>
            </a:r>
            <a:endParaRPr lang="ru-RU" sz="4000" b="1" dirty="0" smtClean="0">
              <a:solidFill>
                <a:srgbClr val="660066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1258888" y="1628775"/>
            <a:ext cx="714375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Створюю особистісний освітній простір школярів для оптимізації пізнавальної діяльності</a:t>
            </a:r>
            <a:endParaRPr lang="ru-RU" sz="2400" b="1" i="1" dirty="0">
              <a:solidFill>
                <a:schemeClr val="accent1">
                  <a:lumMod val="2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Чергую уроки вивчення теоретичного матеріалу </a:t>
            </a:r>
            <a:r>
              <a:rPr lang="en-US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з практичними роботами</a:t>
            </a:r>
          </a:p>
          <a:p>
            <a:pPr eaLnBrk="1" hangingPunct="1">
              <a:buFontTx/>
              <a:buChar char="•"/>
            </a:pP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Добираю завдання з урахуванням індивідуальних здібностей учнів</a:t>
            </a:r>
          </a:p>
          <a:p>
            <a:pPr eaLnBrk="1" hangingPunct="1">
              <a:buFontTx/>
              <a:buChar char="•"/>
            </a:pP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Використовую на уроках інтерактивні методи навчання</a:t>
            </a:r>
          </a:p>
          <a:p>
            <a:pPr eaLnBrk="1" hangingPunct="1">
              <a:buFontTx/>
              <a:buChar char="•"/>
            </a:pP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Проводжу нестандартні уроки</a:t>
            </a:r>
          </a:p>
          <a:p>
            <a:pPr eaLnBrk="1" hangingPunct="1">
              <a:buFontTx/>
              <a:buChar char="•"/>
            </a:pP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Здійснюю </a:t>
            </a:r>
            <a:r>
              <a:rPr lang="uk-UA" sz="2400" b="1" dirty="0" err="1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міжпредметні</a:t>
            </a:r>
            <a:r>
              <a:rPr lang="uk-UA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зв’язки</a:t>
            </a:r>
            <a:endParaRPr lang="en-US" sz="2400" b="1" dirty="0">
              <a:solidFill>
                <a:schemeClr val="accent1">
                  <a:lumMod val="2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</a:t>
            </a:r>
            <a:endParaRPr lang="uk-UA" sz="2400" dirty="0">
              <a:solidFill>
                <a:schemeClr val="accent1">
                  <a:lumMod val="2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214678" y="1857364"/>
            <a:ext cx="2786082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7" name="Овальная выноска 6"/>
          <p:cNvSpPr/>
          <p:nvPr/>
        </p:nvSpPr>
        <p:spPr>
          <a:xfrm>
            <a:off x="5643563" y="285750"/>
            <a:ext cx="2357437" cy="1214438"/>
          </a:xfrm>
          <a:prstGeom prst="wedgeEllipseCallout">
            <a:avLst>
              <a:gd name="adj1" fmla="val -53631"/>
              <a:gd name="adj2" fmla="val 95623"/>
            </a:avLst>
          </a:prstGeom>
          <a:solidFill>
            <a:schemeClr val="accent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786063" y="142875"/>
            <a:ext cx="2428875" cy="1571625"/>
          </a:xfrm>
          <a:prstGeom prst="wedgeRoundRectCallout">
            <a:avLst>
              <a:gd name="adj1" fmla="val -5485"/>
              <a:gd name="adj2" fmla="val 63192"/>
              <a:gd name="adj3" fmla="val 16667"/>
            </a:avLst>
          </a:prstGeom>
          <a:solidFill>
            <a:schemeClr val="accent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9" name="Овальная выноска 8"/>
          <p:cNvSpPr/>
          <p:nvPr/>
        </p:nvSpPr>
        <p:spPr>
          <a:xfrm>
            <a:off x="142875" y="357188"/>
            <a:ext cx="2428875" cy="1857375"/>
          </a:xfrm>
          <a:prstGeom prst="wedgeEllipseCallout">
            <a:avLst>
              <a:gd name="adj1" fmla="val 75876"/>
              <a:gd name="adj2" fmla="val 62799"/>
            </a:avLst>
          </a:prstGeom>
          <a:solidFill>
            <a:schemeClr val="accent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285750" y="2428875"/>
            <a:ext cx="2071688" cy="1720850"/>
          </a:xfrm>
          <a:prstGeom prst="wedgeRoundRectCallout">
            <a:avLst>
              <a:gd name="adj1" fmla="val 87424"/>
              <a:gd name="adj2" fmla="val 785"/>
              <a:gd name="adj3" fmla="val 16667"/>
            </a:avLst>
          </a:prstGeom>
          <a:solidFill>
            <a:srgbClr val="83E4F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469063" y="1636713"/>
            <a:ext cx="2071687" cy="1571625"/>
          </a:xfrm>
          <a:prstGeom prst="wedgeRoundRectCallout">
            <a:avLst>
              <a:gd name="adj1" fmla="val -76530"/>
              <a:gd name="adj2" fmla="val 89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2" name="Овальная выноска 11"/>
          <p:cNvSpPr/>
          <p:nvPr/>
        </p:nvSpPr>
        <p:spPr>
          <a:xfrm>
            <a:off x="2571750" y="4724400"/>
            <a:ext cx="2714625" cy="1935163"/>
          </a:xfrm>
          <a:prstGeom prst="wedgeEllipseCallout">
            <a:avLst>
              <a:gd name="adj1" fmla="val 27031"/>
              <a:gd name="adj2" fmla="val -92590"/>
            </a:avLst>
          </a:prstGeom>
          <a:solidFill>
            <a:srgbClr val="83E4F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3" name="Овальная выноска 12"/>
          <p:cNvSpPr/>
          <p:nvPr/>
        </p:nvSpPr>
        <p:spPr>
          <a:xfrm>
            <a:off x="6643688" y="3357563"/>
            <a:ext cx="2286000" cy="1857375"/>
          </a:xfrm>
          <a:prstGeom prst="wedgeEllipseCallout">
            <a:avLst>
              <a:gd name="adj1" fmla="val -83247"/>
              <a:gd name="adj2" fmla="val -513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85750" y="4286250"/>
            <a:ext cx="2286000" cy="1571625"/>
          </a:xfrm>
          <a:prstGeom prst="wedgeRoundRectCallout">
            <a:avLst>
              <a:gd name="adj1" fmla="val 95471"/>
              <a:gd name="adj2" fmla="val -85536"/>
              <a:gd name="adj3" fmla="val 16667"/>
            </a:avLst>
          </a:prstGeom>
          <a:solidFill>
            <a:srgbClr val="83E4F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6" name="TextBox 15"/>
          <p:cNvSpPr txBox="1"/>
          <p:nvPr/>
        </p:nvSpPr>
        <p:spPr>
          <a:xfrm>
            <a:off x="3132138" y="2133600"/>
            <a:ext cx="2808287" cy="1630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    ФОРМУВАННЯ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       СТІЙКОГО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     ІНТЕРЕСУ  ДО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       ВИВЧЕННЯ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        ГЕОГРАФІЇ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157" y="500043"/>
            <a:ext cx="221457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  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Постійне </a:t>
            </a:r>
            <a:r>
              <a:rPr lang="uk-UA" sz="14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застосування 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на уроках ігрових </a:t>
            </a:r>
            <a:r>
              <a:rPr lang="uk-UA" sz="14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   елементів 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(</a:t>
            </a:r>
            <a:r>
              <a:rPr lang="uk-UA" sz="14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міні </a:t>
            </a:r>
            <a:r>
              <a:rPr lang="uk-UA" sz="1400" b="1" dirty="0" err="1" smtClean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-кросвордів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uk-UA" sz="14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чайнвордів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, ребусів, загадок)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8938" y="357188"/>
            <a:ext cx="2214562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Стимулювання до  самостійної ігрової творчості, шляхом складання аналогічних завдань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00760" y="500063"/>
            <a:ext cx="2000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Використання опорних схем, тестів</a:t>
            </a:r>
            <a:r>
              <a:rPr lang="uk-UA" sz="14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, ментальних </a:t>
            </a:r>
            <a:endParaRPr lang="uk-UA" sz="1400" b="1" dirty="0">
              <a:solidFill>
                <a:schemeClr val="accent4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7188" y="2500313"/>
            <a:ext cx="2143125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Самостійне вивчення </a:t>
            </a:r>
            <a:r>
              <a:rPr lang="uk-UA" sz="14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тем </a:t>
            </a:r>
            <a:r>
              <a:rPr lang="uk-UA" sz="14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із 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цікаво </a:t>
            </a:r>
            <a:r>
              <a:rPr lang="uk-UA" sz="14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сформульованими завданнями</a:t>
            </a:r>
            <a:r>
              <a:rPr lang="en-US" sz="14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;</a:t>
            </a:r>
            <a:r>
              <a:rPr lang="uk-UA" sz="1400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випереджаючі завдання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15125" y="1928813"/>
            <a:ext cx="200025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Використання мультимедійних засобів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5429250" y="4846638"/>
            <a:ext cx="2071688" cy="1752600"/>
          </a:xfrm>
          <a:prstGeom prst="wedgeRoundRectCallout">
            <a:avLst>
              <a:gd name="adj1" fmla="val -52833"/>
              <a:gd name="adj2" fmla="val -1218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3" name="TextBox 22"/>
          <p:cNvSpPr txBox="1"/>
          <p:nvPr/>
        </p:nvSpPr>
        <p:spPr>
          <a:xfrm>
            <a:off x="357188" y="4429125"/>
            <a:ext cx="221456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Проведення інтегрованих уроків із вчителем інформатики (створення буклетів)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9550" y="3605213"/>
            <a:ext cx="2928938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Інноваційні технології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проблемна технологія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;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ігрова технологія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;</a:t>
            </a:r>
            <a:endParaRPr lang="uk-UA" sz="1400" b="1" dirty="0">
              <a:solidFill>
                <a:schemeClr val="accent4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технологія колективної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 та групової діяльності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400" b="1" dirty="0">
              <a:solidFill>
                <a:schemeClr val="accent4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57838" y="5281613"/>
            <a:ext cx="2143125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Гурткова робота, екскурсії.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Участь у  конкурсах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43188" y="5214938"/>
            <a:ext cx="250031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Практичне і яскраве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навчальне середовище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географічний кабінет,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  участь учнів у його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           поповненні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/>
            <a:r>
              <a:rPr lang="uk-UA" sz="4000" b="1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Методи навчання </a:t>
            </a:r>
            <a:r>
              <a:rPr lang="ru-RU" sz="4000" b="1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на уроках географ</a:t>
            </a:r>
            <a:r>
              <a:rPr lang="uk-UA" sz="4000" b="1" dirty="0" err="1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ії</a:t>
            </a:r>
            <a:endParaRPr lang="ru-RU" sz="4000" b="1" dirty="0" smtClean="0">
              <a:solidFill>
                <a:srgbClr val="660066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714375" y="1428750"/>
            <a:ext cx="2643188" cy="642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429124" y="1428736"/>
            <a:ext cx="3857625" cy="642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Види роботи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684213" y="2492375"/>
            <a:ext cx="2571750" cy="642938"/>
          </a:xfrm>
          <a:prstGeom prst="roundRect">
            <a:avLst>
              <a:gd name="adj" fmla="val 978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uk-UA" sz="2000" b="1">
                <a:latin typeface="Times New Roman" pitchFamily="18" charset="0"/>
                <a:cs typeface="Times New Roman" pitchFamily="18" charset="0"/>
              </a:rPr>
              <a:t>Пояснювально-ілюстративний</a:t>
            </a:r>
            <a:endParaRPr lang="ru-RU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714375" y="3214688"/>
            <a:ext cx="2571750" cy="642937"/>
          </a:xfrm>
          <a:prstGeom prst="roundRect">
            <a:avLst>
              <a:gd name="adj" fmla="val 978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uk-UA" sz="800" b="1" dirty="0"/>
          </a:p>
          <a:p>
            <a:pPr eaLnBrk="1" hangingPunct="1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Репродуктивний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714375" y="3929063"/>
            <a:ext cx="2571750" cy="6429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Проблемного викладу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uk-UA" b="1" dirty="0"/>
              <a:t>у</a:t>
            </a:r>
            <a:endParaRPr lang="ru-RU" b="1" dirty="0"/>
          </a:p>
        </p:txBody>
      </p:sp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714375" y="4643438"/>
            <a:ext cx="2571750" cy="6429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Частково - пошуковий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714375" y="5357813"/>
            <a:ext cx="2571750" cy="6429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uk-UA" sz="800" b="1" dirty="0"/>
          </a:p>
          <a:p>
            <a:pPr eaLnBrk="1" hangingPunct="1"/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Дослідницький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>
            <a:spLocks noChangeArrowheads="1"/>
          </p:cNvSpPr>
          <p:nvPr/>
        </p:nvSpPr>
        <p:spPr bwMode="auto">
          <a:xfrm>
            <a:off x="4429125" y="2500313"/>
            <a:ext cx="4000500" cy="6429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uk-UA" sz="800" dirty="0"/>
          </a:p>
          <a:p>
            <a:pPr eaLnBrk="1" hangingPunct="1"/>
            <a:r>
              <a:rPr lang="uk-UA" sz="1200" i="1" dirty="0"/>
              <a:t>Бесіда,пояснення, робота з картою, демонстрація</a:t>
            </a:r>
            <a:endParaRPr lang="ru-RU" sz="1200" i="1" dirty="0"/>
          </a:p>
        </p:txBody>
      </p:sp>
      <p:sp>
        <p:nvSpPr>
          <p:cNvPr id="15" name="Скругленный прямоугольник 14"/>
          <p:cNvSpPr>
            <a:spLocks noChangeArrowheads="1"/>
          </p:cNvSpPr>
          <p:nvPr/>
        </p:nvSpPr>
        <p:spPr bwMode="auto">
          <a:xfrm>
            <a:off x="4429125" y="3214688"/>
            <a:ext cx="4000500" cy="6429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uk-UA" sz="1200" i="1" dirty="0"/>
              <a:t>Завдання картографічного змісту, робота з підручником, системи вправ, застосування опорних схем, аналіз таблиць</a:t>
            </a:r>
            <a:endParaRPr lang="ru-RU" sz="1200" i="1" dirty="0"/>
          </a:p>
        </p:txBody>
      </p:sp>
      <p:sp>
        <p:nvSpPr>
          <p:cNvPr id="16" name="Скругленный прямоугольник 15"/>
          <p:cNvSpPr>
            <a:spLocks noChangeArrowheads="1"/>
          </p:cNvSpPr>
          <p:nvPr/>
        </p:nvSpPr>
        <p:spPr bwMode="auto">
          <a:xfrm>
            <a:off x="4429125" y="3929063"/>
            <a:ext cx="4000500" cy="6429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uk-UA" sz="1200" i="1" dirty="0"/>
              <a:t>Проблемна розповідь, проблемно-пошукова бесіда, , аналіз картографічного матеріалу, </a:t>
            </a:r>
            <a:r>
              <a:rPr lang="uk-UA" sz="1200" i="1" dirty="0" err="1"/>
              <a:t>розв</a:t>
            </a:r>
            <a:r>
              <a:rPr lang="en-US" sz="1200" i="1" dirty="0"/>
              <a:t>’</a:t>
            </a:r>
            <a:r>
              <a:rPr lang="uk-UA" sz="1200" i="1" dirty="0" err="1"/>
              <a:t>язання</a:t>
            </a:r>
            <a:r>
              <a:rPr lang="uk-UA" sz="1200" i="1" dirty="0"/>
              <a:t> проблемних завдань</a:t>
            </a:r>
            <a:endParaRPr lang="ru-RU" sz="1200" i="1" dirty="0"/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4429125" y="4643438"/>
            <a:ext cx="4000500" cy="6429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uk-UA" sz="1200" i="1" dirty="0"/>
              <a:t>Евристична бесіда, коментовані вправи з формулюванням висновків, творчі вправи, практична робота, загадки, ребуси, </a:t>
            </a:r>
            <a:r>
              <a:rPr lang="uk-UA" sz="1200" i="1" dirty="0" err="1"/>
              <a:t>кросфорди</a:t>
            </a:r>
            <a:r>
              <a:rPr lang="uk-UA" sz="1200" i="1" dirty="0"/>
              <a:t> </a:t>
            </a:r>
            <a:endParaRPr lang="ru-RU" sz="1200" i="1" dirty="0"/>
          </a:p>
        </p:txBody>
      </p:sp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4429125" y="5357813"/>
            <a:ext cx="4000500" cy="6429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uk-UA" sz="1200" i="1" dirty="0"/>
              <a:t>Спостереження за змінами у природі, за </a:t>
            </a:r>
            <a:r>
              <a:rPr lang="uk-UA" sz="1200" i="1" dirty="0" err="1"/>
              <a:t>взаємозв</a:t>
            </a:r>
            <a:r>
              <a:rPr lang="en-US" sz="1200" i="1" dirty="0"/>
              <a:t>’</a:t>
            </a:r>
            <a:r>
              <a:rPr lang="uk-UA" sz="1200" i="1" dirty="0" err="1"/>
              <a:t>язками</a:t>
            </a:r>
            <a:r>
              <a:rPr lang="uk-UA" sz="1200" i="1" dirty="0"/>
              <a:t> у ПК, дослідження законів розвитку природи</a:t>
            </a:r>
            <a:endParaRPr lang="ru-RU" sz="1200" i="1" dirty="0"/>
          </a:p>
        </p:txBody>
      </p:sp>
      <p:cxnSp>
        <p:nvCxnSpPr>
          <p:cNvPr id="20" name="Прямая со стрелкой 19"/>
          <p:cNvCxnSpPr>
            <a:cxnSpLocks noChangeShapeType="1"/>
          </p:cNvCxnSpPr>
          <p:nvPr/>
        </p:nvCxnSpPr>
        <p:spPr bwMode="auto">
          <a:xfrm>
            <a:off x="3357563" y="4929188"/>
            <a:ext cx="1000125" cy="1587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" name="Прямая со стрелкой 21"/>
          <p:cNvCxnSpPr>
            <a:cxnSpLocks noChangeShapeType="1"/>
            <a:endCxn id="9" idx="0"/>
          </p:cNvCxnSpPr>
          <p:nvPr/>
        </p:nvCxnSpPr>
        <p:spPr bwMode="auto">
          <a:xfrm flipH="1">
            <a:off x="1970088" y="2063750"/>
            <a:ext cx="0" cy="428625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3" name="Прямая со стрелкой 22"/>
          <p:cNvCxnSpPr>
            <a:cxnSpLocks noChangeShapeType="1"/>
          </p:cNvCxnSpPr>
          <p:nvPr/>
        </p:nvCxnSpPr>
        <p:spPr bwMode="auto">
          <a:xfrm>
            <a:off x="3357563" y="3500438"/>
            <a:ext cx="1000125" cy="1587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Прямая со стрелкой 23"/>
          <p:cNvCxnSpPr>
            <a:cxnSpLocks noChangeShapeType="1"/>
          </p:cNvCxnSpPr>
          <p:nvPr/>
        </p:nvCxnSpPr>
        <p:spPr bwMode="auto">
          <a:xfrm>
            <a:off x="3357563" y="4214813"/>
            <a:ext cx="1000125" cy="1587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" name="Прямая со стрелкой 24"/>
          <p:cNvCxnSpPr>
            <a:cxnSpLocks noChangeShapeType="1"/>
          </p:cNvCxnSpPr>
          <p:nvPr/>
        </p:nvCxnSpPr>
        <p:spPr bwMode="auto">
          <a:xfrm>
            <a:off x="3357563" y="5730875"/>
            <a:ext cx="1000125" cy="158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2" name="Прямая со стрелкой 31"/>
          <p:cNvCxnSpPr>
            <a:cxnSpLocks noChangeShapeType="1"/>
          </p:cNvCxnSpPr>
          <p:nvPr/>
        </p:nvCxnSpPr>
        <p:spPr bwMode="auto">
          <a:xfrm rot="5400000">
            <a:off x="6001544" y="2285207"/>
            <a:ext cx="428625" cy="1587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" name="Прямая со стрелкой 32"/>
          <p:cNvCxnSpPr>
            <a:cxnSpLocks noChangeShapeType="1"/>
          </p:cNvCxnSpPr>
          <p:nvPr/>
        </p:nvCxnSpPr>
        <p:spPr bwMode="auto">
          <a:xfrm>
            <a:off x="3357563" y="2857500"/>
            <a:ext cx="1000125" cy="158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6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15328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Основні  методи і прийоми, що використовую на уроках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1357297" y="1714487"/>
            <a:ext cx="1593175" cy="1024313"/>
          </a:xfrm>
          <a:custGeom>
            <a:avLst/>
            <a:gdLst>
              <a:gd name="connsiteX0" fmla="*/ 0 w 1593175"/>
              <a:gd name="connsiteY0" fmla="*/ 0 h 1024313"/>
              <a:gd name="connsiteX1" fmla="*/ 1593175 w 1593175"/>
              <a:gd name="connsiteY1" fmla="*/ 0 h 1024313"/>
              <a:gd name="connsiteX2" fmla="*/ 1593175 w 1593175"/>
              <a:gd name="connsiteY2" fmla="*/ 1024313 h 1024313"/>
              <a:gd name="connsiteX3" fmla="*/ 0 w 1593175"/>
              <a:gd name="connsiteY3" fmla="*/ 1024313 h 1024313"/>
              <a:gd name="connsiteX4" fmla="*/ 0 w 1593175"/>
              <a:gd name="connsiteY4" fmla="*/ 0 h 102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175" h="1024313">
                <a:moveTo>
                  <a:pt x="0" y="0"/>
                </a:moveTo>
                <a:lnTo>
                  <a:pt x="1593175" y="0"/>
                </a:lnTo>
                <a:lnTo>
                  <a:pt x="1593175" y="1024313"/>
                </a:lnTo>
                <a:lnTo>
                  <a:pt x="0" y="10243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Мікрофон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5929318" y="1785923"/>
            <a:ext cx="1389517" cy="983776"/>
          </a:xfrm>
          <a:custGeom>
            <a:avLst/>
            <a:gdLst>
              <a:gd name="connsiteX0" fmla="*/ 0 w 1389517"/>
              <a:gd name="connsiteY0" fmla="*/ 0 h 983776"/>
              <a:gd name="connsiteX1" fmla="*/ 1389517 w 1389517"/>
              <a:gd name="connsiteY1" fmla="*/ 0 h 983776"/>
              <a:gd name="connsiteX2" fmla="*/ 1389517 w 1389517"/>
              <a:gd name="connsiteY2" fmla="*/ 983776 h 983776"/>
              <a:gd name="connsiteX3" fmla="*/ 0 w 1389517"/>
              <a:gd name="connsiteY3" fmla="*/ 983776 h 983776"/>
              <a:gd name="connsiteX4" fmla="*/ 0 w 1389517"/>
              <a:gd name="connsiteY4" fmla="*/ 0 h 98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9517" h="983776">
                <a:moveTo>
                  <a:pt x="0" y="0"/>
                </a:moveTo>
                <a:lnTo>
                  <a:pt x="1389517" y="0"/>
                </a:lnTo>
                <a:lnTo>
                  <a:pt x="1389517" y="983776"/>
                </a:lnTo>
                <a:lnTo>
                  <a:pt x="0" y="98377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Шпаргалка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714738" y="1785929"/>
            <a:ext cx="1689426" cy="1015149"/>
          </a:xfrm>
          <a:custGeom>
            <a:avLst/>
            <a:gdLst>
              <a:gd name="connsiteX0" fmla="*/ 0 w 1689426"/>
              <a:gd name="connsiteY0" fmla="*/ 0 h 1015149"/>
              <a:gd name="connsiteX1" fmla="*/ 1689426 w 1689426"/>
              <a:gd name="connsiteY1" fmla="*/ 0 h 1015149"/>
              <a:gd name="connsiteX2" fmla="*/ 1689426 w 1689426"/>
              <a:gd name="connsiteY2" fmla="*/ 1015149 h 1015149"/>
              <a:gd name="connsiteX3" fmla="*/ 0 w 1689426"/>
              <a:gd name="connsiteY3" fmla="*/ 1015149 h 1015149"/>
              <a:gd name="connsiteX4" fmla="*/ 0 w 1689426"/>
              <a:gd name="connsiteY4" fmla="*/ 0 h 101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426" h="1015149">
                <a:moveTo>
                  <a:pt x="0" y="0"/>
                </a:moveTo>
                <a:lnTo>
                  <a:pt x="1689426" y="0"/>
                </a:lnTo>
                <a:lnTo>
                  <a:pt x="1689426" y="1015149"/>
                </a:lnTo>
                <a:lnTo>
                  <a:pt x="0" y="10151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Мозковий штурм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6572263" y="2643180"/>
            <a:ext cx="1653179" cy="922183"/>
          </a:xfrm>
          <a:custGeom>
            <a:avLst/>
            <a:gdLst>
              <a:gd name="connsiteX0" fmla="*/ 0 w 1653179"/>
              <a:gd name="connsiteY0" fmla="*/ 0 h 922183"/>
              <a:gd name="connsiteX1" fmla="*/ 1653179 w 1653179"/>
              <a:gd name="connsiteY1" fmla="*/ 0 h 922183"/>
              <a:gd name="connsiteX2" fmla="*/ 1653179 w 1653179"/>
              <a:gd name="connsiteY2" fmla="*/ 922183 h 922183"/>
              <a:gd name="connsiteX3" fmla="*/ 0 w 1653179"/>
              <a:gd name="connsiteY3" fmla="*/ 922183 h 922183"/>
              <a:gd name="connsiteX4" fmla="*/ 0 w 1653179"/>
              <a:gd name="connsiteY4" fmla="*/ 0 h 92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179" h="922183">
                <a:moveTo>
                  <a:pt x="0" y="0"/>
                </a:moveTo>
                <a:lnTo>
                  <a:pt x="1653179" y="0"/>
                </a:lnTo>
                <a:lnTo>
                  <a:pt x="1653179" y="922183"/>
                </a:lnTo>
                <a:lnTo>
                  <a:pt x="0" y="9221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Учитель - учень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6072202" y="5143512"/>
            <a:ext cx="1548918" cy="1058686"/>
          </a:xfrm>
          <a:custGeom>
            <a:avLst/>
            <a:gdLst>
              <a:gd name="connsiteX0" fmla="*/ 0 w 1548918"/>
              <a:gd name="connsiteY0" fmla="*/ 0 h 1058686"/>
              <a:gd name="connsiteX1" fmla="*/ 1548918 w 1548918"/>
              <a:gd name="connsiteY1" fmla="*/ 0 h 1058686"/>
              <a:gd name="connsiteX2" fmla="*/ 1548918 w 1548918"/>
              <a:gd name="connsiteY2" fmla="*/ 1058686 h 1058686"/>
              <a:gd name="connsiteX3" fmla="*/ 0 w 1548918"/>
              <a:gd name="connsiteY3" fmla="*/ 1058686 h 1058686"/>
              <a:gd name="connsiteX4" fmla="*/ 0 w 1548918"/>
              <a:gd name="connsiteY4" fmla="*/ 0 h 105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8918" h="1058686">
                <a:moveTo>
                  <a:pt x="0" y="0"/>
                </a:moveTo>
                <a:lnTo>
                  <a:pt x="1548918" y="0"/>
                </a:lnTo>
                <a:lnTo>
                  <a:pt x="1548918" y="1058686"/>
                </a:lnTo>
                <a:lnTo>
                  <a:pt x="0" y="1058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Відстрочена відгадка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000362" y="5286390"/>
            <a:ext cx="1374425" cy="987455"/>
          </a:xfrm>
          <a:custGeom>
            <a:avLst/>
            <a:gdLst>
              <a:gd name="connsiteX0" fmla="*/ 0 w 1374425"/>
              <a:gd name="connsiteY0" fmla="*/ 0 h 987455"/>
              <a:gd name="connsiteX1" fmla="*/ 1374425 w 1374425"/>
              <a:gd name="connsiteY1" fmla="*/ 0 h 987455"/>
              <a:gd name="connsiteX2" fmla="*/ 1374425 w 1374425"/>
              <a:gd name="connsiteY2" fmla="*/ 987455 h 987455"/>
              <a:gd name="connsiteX3" fmla="*/ 0 w 1374425"/>
              <a:gd name="connsiteY3" fmla="*/ 987455 h 987455"/>
              <a:gd name="connsiteX4" fmla="*/ 0 w 1374425"/>
              <a:gd name="connsiteY4" fmla="*/ 0 h 98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425" h="987455">
                <a:moveTo>
                  <a:pt x="0" y="0"/>
                </a:moveTo>
                <a:lnTo>
                  <a:pt x="1374425" y="0"/>
                </a:lnTo>
                <a:lnTo>
                  <a:pt x="1374425" y="987455"/>
                </a:lnTo>
                <a:lnTo>
                  <a:pt x="0" y="9874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Кути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2428871" y="2571740"/>
            <a:ext cx="1502761" cy="996496"/>
          </a:xfrm>
          <a:custGeom>
            <a:avLst/>
            <a:gdLst>
              <a:gd name="connsiteX0" fmla="*/ 0 w 1502761"/>
              <a:gd name="connsiteY0" fmla="*/ 0 h 996496"/>
              <a:gd name="connsiteX1" fmla="*/ 1502761 w 1502761"/>
              <a:gd name="connsiteY1" fmla="*/ 0 h 996496"/>
              <a:gd name="connsiteX2" fmla="*/ 1502761 w 1502761"/>
              <a:gd name="connsiteY2" fmla="*/ 996496 h 996496"/>
              <a:gd name="connsiteX3" fmla="*/ 0 w 1502761"/>
              <a:gd name="connsiteY3" fmla="*/ 996496 h 996496"/>
              <a:gd name="connsiteX4" fmla="*/ 0 w 1502761"/>
              <a:gd name="connsiteY4" fmla="*/ 0 h 99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2761" h="996496">
                <a:moveTo>
                  <a:pt x="0" y="0"/>
                </a:moveTo>
                <a:lnTo>
                  <a:pt x="1502761" y="0"/>
                </a:lnTo>
                <a:lnTo>
                  <a:pt x="1502761" y="996496"/>
                </a:lnTo>
                <a:lnTo>
                  <a:pt x="0" y="9964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Дерево рішень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643428" y="2643182"/>
            <a:ext cx="1534550" cy="920649"/>
          </a:xfrm>
          <a:custGeom>
            <a:avLst/>
            <a:gdLst>
              <a:gd name="connsiteX0" fmla="*/ 0 w 1534550"/>
              <a:gd name="connsiteY0" fmla="*/ 0 h 920649"/>
              <a:gd name="connsiteX1" fmla="*/ 1534550 w 1534550"/>
              <a:gd name="connsiteY1" fmla="*/ 0 h 920649"/>
              <a:gd name="connsiteX2" fmla="*/ 1534550 w 1534550"/>
              <a:gd name="connsiteY2" fmla="*/ 920649 h 920649"/>
              <a:gd name="connsiteX3" fmla="*/ 0 w 1534550"/>
              <a:gd name="connsiteY3" fmla="*/ 920649 h 920649"/>
              <a:gd name="connsiteX4" fmla="*/ 0 w 1534550"/>
              <a:gd name="connsiteY4" fmla="*/ 0 h 92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550" h="920649">
                <a:moveTo>
                  <a:pt x="0" y="0"/>
                </a:moveTo>
                <a:lnTo>
                  <a:pt x="1534550" y="0"/>
                </a:lnTo>
                <a:lnTo>
                  <a:pt x="1534550" y="920649"/>
                </a:lnTo>
                <a:lnTo>
                  <a:pt x="0" y="9206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Світлофор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1285854" y="3429000"/>
            <a:ext cx="1665759" cy="1001275"/>
          </a:xfrm>
          <a:custGeom>
            <a:avLst/>
            <a:gdLst>
              <a:gd name="connsiteX0" fmla="*/ 0 w 1665759"/>
              <a:gd name="connsiteY0" fmla="*/ 0 h 1001275"/>
              <a:gd name="connsiteX1" fmla="*/ 1665759 w 1665759"/>
              <a:gd name="connsiteY1" fmla="*/ 0 h 1001275"/>
              <a:gd name="connsiteX2" fmla="*/ 1665759 w 1665759"/>
              <a:gd name="connsiteY2" fmla="*/ 1001275 h 1001275"/>
              <a:gd name="connsiteX3" fmla="*/ 0 w 1665759"/>
              <a:gd name="connsiteY3" fmla="*/ 1001275 h 1001275"/>
              <a:gd name="connsiteX4" fmla="*/ 0 w 1665759"/>
              <a:gd name="connsiteY4" fmla="*/ 0 h 100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5759" h="1001275">
                <a:moveTo>
                  <a:pt x="0" y="0"/>
                </a:moveTo>
                <a:lnTo>
                  <a:pt x="1665759" y="0"/>
                </a:lnTo>
                <a:lnTo>
                  <a:pt x="1665759" y="1001275"/>
                </a:lnTo>
                <a:lnTo>
                  <a:pt x="0" y="10012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Лови помилку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1928799" y="4286257"/>
            <a:ext cx="1564078" cy="1147417"/>
          </a:xfrm>
          <a:custGeom>
            <a:avLst/>
            <a:gdLst>
              <a:gd name="connsiteX0" fmla="*/ 0 w 1564078"/>
              <a:gd name="connsiteY0" fmla="*/ 0 h 1147417"/>
              <a:gd name="connsiteX1" fmla="*/ 1564078 w 1564078"/>
              <a:gd name="connsiteY1" fmla="*/ 0 h 1147417"/>
              <a:gd name="connsiteX2" fmla="*/ 1564078 w 1564078"/>
              <a:gd name="connsiteY2" fmla="*/ 1147417 h 1147417"/>
              <a:gd name="connsiteX3" fmla="*/ 0 w 1564078"/>
              <a:gd name="connsiteY3" fmla="*/ 1147417 h 1147417"/>
              <a:gd name="connsiteX4" fmla="*/ 0 w 1564078"/>
              <a:gd name="connsiteY4" fmla="*/ 0 h 114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4078" h="1147417">
                <a:moveTo>
                  <a:pt x="0" y="0"/>
                </a:moveTo>
                <a:lnTo>
                  <a:pt x="1564078" y="0"/>
                </a:lnTo>
                <a:lnTo>
                  <a:pt x="1564078" y="1147417"/>
                </a:lnTo>
                <a:lnTo>
                  <a:pt x="0" y="114741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Мандрівка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4214810" y="4429135"/>
            <a:ext cx="1768120" cy="1011429"/>
          </a:xfrm>
          <a:custGeom>
            <a:avLst/>
            <a:gdLst>
              <a:gd name="connsiteX0" fmla="*/ 0 w 1768120"/>
              <a:gd name="connsiteY0" fmla="*/ 0 h 1011429"/>
              <a:gd name="connsiteX1" fmla="*/ 1768120 w 1768120"/>
              <a:gd name="connsiteY1" fmla="*/ 0 h 1011429"/>
              <a:gd name="connsiteX2" fmla="*/ 1768120 w 1768120"/>
              <a:gd name="connsiteY2" fmla="*/ 1011429 h 1011429"/>
              <a:gd name="connsiteX3" fmla="*/ 0 w 1768120"/>
              <a:gd name="connsiteY3" fmla="*/ 1011429 h 1011429"/>
              <a:gd name="connsiteX4" fmla="*/ 0 w 1768120"/>
              <a:gd name="connsiteY4" fmla="*/ 0 h 101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8120" h="1011429">
                <a:moveTo>
                  <a:pt x="0" y="0"/>
                </a:moveTo>
                <a:lnTo>
                  <a:pt x="1768120" y="0"/>
                </a:lnTo>
                <a:lnTo>
                  <a:pt x="1768120" y="1011429"/>
                </a:lnTo>
                <a:lnTo>
                  <a:pt x="0" y="10114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Акваріум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6854286" y="4251775"/>
            <a:ext cx="1563172" cy="905525"/>
          </a:xfrm>
          <a:custGeom>
            <a:avLst/>
            <a:gdLst>
              <a:gd name="connsiteX0" fmla="*/ 0 w 1563172"/>
              <a:gd name="connsiteY0" fmla="*/ 0 h 905525"/>
              <a:gd name="connsiteX1" fmla="*/ 1563172 w 1563172"/>
              <a:gd name="connsiteY1" fmla="*/ 0 h 905525"/>
              <a:gd name="connsiteX2" fmla="*/ 1563172 w 1563172"/>
              <a:gd name="connsiteY2" fmla="*/ 905525 h 905525"/>
              <a:gd name="connsiteX3" fmla="*/ 0 w 1563172"/>
              <a:gd name="connsiteY3" fmla="*/ 905525 h 905525"/>
              <a:gd name="connsiteX4" fmla="*/ 0 w 1563172"/>
              <a:gd name="connsiteY4" fmla="*/ 0 h 90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3172" h="905525">
                <a:moveTo>
                  <a:pt x="0" y="0"/>
                </a:moveTo>
                <a:lnTo>
                  <a:pt x="1563172" y="0"/>
                </a:lnTo>
                <a:lnTo>
                  <a:pt x="1563172" y="905525"/>
                </a:lnTo>
                <a:lnTo>
                  <a:pt x="0" y="9055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Крокодил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643561" y="3429002"/>
            <a:ext cx="1416940" cy="1013737"/>
          </a:xfrm>
          <a:custGeom>
            <a:avLst/>
            <a:gdLst>
              <a:gd name="connsiteX0" fmla="*/ 0 w 1416940"/>
              <a:gd name="connsiteY0" fmla="*/ 0 h 1013737"/>
              <a:gd name="connsiteX1" fmla="*/ 1416940 w 1416940"/>
              <a:gd name="connsiteY1" fmla="*/ 0 h 1013737"/>
              <a:gd name="connsiteX2" fmla="*/ 1416940 w 1416940"/>
              <a:gd name="connsiteY2" fmla="*/ 1013737 h 1013737"/>
              <a:gd name="connsiteX3" fmla="*/ 0 w 1416940"/>
              <a:gd name="connsiteY3" fmla="*/ 1013737 h 1013737"/>
              <a:gd name="connsiteX4" fmla="*/ 0 w 1416940"/>
              <a:gd name="connsiteY4" fmla="*/ 0 h 10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940" h="1013737">
                <a:moveTo>
                  <a:pt x="0" y="0"/>
                </a:moveTo>
                <a:lnTo>
                  <a:pt x="1416940" y="0"/>
                </a:lnTo>
                <a:lnTo>
                  <a:pt x="1416940" y="1013737"/>
                </a:lnTo>
                <a:lnTo>
                  <a:pt x="0" y="10137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Вірю – не вірю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357550" y="3571880"/>
            <a:ext cx="1914081" cy="842208"/>
          </a:xfrm>
          <a:custGeom>
            <a:avLst/>
            <a:gdLst>
              <a:gd name="connsiteX0" fmla="*/ 0 w 1914081"/>
              <a:gd name="connsiteY0" fmla="*/ 0 h 842208"/>
              <a:gd name="connsiteX1" fmla="*/ 1914081 w 1914081"/>
              <a:gd name="connsiteY1" fmla="*/ 0 h 842208"/>
              <a:gd name="connsiteX2" fmla="*/ 1914081 w 1914081"/>
              <a:gd name="connsiteY2" fmla="*/ 842208 h 842208"/>
              <a:gd name="connsiteX3" fmla="*/ 0 w 1914081"/>
              <a:gd name="connsiteY3" fmla="*/ 842208 h 842208"/>
              <a:gd name="connsiteX4" fmla="*/ 0 w 1914081"/>
              <a:gd name="connsiteY4" fmla="*/ 0 h 84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081" h="842208">
                <a:moveTo>
                  <a:pt x="0" y="0"/>
                </a:moveTo>
                <a:lnTo>
                  <a:pt x="1914081" y="0"/>
                </a:lnTo>
                <a:lnTo>
                  <a:pt x="1914081" y="842208"/>
                </a:lnTo>
                <a:lnTo>
                  <a:pt x="0" y="84220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1600" kern="1200" dirty="0" smtClean="0">
                <a:latin typeface="Times New Roman" pitchFamily="18" charset="0"/>
                <a:cs typeface="Times New Roman" pitchFamily="18" charset="0"/>
              </a:rPr>
              <a:t>Практичність теорії</a:t>
            </a:r>
            <a:endParaRPr lang="uk-UA" sz="1600" kern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:\А проба\IMG_1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71" y="-72393"/>
            <a:ext cx="8938169" cy="67038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Picture 2" descr="H:\А проба\IMG_1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88" y="117644"/>
            <a:ext cx="8948852" cy="67118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" name="Picture 6" descr="D:\А проба\IMG_1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97060" y="-13447"/>
            <a:ext cx="8800579" cy="660064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" name="Picture 3" descr="H:\А проба\IMG_16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039" y="293206"/>
            <a:ext cx="8752777" cy="656479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660066"/>
                </a:solidFill>
                <a:latin typeface="Monotype Corsiva" pitchFamily="66" charset="0"/>
              </a:rPr>
              <a:t>Піраміда засвоєння знань</a:t>
            </a:r>
            <a:r>
              <a:rPr lang="uk-UA" sz="4000" dirty="0" smtClean="0">
                <a:solidFill>
                  <a:srgbClr val="660066"/>
                </a:solidFill>
                <a:latin typeface="Monotype Corsiva" pitchFamily="66" charset="0"/>
              </a:rPr>
              <a:t/>
            </a:r>
            <a:br>
              <a:rPr lang="uk-UA" sz="4000" dirty="0" smtClean="0">
                <a:solidFill>
                  <a:srgbClr val="660066"/>
                </a:solidFill>
                <a:latin typeface="Monotype Corsiva" pitchFamily="66" charset="0"/>
              </a:rPr>
            </a:br>
            <a:r>
              <a:rPr lang="uk-UA" sz="4000" dirty="0" smtClean="0">
                <a:solidFill>
                  <a:srgbClr val="660066"/>
                </a:solidFill>
                <a:latin typeface="Monotype Corsiva" pitchFamily="66" charset="0"/>
              </a:rPr>
              <a:t>(</a:t>
            </a:r>
            <a:r>
              <a:rPr lang="uk-UA" sz="3600" dirty="0" smtClean="0">
                <a:solidFill>
                  <a:srgbClr val="660066"/>
                </a:solidFill>
                <a:latin typeface="Monotype Corsiva" pitchFamily="66" charset="0"/>
              </a:rPr>
              <a:t>ефективність різних способів навчання</a:t>
            </a:r>
            <a:r>
              <a:rPr lang="uk-UA" sz="4000" dirty="0" smtClean="0">
                <a:solidFill>
                  <a:srgbClr val="660066"/>
                </a:solidFill>
                <a:latin typeface="Monotype Corsiva" pitchFamily="66" charset="0"/>
              </a:rPr>
              <a:t>)</a:t>
            </a:r>
            <a:endParaRPr lang="uk-UA" sz="40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9" y="1571625"/>
            <a:ext cx="8143932" cy="5143523"/>
          </a:xfrm>
        </p:spPr>
        <p:txBody>
          <a:bodyPr/>
          <a:lstStyle/>
          <a:p>
            <a:pPr>
              <a:spcBef>
                <a:spcPts val="0"/>
              </a:spcBef>
              <a:buFontTx/>
              <a:buNone/>
              <a:defRPr/>
            </a:pPr>
            <a:r>
              <a:rPr lang="uk-UA" sz="20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Те,що я чую, я забуваю;</a:t>
            </a:r>
          </a:p>
          <a:p>
            <a:pPr>
              <a:buFontTx/>
              <a:buNone/>
              <a:defRPr/>
            </a:pPr>
            <a:r>
              <a:rPr lang="uk-UA" sz="20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Те, що я бачу, я пам’ятаю;</a:t>
            </a:r>
          </a:p>
          <a:p>
            <a:pPr>
              <a:buFontTx/>
              <a:buNone/>
              <a:defRPr/>
            </a:pPr>
            <a:r>
              <a:rPr lang="uk-UA" sz="20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Те, що я роблю, я розумію.</a:t>
            </a:r>
          </a:p>
          <a:p>
            <a:pPr>
              <a:buFontTx/>
              <a:buNone/>
              <a:defRPr/>
            </a:pPr>
            <a:r>
              <a:rPr lang="uk-UA" sz="20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Конфуцій</a:t>
            </a:r>
            <a:endParaRPr lang="uk-UA" sz="2000" i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571500" y="1571612"/>
            <a:ext cx="4429128" cy="5072098"/>
          </a:xfrm>
          <a:prstGeom prst="triangle">
            <a:avLst>
              <a:gd name="adj" fmla="val 451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dirty="0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9404131">
            <a:off x="3053362" y="940647"/>
            <a:ext cx="2557654" cy="5508303"/>
          </a:xfrm>
          <a:prstGeom prst="triangle">
            <a:avLst>
              <a:gd name="adj" fmla="val 45006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143108" y="2714620"/>
            <a:ext cx="1000132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143240" y="2428868"/>
            <a:ext cx="500066" cy="285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928794" y="3429000"/>
            <a:ext cx="150019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428992" y="2928934"/>
            <a:ext cx="714380" cy="5000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57224" y="5929330"/>
            <a:ext cx="36433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500562" y="4714884"/>
            <a:ext cx="1714512" cy="12144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071538" y="5357826"/>
            <a:ext cx="321471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4286248" y="4286256"/>
            <a:ext cx="1500198" cy="10715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428728" y="4786322"/>
            <a:ext cx="257176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4071934" y="3857628"/>
            <a:ext cx="1285884" cy="9286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4" idx="1"/>
            <a:endCxn id="6" idx="1"/>
          </p:cNvCxnSpPr>
          <p:nvPr/>
        </p:nvCxnSpPr>
        <p:spPr>
          <a:xfrm rot="10800000" flipH="1" flipV="1">
            <a:off x="1572217" y="4107661"/>
            <a:ext cx="2195352" cy="6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stCxn id="6" idx="1"/>
            <a:endCxn id="6" idx="5"/>
          </p:cNvCxnSpPr>
          <p:nvPr/>
        </p:nvCxnSpPr>
        <p:spPr>
          <a:xfrm rot="10800000" flipH="1">
            <a:off x="3767569" y="3351661"/>
            <a:ext cx="1026694" cy="7624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Прямоугольник 101"/>
          <p:cNvSpPr/>
          <p:nvPr/>
        </p:nvSpPr>
        <p:spPr>
          <a:xfrm rot="19792558">
            <a:off x="3017849" y="2253782"/>
            <a:ext cx="450278" cy="3287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5%</a:t>
            </a:r>
            <a:endParaRPr lang="uk-UA" sz="1400" dirty="0"/>
          </a:p>
        </p:txBody>
      </p:sp>
      <p:sp>
        <p:nvSpPr>
          <p:cNvPr id="103" name="Прямоугольник 102"/>
          <p:cNvSpPr/>
          <p:nvPr/>
        </p:nvSpPr>
        <p:spPr>
          <a:xfrm rot="19415910">
            <a:off x="3327136" y="2817605"/>
            <a:ext cx="706233" cy="3600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10 %</a:t>
            </a:r>
            <a:endParaRPr lang="uk-UA" dirty="0"/>
          </a:p>
        </p:txBody>
      </p:sp>
      <p:sp>
        <p:nvSpPr>
          <p:cNvPr id="104" name="Прямоугольник 103"/>
          <p:cNvSpPr/>
          <p:nvPr/>
        </p:nvSpPr>
        <p:spPr>
          <a:xfrm rot="19508013">
            <a:off x="3625215" y="3246148"/>
            <a:ext cx="869799" cy="4692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20 %</a:t>
            </a:r>
            <a:endParaRPr lang="uk-UA" dirty="0"/>
          </a:p>
        </p:txBody>
      </p:sp>
      <p:sp>
        <p:nvSpPr>
          <p:cNvPr id="108" name="Прямоугольник 107"/>
          <p:cNvSpPr/>
          <p:nvPr/>
        </p:nvSpPr>
        <p:spPr>
          <a:xfrm rot="19462696">
            <a:off x="3973586" y="3790467"/>
            <a:ext cx="1053952" cy="4915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30 %</a:t>
            </a:r>
            <a:endParaRPr lang="uk-UA" dirty="0"/>
          </a:p>
        </p:txBody>
      </p:sp>
      <p:sp>
        <p:nvSpPr>
          <p:cNvPr id="109" name="Прямоугольник 108"/>
          <p:cNvSpPr/>
          <p:nvPr/>
        </p:nvSpPr>
        <p:spPr>
          <a:xfrm rot="19576681">
            <a:off x="4158613" y="4434432"/>
            <a:ext cx="1329057" cy="4322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50 %</a:t>
            </a:r>
            <a:endParaRPr lang="uk-UA" dirty="0"/>
          </a:p>
        </p:txBody>
      </p:sp>
      <p:sp>
        <p:nvSpPr>
          <p:cNvPr id="110" name="Прямоугольник 109"/>
          <p:cNvSpPr/>
          <p:nvPr/>
        </p:nvSpPr>
        <p:spPr>
          <a:xfrm rot="19420558">
            <a:off x="4648638" y="4897091"/>
            <a:ext cx="1276104" cy="3629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70 %</a:t>
            </a:r>
            <a:endParaRPr lang="uk-UA" dirty="0"/>
          </a:p>
        </p:txBody>
      </p:sp>
      <p:sp>
        <p:nvSpPr>
          <p:cNvPr id="111" name="Прямоугольник 110"/>
          <p:cNvSpPr/>
          <p:nvPr/>
        </p:nvSpPr>
        <p:spPr>
          <a:xfrm rot="19481626">
            <a:off x="4714516" y="5375566"/>
            <a:ext cx="1970206" cy="5886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90 %</a:t>
            </a:r>
          </a:p>
          <a:p>
            <a:pPr algn="ctr"/>
            <a:r>
              <a:rPr lang="uk-UA" dirty="0" smtClean="0"/>
              <a:t>засвоєння</a:t>
            </a:r>
            <a:endParaRPr lang="uk-UA" dirty="0"/>
          </a:p>
        </p:txBody>
      </p:sp>
      <p:sp>
        <p:nvSpPr>
          <p:cNvPr id="112" name="Прямоугольник 111"/>
          <p:cNvSpPr/>
          <p:nvPr/>
        </p:nvSpPr>
        <p:spPr>
          <a:xfrm>
            <a:off x="2285984" y="2428868"/>
            <a:ext cx="714380" cy="2143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Лекція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2143108" y="3000372"/>
            <a:ext cx="1071570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Читання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1928794" y="3643314"/>
            <a:ext cx="1500198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Аудіо-відео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1643042" y="4286256"/>
            <a:ext cx="1928826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Демонстрування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1428728" y="4929198"/>
            <a:ext cx="2571768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Групові дискусії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1357290" y="5500702"/>
            <a:ext cx="2643206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Практичні  роботи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1428728" y="6072206"/>
            <a:ext cx="2928958" cy="4286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Виступ в ролі навчаючого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Математика</Template>
  <TotalTime>6757</TotalTime>
  <Words>1716</Words>
  <Application>Microsoft Office PowerPoint</Application>
  <PresentationFormat>Экран (4:3)</PresentationFormat>
  <Paragraphs>449</Paragraphs>
  <Slides>37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1_Оформление по умолчанию</vt:lpstr>
      <vt:lpstr>Оформление по умолчанию</vt:lpstr>
      <vt:lpstr>2_Оформление по умолчанию</vt:lpstr>
      <vt:lpstr>CorelDRAW</vt:lpstr>
      <vt:lpstr>Слайд</vt:lpstr>
      <vt:lpstr>Презентация PowerPoint</vt:lpstr>
      <vt:lpstr>Презентация PowerPoint</vt:lpstr>
      <vt:lpstr>Актуальність  проблеми</vt:lpstr>
      <vt:lpstr>Презентация PowerPoint</vt:lpstr>
      <vt:lpstr>Щоб досягти поставленої мети:</vt:lpstr>
      <vt:lpstr>Презентация PowerPoint</vt:lpstr>
      <vt:lpstr>Методи навчання на уроках географії</vt:lpstr>
      <vt:lpstr>Основні  методи і прийоми, що використовую на уроках</vt:lpstr>
      <vt:lpstr>Піраміда засвоєння знань (ефективність різних способів навчання)</vt:lpstr>
      <vt:lpstr> Динаміка розвитку інтересу (за Р.І.Щукіною) </vt:lpstr>
      <vt:lpstr>Презентация PowerPoint</vt:lpstr>
      <vt:lpstr>Конструктор теми Літосфера , 6 клас </vt:lpstr>
      <vt:lpstr>Презентация PowerPoint</vt:lpstr>
      <vt:lpstr>               Робота з «німою  картою»                                                                Географічний                                           практикум</vt:lpstr>
      <vt:lpstr>Презентация PowerPoint</vt:lpstr>
      <vt:lpstr>Презентация PowerPoint</vt:lpstr>
      <vt:lpstr>Презентация PowerPoint</vt:lpstr>
      <vt:lpstr>Презентация PowerPoint</vt:lpstr>
      <vt:lpstr>Можливості використання ІКТ на уроках географії</vt:lpstr>
      <vt:lpstr>Інформаційно-комп’ютерні техногії</vt:lpstr>
      <vt:lpstr>Презентация PowerPoint</vt:lpstr>
      <vt:lpstr>Презентация PowerPoint</vt:lpstr>
      <vt:lpstr>Презентация PowerPoint</vt:lpstr>
      <vt:lpstr>Проблемне навчання</vt:lpstr>
      <vt:lpstr>Презентация PowerPoint</vt:lpstr>
      <vt:lpstr>Презентация PowerPoint</vt:lpstr>
      <vt:lpstr>Прийоми сучасного уроку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Ігрові технології </vt:lpstr>
      <vt:lpstr>Презентация PowerPoint</vt:lpstr>
      <vt:lpstr>Методична робота</vt:lpstr>
      <vt:lpstr>       Позакласна робота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668</cp:revision>
  <dcterms:created xsi:type="dcterms:W3CDTF">2011-02-13T06:58:42Z</dcterms:created>
  <dcterms:modified xsi:type="dcterms:W3CDTF">2016-02-23T09:18:49Z</dcterms:modified>
</cp:coreProperties>
</file>