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9" r:id="rId4"/>
    <p:sldId id="258" r:id="rId5"/>
    <p:sldId id="260" r:id="rId6"/>
    <p:sldId id="265" r:id="rId7"/>
    <p:sldId id="262" r:id="rId8"/>
    <p:sldId id="263" r:id="rId9"/>
    <p:sldId id="268" r:id="rId10"/>
    <p:sldId id="345" r:id="rId11"/>
    <p:sldId id="347" r:id="rId12"/>
    <p:sldId id="273" r:id="rId13"/>
    <p:sldId id="329" r:id="rId14"/>
    <p:sldId id="264" r:id="rId15"/>
    <p:sldId id="266" r:id="rId16"/>
    <p:sldId id="267" r:id="rId17"/>
    <p:sldId id="279" r:id="rId18"/>
    <p:sldId id="274" r:id="rId19"/>
    <p:sldId id="275" r:id="rId20"/>
    <p:sldId id="349" r:id="rId21"/>
    <p:sldId id="276" r:id="rId22"/>
    <p:sldId id="277" r:id="rId23"/>
    <p:sldId id="278" r:id="rId24"/>
    <p:sldId id="280" r:id="rId25"/>
    <p:sldId id="281" r:id="rId26"/>
    <p:sldId id="342" r:id="rId27"/>
    <p:sldId id="344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1" r:id="rId36"/>
    <p:sldId id="293" r:id="rId37"/>
    <p:sldId id="295" r:id="rId38"/>
    <p:sldId id="328" r:id="rId39"/>
    <p:sldId id="327" r:id="rId40"/>
    <p:sldId id="297" r:id="rId41"/>
    <p:sldId id="304" r:id="rId42"/>
    <p:sldId id="299" r:id="rId43"/>
    <p:sldId id="303" r:id="rId44"/>
    <p:sldId id="301" r:id="rId45"/>
    <p:sldId id="305" r:id="rId46"/>
    <p:sldId id="306" r:id="rId47"/>
    <p:sldId id="307" r:id="rId48"/>
    <p:sldId id="309" r:id="rId49"/>
    <p:sldId id="310" r:id="rId50"/>
    <p:sldId id="312" r:id="rId51"/>
    <p:sldId id="315" r:id="rId52"/>
    <p:sldId id="317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35" r:id="rId62"/>
    <p:sldId id="333" r:id="rId63"/>
    <p:sldId id="331" r:id="rId64"/>
    <p:sldId id="350" r:id="rId65"/>
    <p:sldId id="337" r:id="rId66"/>
    <p:sldId id="338" r:id="rId67"/>
    <p:sldId id="339" r:id="rId68"/>
    <p:sldId id="351" r:id="rId69"/>
    <p:sldId id="358" r:id="rId70"/>
    <p:sldId id="357" r:id="rId71"/>
    <p:sldId id="354" r:id="rId72"/>
    <p:sldId id="352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49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C6D9E-6793-410F-9EC8-611234CD0A16}" type="datetimeFigureOut">
              <a:rPr lang="uk-UA" smtClean="0"/>
              <a:pPr/>
              <a:t>17.02.2011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76836-3B54-41F2-AA4F-26976C699418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Річка Міссісіпі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76836-3B54-41F2-AA4F-26976C699418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76836-3B54-41F2-AA4F-26976C699418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76836-3B54-41F2-AA4F-26976C699418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76836-3B54-41F2-AA4F-26976C699418}" type="slidenum">
              <a:rPr lang="uk-UA" smtClean="0"/>
              <a:pPr/>
              <a:t>21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76836-3B54-41F2-AA4F-26976C699418}" type="slidenum">
              <a:rPr lang="uk-UA" smtClean="0"/>
              <a:pPr/>
              <a:t>25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76836-3B54-41F2-AA4F-26976C699418}" type="slidenum">
              <a:rPr lang="uk-UA" smtClean="0"/>
              <a:pPr/>
              <a:t>49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7" name="Picture 3" descr="D:\Natalia\Відкритий урок. Мариняк Н.О\НО\Mississippi_delta_from_sp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71660"/>
            <a:ext cx="9144000" cy="828849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flipH="1">
            <a:off x="285720" y="5715016"/>
            <a:ext cx="18573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i="1" dirty="0" smtClean="0"/>
              <a:t>Річка Міссісіпі</a:t>
            </a:r>
            <a:endParaRPr lang="uk-UA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 descr="Маккензи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 r="3421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6400800"/>
            <a:ext cx="2268538" cy="457200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i="1"/>
              <a:t>річка Маккензі</a:t>
            </a:r>
            <a:endParaRPr lang="ru-RU" i="1"/>
          </a:p>
        </p:txBody>
      </p:sp>
      <p:sp>
        <p:nvSpPr>
          <p:cNvPr id="33798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4D4D4D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bg1"/>
                </a:solidFill>
              </a:rPr>
              <a:t>5</a:t>
            </a:r>
            <a:endParaRPr lang="ru-RU" sz="1400" b="1">
              <a:solidFill>
                <a:schemeClr val="bg1"/>
              </a:solidFill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2108200"/>
          </a:xfrm>
          <a:prstGeom prst="rect">
            <a:avLst/>
          </a:prstGeom>
          <a:solidFill>
            <a:srgbClr val="5F5F5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85000"/>
              </a:lnSpc>
              <a:spcBef>
                <a:spcPct val="50000"/>
              </a:spcBef>
            </a:pPr>
            <a:r>
              <a:rPr lang="uk-UA" b="1">
                <a:solidFill>
                  <a:schemeClr val="bg1"/>
                </a:solidFill>
              </a:rPr>
              <a:t> </a:t>
            </a:r>
            <a:r>
              <a:rPr lang="uk-UA" sz="2200" b="1" i="1">
                <a:solidFill>
                  <a:schemeClr val="bg1"/>
                </a:solidFill>
              </a:rPr>
              <a:t>На північному заході Канади несе води у Північний Льодовитий океан річка </a:t>
            </a:r>
            <a:r>
              <a:rPr lang="uk-UA" sz="2200" b="1" i="1">
                <a:solidFill>
                  <a:srgbClr val="FFFF00"/>
                </a:solidFill>
              </a:rPr>
              <a:t>Маккензі</a:t>
            </a:r>
            <a:r>
              <a:rPr lang="uk-UA" sz="2200" b="1" i="1">
                <a:solidFill>
                  <a:schemeClr val="bg1"/>
                </a:solidFill>
              </a:rPr>
              <a:t>. Назва річці була присвоєна експедицією англійського дослідника Д.Франкліна 1825-1827 рр. на честь Олександра Маккензі, дослідника та торгівця хутром, який у 1789 р. пройшов на човні вздовж усієї течії річки. Сам Маккензі назвав річку </a:t>
            </a:r>
            <a:r>
              <a:rPr lang="uk-UA" sz="2200" b="1" i="1">
                <a:solidFill>
                  <a:srgbClr val="FFFF00"/>
                </a:solidFill>
              </a:rPr>
              <a:t>Дисаппойнтмент</a:t>
            </a:r>
            <a:r>
              <a:rPr lang="uk-UA" sz="2200" b="1" i="1">
                <a:solidFill>
                  <a:schemeClr val="bg1"/>
                </a:solidFill>
              </a:rPr>
              <a:t> – «розчарування», адже протягом 7-8 місяців на рік вона скута кригою. Мовою аборигенів водойму й досі кличуть «Велика річка».</a:t>
            </a:r>
            <a:r>
              <a:rPr lang="ru-RU" sz="220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8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D:\Natalia\Відкритий урок. Мариняк Н.О\фотографії\mackenzie_river_85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86808" cy="6416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D:\Natalia\Відкритий урок. Мариняк Н.О\НО\Arctic Red Ri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700"/>
            <a:ext cx="9144000" cy="6069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D:\Natalia\Відкритий урок. Мариняк Н.О\фотографії\web-landscape-aerials-1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538163"/>
            <a:ext cx="9525000" cy="7934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D:\Natalia\Відкритий урок. Мариняк Н.О\НО\маккенз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D:\Natalia\Відкритий урок. Мариняк Н.О\НО\маккензи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33688" y="-1508125"/>
            <a:ext cx="14812963" cy="9875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D:\Natalia\Відкритий урок. Мариняк Н.О\НО\MacKenzie Del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0563" y="-1773238"/>
            <a:ext cx="15605126" cy="10404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 descr="D:\Natalia\Відкритий урок. Мариняк Н.О\фотографії\600px-Columbiariver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14"/>
            <a:ext cx="8215370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91" y="0"/>
            <a:ext cx="8575375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D:\Natalia\Відкритий урок. Мариняк Н.О\НО\Columbia_River_Revelsto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atalia\Відкритий урок. Мариняк Н.О\НО\Mississipi_River_-_New_Orlean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68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 descr="Колорадо_каньйон"/>
          <p:cNvPicPr>
            <a:picLocks noChangeAspect="1" noChangeArrowheads="1"/>
          </p:cNvPicPr>
          <p:nvPr/>
        </p:nvPicPr>
        <p:blipFill>
          <a:blip r:embed="rId4"/>
          <a:srcRect l="3194" r="10870" b="644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0"/>
            <a:ext cx="406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i="1"/>
              <a:t>Великий каньйон Колорадо</a:t>
            </a:r>
            <a:endParaRPr lang="ru-RU" i="1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0" y="620713"/>
            <a:ext cx="9144000" cy="2647950"/>
          </a:xfrm>
          <a:prstGeom prst="rect">
            <a:avLst/>
          </a:prstGeom>
          <a:solidFill>
            <a:srgbClr val="808080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>
                <a:solidFill>
                  <a:schemeClr val="bg1"/>
                </a:solidFill>
              </a:rPr>
              <a:t> </a:t>
            </a:r>
            <a:r>
              <a:rPr lang="uk-UA" b="1" i="1">
                <a:solidFill>
                  <a:srgbClr val="FFFF00"/>
                </a:solidFill>
              </a:rPr>
              <a:t>Великий каньйон</a:t>
            </a:r>
            <a:r>
              <a:rPr lang="uk-UA" b="1">
                <a:solidFill>
                  <a:srgbClr val="FFFF00"/>
                </a:solidFill>
              </a:rPr>
              <a:t> </a:t>
            </a:r>
            <a:r>
              <a:rPr lang="uk-UA" b="1" i="1">
                <a:solidFill>
                  <a:srgbClr val="FFFF00"/>
                </a:solidFill>
              </a:rPr>
              <a:t>(</a:t>
            </a:r>
            <a:r>
              <a:rPr lang="en-US" b="1" i="1">
                <a:solidFill>
                  <a:srgbClr val="FFFF00"/>
                </a:solidFill>
              </a:rPr>
              <a:t>Grand Canyon</a:t>
            </a:r>
            <a:r>
              <a:rPr lang="uk-UA" b="1" i="1">
                <a:solidFill>
                  <a:srgbClr val="FFFF00"/>
                </a:solidFill>
              </a:rPr>
              <a:t>)</a:t>
            </a:r>
            <a:r>
              <a:rPr lang="uk-UA" b="1" i="1">
                <a:solidFill>
                  <a:schemeClr val="bg1"/>
                </a:solidFill>
              </a:rPr>
              <a:t> </a:t>
            </a:r>
            <a:r>
              <a:rPr lang="uk-UA" b="1">
                <a:solidFill>
                  <a:schemeClr val="bg1"/>
                </a:solidFill>
              </a:rPr>
              <a:t>– найглибший з каньйонів світу. Знаходиться на плато Колорадо в США. Створений роботою річки Колорадо в товщі вапняків, пісковиків та сланців. Довжина кань йога – </a:t>
            </a:r>
            <a:r>
              <a:rPr lang="uk-UA" b="1" i="1">
                <a:solidFill>
                  <a:srgbClr val="FFFF00"/>
                </a:solidFill>
              </a:rPr>
              <a:t>446 км,</a:t>
            </a:r>
            <a:r>
              <a:rPr lang="uk-UA" b="1">
                <a:solidFill>
                  <a:schemeClr val="bg1"/>
                </a:solidFill>
              </a:rPr>
              <a:t> глибина – до </a:t>
            </a:r>
            <a:r>
              <a:rPr lang="uk-UA" b="1" i="1">
                <a:solidFill>
                  <a:srgbClr val="FFFF00"/>
                </a:solidFill>
              </a:rPr>
              <a:t>1800 м!</a:t>
            </a:r>
            <a:r>
              <a:rPr lang="uk-UA" b="1">
                <a:solidFill>
                  <a:schemeClr val="bg1"/>
                </a:solidFill>
              </a:rPr>
              <a:t> Ширина на рівні поверхні плато 8-25 км, біля дна – менше 1 км (іноді до 120 м). У 1919 році тут був створений </a:t>
            </a:r>
            <a:r>
              <a:rPr lang="uk-UA" b="1" i="1">
                <a:solidFill>
                  <a:srgbClr val="FFFF00"/>
                </a:solidFill>
              </a:rPr>
              <a:t>національний парк Гранд-Каньйон.</a:t>
            </a:r>
            <a:endParaRPr lang="ru-RU" b="1" i="1">
              <a:solidFill>
                <a:srgbClr val="FFFF00"/>
              </a:solidFill>
            </a:endParaRPr>
          </a:p>
        </p:txBody>
      </p:sp>
      <p:sp>
        <p:nvSpPr>
          <p:cNvPr id="37894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666633"/>
          </a:solidFill>
          <a:ln w="9525">
            <a:solidFill>
              <a:srgbClr val="6666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bg1"/>
                </a:solidFill>
              </a:rPr>
              <a:t>6</a:t>
            </a:r>
            <a:endParaRPr lang="ru-RU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8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allAtOnce"/>
      <p:bldP spid="37896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 descr="D:\Natalia\Відкритий урок. Мариняк Н.О\фотографії\Karte_colorado_river_topografis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52"/>
            <a:ext cx="8572560" cy="6643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D:\Natalia\Відкритий урок. Мариняк Н.О\НО\Colorado_River_ed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0563" y="-1773238"/>
            <a:ext cx="15605126" cy="10404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9458" name="Picture 2" descr="D:\Natalia\Відкритий урок. Мариняк Н.О\фотографії\450px-HooverDamColora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506" name="Picture 2" descr="D:\Natalia\Відкритий урок. Мариняк Н.О\фотографії\800px-Canyon_mid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366" y="285728"/>
            <a:ext cx="8506105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2530" name="Picture 2" descr="D:\Natalia\Відкритий урок. Мариняк Н.О\фотографії\800px-Overlook_over_the_Colorad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25" y="214290"/>
            <a:ext cx="881749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Picture 7" descr="Юкон"/>
          <p:cNvPicPr>
            <a:picLocks noChangeAspect="1" noChangeArrowheads="1"/>
          </p:cNvPicPr>
          <p:nvPr/>
        </p:nvPicPr>
        <p:blipFill>
          <a:blip r:embed="rId3"/>
          <a:srcRect l="5948" r="2744"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0"/>
            <a:ext cx="226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/>
              <a:t>річка Юкон</a:t>
            </a:r>
            <a:endParaRPr lang="ru-RU" b="1" i="1"/>
          </a:p>
        </p:txBody>
      </p:sp>
      <p:sp>
        <p:nvSpPr>
          <p:cNvPr id="46085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rgbClr val="004E4C"/>
          </a:solidFill>
          <a:ln w="9525">
            <a:solidFill>
              <a:srgbClr val="004E4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 descr="Юкон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0"/>
            <a:ext cx="226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/>
              <a:t>річка Юкон</a:t>
            </a:r>
            <a:endParaRPr lang="ru-RU" b="1" i="1"/>
          </a:p>
        </p:txBody>
      </p:sp>
      <p:sp>
        <p:nvSpPr>
          <p:cNvPr id="47108" name="AutoShape 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47110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hlink"/>
                </a:solidFill>
              </a:rPr>
              <a:t>5</a:t>
            </a:r>
            <a:endParaRPr lang="ru-RU" sz="1400" b="1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spd="slow">
    <p:wheel spokes="1"/>
    <p:sndAc>
      <p:stSnd>
        <p:snd r:embed="rId2" name="колокольчики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3554" name="Picture 2" descr="D:\Natalia\Відкритий урок. Мариняк Н.О\фотографії\800px-Dawson_Yukon_June_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61757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4578" name="Picture 2" descr="D:\Natalia\Відкритий урок. Мариняк Н.О\НО\_River_Yukon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24600" y="-4724400"/>
            <a:ext cx="21793200" cy="1630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Миссури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0"/>
            <a:ext cx="205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/>
              <a:t>річка Міссурі</a:t>
            </a:r>
            <a:endParaRPr lang="ru-RU" b="1" i="1"/>
          </a:p>
        </p:txBody>
      </p:sp>
      <p:sp>
        <p:nvSpPr>
          <p:cNvPr id="38917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rgbClr val="333300"/>
          </a:solidFill>
          <a:ln w="9525">
            <a:solidFill>
              <a:srgbClr val="33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  <p:transition spd="slow">
    <p:newsflash/>
    <p:sndAc>
      <p:stSnd>
        <p:snd r:embed="rId3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5602" name="Picture 2" descr="D:\Natalia\Відкритий урок. Мариняк Н.О\НО\_River_Yukon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81600" y="-3886200"/>
            <a:ext cx="19507200" cy="1463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6626" name="Picture 2" descr="D:\Natalia\Відкритий урок. Мариняк Н.О\НО\_River_Yuk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7650" name="Picture 2" descr="D:\Natalia\Відкритий урок. Мариняк Н.О\НО\Alsek_River_Yuk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0" y="-5715000"/>
            <a:ext cx="24384000" cy="182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8674" name="Picture 2" descr="D:\Natalia\Відкритий урок. Мариняк Н.О\НО\yukon-ri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991600" y="-6743700"/>
            <a:ext cx="27127200" cy="2034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 descr="Великие озера_карта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 b="3226"/>
          <a:stretch>
            <a:fillRect/>
          </a:stretch>
        </p:blipFill>
        <p:spPr bwMode="auto">
          <a:xfrm>
            <a:off x="0" y="11113"/>
            <a:ext cx="8532813" cy="6842125"/>
          </a:xfrm>
          <a:prstGeom prst="rect">
            <a:avLst/>
          </a:prstGeom>
          <a:noFill/>
        </p:spPr>
      </p:pic>
      <p:sp>
        <p:nvSpPr>
          <p:cNvPr id="28676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356100" y="620713"/>
            <a:ext cx="4787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3200" b="1">
                <a:solidFill>
                  <a:srgbClr val="FF0000"/>
                </a:solidFill>
                <a:latin typeface="Comic Sans MS" pitchFamily="66" charset="0"/>
              </a:rPr>
              <a:t>Система Великих озер</a:t>
            </a:r>
            <a:endParaRPr lang="ru-RU" sz="3200" i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427538" y="1196975"/>
            <a:ext cx="4716462" cy="296068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85000"/>
              </a:lnSpc>
              <a:spcBef>
                <a:spcPct val="50000"/>
              </a:spcBef>
            </a:pPr>
            <a:r>
              <a:rPr lang="uk-UA" b="1">
                <a:solidFill>
                  <a:srgbClr val="333399"/>
                </a:solidFill>
              </a:rPr>
              <a:t> </a:t>
            </a:r>
            <a:r>
              <a:rPr lang="uk-UA" sz="2200" b="1" i="1">
                <a:solidFill>
                  <a:srgbClr val="333399"/>
                </a:solidFill>
              </a:rPr>
              <a:t>Особливе місце серед озер світу за запасами прісної води, розміщенням, господарським та транспортним значенням посідають </a:t>
            </a:r>
            <a:r>
              <a:rPr lang="uk-UA" sz="2200" b="1" i="1">
                <a:solidFill>
                  <a:srgbClr val="FF0000"/>
                </a:solidFill>
              </a:rPr>
              <a:t>Великі Північноамериканські озера.</a:t>
            </a:r>
            <a:r>
              <a:rPr lang="uk-UA" sz="2200" b="1" i="1">
                <a:solidFill>
                  <a:srgbClr val="333399"/>
                </a:solidFill>
              </a:rPr>
              <a:t> Вони сполучені між собою короткими протоками і мають стік через річку </a:t>
            </a:r>
            <a:r>
              <a:rPr lang="uk-UA" sz="2200" b="1" i="1">
                <a:solidFill>
                  <a:srgbClr val="FF0000"/>
                </a:solidFill>
              </a:rPr>
              <a:t>Святого Лаврентія</a:t>
            </a:r>
            <a:r>
              <a:rPr lang="uk-UA" sz="2200" b="1" i="1">
                <a:solidFill>
                  <a:srgbClr val="333399"/>
                </a:solidFill>
              </a:rPr>
              <a:t> в Атлантичний океан.</a:t>
            </a:r>
            <a:endParaRPr lang="ru-RU" sz="2200" b="1" i="1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build="allAtOnce"/>
      <p:bldP spid="28681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258888" y="260350"/>
            <a:ext cx="709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0000"/>
                </a:solidFill>
                <a:latin typeface="Comic Sans MS" pitchFamily="66" charset="0"/>
              </a:rPr>
              <a:t>Система Великих озер </a:t>
            </a:r>
            <a:r>
              <a:rPr lang="uk-UA" sz="3200" i="1">
                <a:solidFill>
                  <a:srgbClr val="000066"/>
                </a:solidFill>
                <a:latin typeface="Comic Sans MS" pitchFamily="66" charset="0"/>
              </a:rPr>
              <a:t>(профіль)</a:t>
            </a:r>
            <a:endParaRPr lang="ru-RU" sz="3200" i="1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27655" name="Picture 7" descr="Великие озера_уровень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11194" b="21605"/>
          <a:stretch>
            <a:fillRect/>
          </a:stretch>
        </p:blipFill>
        <p:spPr bwMode="auto">
          <a:xfrm>
            <a:off x="0" y="1196975"/>
            <a:ext cx="9144000" cy="3111500"/>
          </a:xfrm>
          <a:prstGeom prst="rect">
            <a:avLst/>
          </a:prstGeom>
          <a:noFill/>
        </p:spPr>
      </p:pic>
      <p:sp>
        <p:nvSpPr>
          <p:cNvPr id="27657" name="AutoShape 9"/>
          <p:cNvSpPr>
            <a:spLocks noChangeArrowheads="1"/>
          </p:cNvSpPr>
          <p:nvPr/>
        </p:nvSpPr>
        <p:spPr bwMode="auto">
          <a:xfrm>
            <a:off x="1022350" y="2227263"/>
            <a:ext cx="903288" cy="411162"/>
          </a:xfrm>
          <a:prstGeom prst="roundRect">
            <a:avLst>
              <a:gd name="adj" fmla="val 40176"/>
            </a:avLst>
          </a:prstGeom>
          <a:solidFill>
            <a:srgbClr val="69FFFF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>
                <a:solidFill>
                  <a:schemeClr val="accent2"/>
                </a:solidFill>
              </a:rPr>
              <a:t>Верхнє</a:t>
            </a:r>
            <a:endParaRPr lang="ru-RU" sz="1600" b="1">
              <a:solidFill>
                <a:schemeClr val="accent2"/>
              </a:solidFill>
            </a:endParaRPr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1979613" y="3357563"/>
            <a:ext cx="1114425" cy="411162"/>
          </a:xfrm>
          <a:prstGeom prst="roundRect">
            <a:avLst>
              <a:gd name="adj" fmla="val 40176"/>
            </a:avLst>
          </a:prstGeom>
          <a:solidFill>
            <a:srgbClr val="CCFF66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>
                <a:solidFill>
                  <a:schemeClr val="accent2"/>
                </a:solidFill>
              </a:rPr>
              <a:t>Мічиган</a:t>
            </a:r>
            <a:endParaRPr lang="ru-RU" sz="1600" b="1">
              <a:solidFill>
                <a:schemeClr val="accent2"/>
              </a:solidFill>
            </a:endParaRPr>
          </a:p>
        </p:txBody>
      </p:sp>
      <p:sp>
        <p:nvSpPr>
          <p:cNvPr id="27659" name="AutoShape 11"/>
          <p:cNvSpPr>
            <a:spLocks noChangeArrowheads="1"/>
          </p:cNvSpPr>
          <p:nvPr/>
        </p:nvSpPr>
        <p:spPr bwMode="auto">
          <a:xfrm>
            <a:off x="2916238" y="2708275"/>
            <a:ext cx="863600" cy="411163"/>
          </a:xfrm>
          <a:prstGeom prst="roundRect">
            <a:avLst>
              <a:gd name="adj" fmla="val 40176"/>
            </a:avLst>
          </a:prstGeom>
          <a:solidFill>
            <a:srgbClr val="CCFF66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>
                <a:solidFill>
                  <a:schemeClr val="accent2"/>
                </a:solidFill>
              </a:rPr>
              <a:t>Гурон</a:t>
            </a:r>
            <a:endParaRPr lang="ru-RU" sz="1600" b="1">
              <a:solidFill>
                <a:schemeClr val="accent2"/>
              </a:solidFill>
            </a:endParaRPr>
          </a:p>
        </p:txBody>
      </p:sp>
      <p:sp>
        <p:nvSpPr>
          <p:cNvPr id="27660" name="AutoShape 12"/>
          <p:cNvSpPr>
            <a:spLocks noChangeArrowheads="1"/>
          </p:cNvSpPr>
          <p:nvPr/>
        </p:nvSpPr>
        <p:spPr bwMode="auto">
          <a:xfrm>
            <a:off x="3779838" y="2613025"/>
            <a:ext cx="720725" cy="411163"/>
          </a:xfrm>
          <a:prstGeom prst="roundRect">
            <a:avLst>
              <a:gd name="adj" fmla="val 40176"/>
            </a:avLst>
          </a:prstGeom>
          <a:solidFill>
            <a:srgbClr val="CCFF66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>
                <a:solidFill>
                  <a:schemeClr val="accent2"/>
                </a:solidFill>
              </a:rPr>
              <a:t>Ері</a:t>
            </a:r>
            <a:endParaRPr lang="ru-RU" sz="1600" b="1">
              <a:solidFill>
                <a:schemeClr val="accent2"/>
              </a:solidFill>
            </a:endParaRPr>
          </a:p>
        </p:txBody>
      </p:sp>
      <p:sp>
        <p:nvSpPr>
          <p:cNvPr id="27661" name="AutoShape 13"/>
          <p:cNvSpPr>
            <a:spLocks noChangeArrowheads="1"/>
          </p:cNvSpPr>
          <p:nvPr/>
        </p:nvSpPr>
        <p:spPr bwMode="auto">
          <a:xfrm>
            <a:off x="5248275" y="3021013"/>
            <a:ext cx="1042988" cy="411162"/>
          </a:xfrm>
          <a:prstGeom prst="roundRect">
            <a:avLst>
              <a:gd name="adj" fmla="val 40176"/>
            </a:avLst>
          </a:prstGeom>
          <a:solidFill>
            <a:srgbClr val="CCFF66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>
                <a:solidFill>
                  <a:schemeClr val="accent2"/>
                </a:solidFill>
              </a:rPr>
              <a:t>Онтаріо</a:t>
            </a:r>
            <a:endParaRPr lang="ru-RU" sz="1600" b="1">
              <a:solidFill>
                <a:schemeClr val="accent2"/>
              </a:solidFill>
            </a:endParaRPr>
          </a:p>
        </p:txBody>
      </p:sp>
      <p:sp>
        <p:nvSpPr>
          <p:cNvPr id="27662" name="AutoShape 14"/>
          <p:cNvSpPr>
            <a:spLocks noChangeArrowheads="1"/>
          </p:cNvSpPr>
          <p:nvPr/>
        </p:nvSpPr>
        <p:spPr bwMode="auto">
          <a:xfrm>
            <a:off x="3602038" y="2997200"/>
            <a:ext cx="1292225" cy="411163"/>
          </a:xfrm>
          <a:prstGeom prst="roundRect">
            <a:avLst>
              <a:gd name="adj" fmla="val 40176"/>
            </a:avLst>
          </a:prstGeom>
          <a:solidFill>
            <a:srgbClr val="CCFF66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rgbClr val="000066"/>
                </a:solidFill>
              </a:rPr>
              <a:t>р. Ніагара</a:t>
            </a:r>
            <a:endParaRPr lang="ru-RU" sz="1600" b="1" i="1">
              <a:solidFill>
                <a:srgbClr val="000066"/>
              </a:solidFill>
            </a:endParaRPr>
          </a:p>
        </p:txBody>
      </p:sp>
      <p:sp>
        <p:nvSpPr>
          <p:cNvPr id="27663" name="AutoShape 15"/>
          <p:cNvSpPr>
            <a:spLocks noChangeArrowheads="1"/>
          </p:cNvSpPr>
          <p:nvPr/>
        </p:nvSpPr>
        <p:spPr bwMode="auto">
          <a:xfrm>
            <a:off x="4481513" y="1450975"/>
            <a:ext cx="2035175" cy="366713"/>
          </a:xfrm>
          <a:prstGeom prst="roundRect">
            <a:avLst>
              <a:gd name="adj" fmla="val 0"/>
            </a:avLst>
          </a:prstGeom>
          <a:solidFill>
            <a:srgbClr val="6DB6FF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800" b="1" i="1">
                <a:solidFill>
                  <a:srgbClr val="FF0000"/>
                </a:solidFill>
              </a:rPr>
              <a:t>Ніагарський вдсп.</a:t>
            </a:r>
            <a:endParaRPr lang="ru-RU" sz="1800" b="1" i="1">
              <a:solidFill>
                <a:srgbClr val="FF0000"/>
              </a:solidFill>
            </a:endParaRPr>
          </a:p>
        </p:txBody>
      </p:sp>
      <p:sp>
        <p:nvSpPr>
          <p:cNvPr id="27664" name="AutoShape 16"/>
          <p:cNvSpPr>
            <a:spLocks noChangeArrowheads="1"/>
          </p:cNvSpPr>
          <p:nvPr/>
        </p:nvSpPr>
        <p:spPr bwMode="auto">
          <a:xfrm rot="322725">
            <a:off x="6227763" y="2997200"/>
            <a:ext cx="1728787" cy="336550"/>
          </a:xfrm>
          <a:prstGeom prst="roundRect">
            <a:avLst>
              <a:gd name="adj" fmla="val 0"/>
            </a:avLst>
          </a:prstGeom>
          <a:solidFill>
            <a:srgbClr val="CCFF66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 b="1" i="1">
                <a:solidFill>
                  <a:srgbClr val="000066"/>
                </a:solidFill>
              </a:rPr>
              <a:t>р. Св. Лаврентія</a:t>
            </a:r>
            <a:endParaRPr lang="ru-RU" sz="1600" b="1" i="1">
              <a:solidFill>
                <a:srgbClr val="000066"/>
              </a:solidFill>
            </a:endParaRPr>
          </a:p>
        </p:txBody>
      </p:sp>
      <p:sp>
        <p:nvSpPr>
          <p:cNvPr id="27665" name="AutoShape 17"/>
          <p:cNvSpPr>
            <a:spLocks noChangeArrowheads="1"/>
          </p:cNvSpPr>
          <p:nvPr/>
        </p:nvSpPr>
        <p:spPr bwMode="auto">
          <a:xfrm>
            <a:off x="7424738" y="3306763"/>
            <a:ext cx="1619250" cy="476250"/>
          </a:xfrm>
          <a:prstGeom prst="roundRect">
            <a:avLst>
              <a:gd name="adj" fmla="val 0"/>
            </a:avLst>
          </a:prstGeom>
          <a:solidFill>
            <a:srgbClr val="CCFF66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uk-UA" sz="1800" b="1">
                <a:solidFill>
                  <a:schemeClr val="accent2"/>
                </a:solidFill>
              </a:rPr>
              <a:t>Атлантичний океан</a:t>
            </a:r>
            <a:endParaRPr lang="ru-RU" sz="1800" b="1">
              <a:solidFill>
                <a:schemeClr val="accent2"/>
              </a:solidFill>
            </a:endParaRPr>
          </a:p>
        </p:txBody>
      </p:sp>
      <p:sp>
        <p:nvSpPr>
          <p:cNvPr id="27666" name="AutoShape 18"/>
          <p:cNvSpPr>
            <a:spLocks noChangeArrowheads="1"/>
          </p:cNvSpPr>
          <p:nvPr/>
        </p:nvSpPr>
        <p:spPr bwMode="auto">
          <a:xfrm>
            <a:off x="7812088" y="1927225"/>
            <a:ext cx="1331912" cy="504825"/>
          </a:xfrm>
          <a:prstGeom prst="roundRect">
            <a:avLst>
              <a:gd name="adj" fmla="val 0"/>
            </a:avLst>
          </a:prstGeom>
          <a:solidFill>
            <a:srgbClr val="79BCFF"/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75000"/>
              </a:lnSpc>
              <a:spcBef>
                <a:spcPct val="50000"/>
              </a:spcBef>
            </a:pPr>
            <a:r>
              <a:rPr lang="uk-UA" sz="1800" b="1" i="1">
                <a:solidFill>
                  <a:srgbClr val="000066"/>
                </a:solidFill>
              </a:rPr>
              <a:t>Затока Св. Лаврентія</a:t>
            </a:r>
            <a:endParaRPr lang="ru-RU" sz="1800" b="1" i="1">
              <a:solidFill>
                <a:srgbClr val="000066"/>
              </a:solidFill>
            </a:endParaRP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0" y="4940300"/>
            <a:ext cx="9144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>
                <a:solidFill>
                  <a:srgbClr val="333399"/>
                </a:solidFill>
              </a:rPr>
              <a:t>Великих озер п'ять:</a:t>
            </a:r>
            <a:r>
              <a:rPr lang="uk-UA" b="1" i="1">
                <a:solidFill>
                  <a:srgbClr val="333399"/>
                </a:solidFill>
              </a:rPr>
              <a:t> </a:t>
            </a:r>
            <a:r>
              <a:rPr lang="uk-UA" b="1" i="1">
                <a:solidFill>
                  <a:srgbClr val="FF0000"/>
                </a:solidFill>
              </a:rPr>
              <a:t>Верхнє, Гурон, Мічиган, Ері </a:t>
            </a:r>
            <a:r>
              <a:rPr lang="uk-UA" b="1">
                <a:solidFill>
                  <a:schemeClr val="accent2"/>
                </a:solidFill>
              </a:rPr>
              <a:t>та</a:t>
            </a:r>
            <a:r>
              <a:rPr lang="uk-UA" b="1" i="1">
                <a:solidFill>
                  <a:srgbClr val="FF0000"/>
                </a:solidFill>
              </a:rPr>
              <a:t> Онтаріо.</a:t>
            </a:r>
            <a:r>
              <a:rPr lang="uk-UA" b="1" i="1">
                <a:solidFill>
                  <a:srgbClr val="333399"/>
                </a:solidFill>
              </a:rPr>
              <a:t> </a:t>
            </a:r>
            <a:r>
              <a:rPr lang="uk-UA" b="1">
                <a:solidFill>
                  <a:srgbClr val="333399"/>
                </a:solidFill>
              </a:rPr>
              <a:t>Вони утворилися в </a:t>
            </a:r>
            <a:r>
              <a:rPr lang="uk-UA" b="1" i="1">
                <a:solidFill>
                  <a:srgbClr val="FF0000"/>
                </a:solidFill>
              </a:rPr>
              <a:t>тектонічних западинах</a:t>
            </a:r>
            <a:r>
              <a:rPr lang="uk-UA" b="1">
                <a:solidFill>
                  <a:srgbClr val="333399"/>
                </a:solidFill>
              </a:rPr>
              <a:t> земної кори, поглиблених </a:t>
            </a:r>
            <a:r>
              <a:rPr lang="uk-UA" b="1" i="1">
                <a:solidFill>
                  <a:srgbClr val="FF0000"/>
                </a:solidFill>
              </a:rPr>
              <a:t>льодовиком.</a:t>
            </a:r>
            <a:r>
              <a:rPr lang="uk-UA" b="1">
                <a:solidFill>
                  <a:srgbClr val="333399"/>
                </a:solidFill>
              </a:rPr>
              <a:t> Це найбільше в світі скупчення прісної води у рідкому стані. В цих озерах зосереджено</a:t>
            </a:r>
            <a:r>
              <a:rPr lang="uk-UA" b="1" i="1">
                <a:solidFill>
                  <a:srgbClr val="333399"/>
                </a:solidFill>
              </a:rPr>
              <a:t> </a:t>
            </a:r>
            <a:r>
              <a:rPr lang="uk-UA" b="1" i="1">
                <a:solidFill>
                  <a:srgbClr val="FF0000"/>
                </a:solidFill>
              </a:rPr>
              <a:t>близько 20 % прісної води планети.</a:t>
            </a:r>
            <a:endParaRPr lang="ru-RU" b="1" i="1">
              <a:solidFill>
                <a:srgbClr val="FF0000"/>
              </a:solidFill>
            </a:endParaRPr>
          </a:p>
        </p:txBody>
      </p:sp>
      <p:sp>
        <p:nvSpPr>
          <p:cNvPr id="27651" name="AutoShape 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7653" name="AutoShape 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rgbClr val="4D4D4D"/>
                </a:solidFill>
              </a:rPr>
              <a:t>6</a:t>
            </a:r>
            <a:endParaRPr lang="ru-RU" sz="1400" b="1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slow">
    <p:wheel spokes="1"/>
    <p:sndAc>
      <p:stSnd>
        <p:snd r:embed="rId2" name="колокольчики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build="allAtOnce"/>
      <p:bldP spid="27667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Верхнее озеро2"/>
          <p:cNvPicPr>
            <a:picLocks noChangeAspect="1" noChangeArrowheads="1"/>
          </p:cNvPicPr>
          <p:nvPr/>
        </p:nvPicPr>
        <p:blipFill>
          <a:blip r:embed="rId4"/>
          <a:srcRect l="10829" r="1749" b="758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29700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rgbClr val="336699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0"/>
            <a:ext cx="205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i="1">
                <a:solidFill>
                  <a:schemeClr val="tx2"/>
                </a:solidFill>
              </a:rPr>
              <a:t>озеро Верхнє</a:t>
            </a:r>
            <a:endParaRPr lang="ru-RU" i="1">
              <a:solidFill>
                <a:schemeClr val="tx2"/>
              </a:solidFill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929190" y="4429132"/>
            <a:ext cx="421481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2000" b="1" i="1" dirty="0">
                <a:solidFill>
                  <a:srgbClr val="FFFF00"/>
                </a:solidFill>
              </a:rPr>
              <a:t>Верхнє </a:t>
            </a:r>
            <a:r>
              <a:rPr lang="uk-UA" sz="2000" b="1" i="1" dirty="0">
                <a:solidFill>
                  <a:schemeClr val="bg1"/>
                </a:solidFill>
              </a:rPr>
              <a:t>– найбільше за площею прісне </a:t>
            </a:r>
            <a:r>
              <a:rPr lang="uk-UA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озеро</a:t>
            </a:r>
            <a:r>
              <a:rPr lang="uk-UA" sz="2000" b="1" i="1" dirty="0">
                <a:solidFill>
                  <a:schemeClr val="bg1"/>
                </a:solidFill>
              </a:rPr>
              <a:t> світу. Його площа </a:t>
            </a:r>
            <a:r>
              <a:rPr lang="uk-UA" sz="2000" b="1" i="1" dirty="0">
                <a:solidFill>
                  <a:srgbClr val="FFFF00"/>
                </a:solidFill>
              </a:rPr>
              <a:t>84,2 тис. </a:t>
            </a:r>
            <a:r>
              <a:rPr lang="uk-UA" sz="2000" b="1" i="1" dirty="0" err="1">
                <a:solidFill>
                  <a:srgbClr val="FFFF00"/>
                </a:solidFill>
              </a:rPr>
              <a:t>км</a:t>
            </a:r>
            <a:r>
              <a:rPr lang="uk-UA" sz="2000" b="1" i="1" baseline="30000" dirty="0" err="1">
                <a:solidFill>
                  <a:srgbClr val="FFFF00"/>
                </a:solidFill>
              </a:rPr>
              <a:t>2</a:t>
            </a:r>
            <a:r>
              <a:rPr lang="uk-UA" sz="2000" b="1" i="1" dirty="0">
                <a:solidFill>
                  <a:srgbClr val="FFFF00"/>
                </a:solidFill>
              </a:rPr>
              <a:t>,</a:t>
            </a:r>
            <a:r>
              <a:rPr lang="uk-UA" sz="2000" b="1" i="1" dirty="0">
                <a:solidFill>
                  <a:schemeClr val="bg1"/>
                </a:solidFill>
              </a:rPr>
              <a:t> глибина – до 393 м.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Верхнее озеро"/>
          <p:cNvPicPr>
            <a:picLocks noChangeAspect="1" noChangeArrowheads="1"/>
          </p:cNvPicPr>
          <p:nvPr/>
        </p:nvPicPr>
        <p:blipFill>
          <a:blip r:embed="rId3"/>
          <a:srcRect r="9235"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</p:spPr>
      </p:pic>
      <p:sp>
        <p:nvSpPr>
          <p:cNvPr id="30723" name="AutoShape 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30725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folHlink"/>
                </a:solidFill>
              </a:rPr>
              <a:t>8</a:t>
            </a:r>
            <a:endParaRPr lang="ru-RU" sz="1400" b="1">
              <a:solidFill>
                <a:schemeClr val="folHlink"/>
              </a:solidFill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0" y="0"/>
            <a:ext cx="205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>
                <a:solidFill>
                  <a:schemeClr val="tx2"/>
                </a:solidFill>
              </a:rPr>
              <a:t>озеро Верхнє</a:t>
            </a:r>
            <a:endParaRPr lang="ru-RU" b="1" i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wheel spokes="1"/>
    <p:sndAc>
      <p:stSnd>
        <p:snd r:embed="rId2" name="колокольчики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4" descr="озеро Верхнє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5" descr="озеро Верхнє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4462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5" name="Picture 3" descr="D:\Natalia\Відкритий урок. Мариняк Н.О\НО\Missouri_Ri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29320" y="-3286172"/>
            <a:ext cx="20002500" cy="1333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7" descr="Мичиган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0"/>
            <a:ext cx="226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>
                <a:solidFill>
                  <a:schemeClr val="bg1"/>
                </a:solidFill>
              </a:rPr>
              <a:t>озеро Мічиган</a:t>
            </a:r>
            <a:endParaRPr lang="ru-RU" b="1" i="1">
              <a:solidFill>
                <a:schemeClr val="bg1"/>
              </a:solidFill>
            </a:endParaRPr>
          </a:p>
        </p:txBody>
      </p:sp>
      <p:sp>
        <p:nvSpPr>
          <p:cNvPr id="34821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rgbClr val="666633"/>
          </a:solidFill>
          <a:ln w="9525">
            <a:solidFill>
              <a:srgbClr val="6666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Natalia\Відкритий урок. Мариняк Н.О\фотографії\390px-Lake_Michigan_Landsat_Satellite_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14290"/>
            <a:ext cx="7358114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chemeClr val="tx1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35845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chemeClr val="tx1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pic>
        <p:nvPicPr>
          <p:cNvPr id="35847" name="Picture 7" descr="Мичиг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508625" y="0"/>
            <a:ext cx="226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>
                <a:solidFill>
                  <a:schemeClr val="bg1"/>
                </a:solidFill>
              </a:rPr>
              <a:t>озеро Мічиган</a:t>
            </a:r>
            <a:endParaRPr lang="ru-RU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1"/>
    <p:sndAc>
      <p:stSnd>
        <p:snd r:embed="rId2" name="колокольчики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Мичиган2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36867" name="AutoShape 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0" y="0"/>
            <a:ext cx="226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/>
              <a:t>озеро Мічиган</a:t>
            </a:r>
            <a:endParaRPr lang="ru-RU" b="1" i="1"/>
          </a:p>
        </p:txBody>
      </p:sp>
      <p:sp>
        <p:nvSpPr>
          <p:cNvPr id="36873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bg1"/>
                </a:solidFill>
              </a:rPr>
              <a:t>8</a:t>
            </a:r>
            <a:endParaRPr lang="ru-RU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1"/>
    <p:sndAc>
      <p:stSnd>
        <p:snd r:embed="rId2" name="колокольчики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Natalia\Відкритий урок. Мариняк Н.О\НО\Lake-Michigan-Hur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 descr="Гурон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l="1181" t="1692" r="1181" b="1530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0"/>
            <a:ext cx="226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/>
              <a:t>озеро Гурон</a:t>
            </a:r>
            <a:endParaRPr lang="ru-RU" b="1" i="1"/>
          </a:p>
        </p:txBody>
      </p:sp>
      <p:sp>
        <p:nvSpPr>
          <p:cNvPr id="32774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666633"/>
          </a:solidFill>
          <a:ln w="9525">
            <a:solidFill>
              <a:srgbClr val="6666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bg1"/>
                </a:solidFill>
              </a:rPr>
              <a:t>8</a:t>
            </a:r>
            <a:endParaRPr lang="ru-RU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Natalia\Відкритий урок. Мариняк Н.О\НО\озеро гур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Natalia\Відкритий урок. Мариняк Н.О\НО\озеро гурон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 descr="Эри"/>
          <p:cNvPicPr>
            <a:picLocks noChangeAspect="1" noChangeArrowheads="1"/>
          </p:cNvPicPr>
          <p:nvPr/>
        </p:nvPicPr>
        <p:blipFill>
          <a:blip r:embed="rId3"/>
          <a:srcRect l="3966" r="8264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262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>
                <a:solidFill>
                  <a:schemeClr val="bg1"/>
                </a:solidFill>
              </a:rPr>
              <a:t>озеро Ері зимою</a:t>
            </a:r>
            <a:endParaRPr lang="ru-RU" b="1" i="1">
              <a:solidFill>
                <a:schemeClr val="bg1"/>
              </a:solidFill>
            </a:endParaRPr>
          </a:p>
        </p:txBody>
      </p:sp>
      <p:sp>
        <p:nvSpPr>
          <p:cNvPr id="45062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bg1"/>
                </a:solidFill>
              </a:rPr>
              <a:t>8</a:t>
            </a:r>
            <a:endParaRPr lang="ru-RU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Natalia\Відкритий урок. Мариняк Н.О\НО\0289 - Lake Erie, Cleveland, Ohio - Aug, 7, 2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214290"/>
            <a:ext cx="8858279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D:\Natalia\Відкритий урок. Мариняк Н.О\НО\Missouri River Spring 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 descr="Онтари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0"/>
            <a:ext cx="226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/>
              <a:t>озеро Онтаріо</a:t>
            </a:r>
            <a:endParaRPr lang="ru-RU" b="1" i="1"/>
          </a:p>
        </p:txBody>
      </p:sp>
      <p:sp>
        <p:nvSpPr>
          <p:cNvPr id="4403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bg1"/>
                </a:solidFill>
              </a:rPr>
              <a:t>8</a:t>
            </a:r>
            <a:endParaRPr lang="ru-RU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6" name="Picture 8" descr="Ниагара2"/>
          <p:cNvPicPr>
            <a:picLocks noChangeAspect="1" noChangeArrowheads="1"/>
          </p:cNvPicPr>
          <p:nvPr/>
        </p:nvPicPr>
        <p:blipFill>
          <a:blip r:embed="rId8"/>
          <a:srcRect b="850"/>
          <a:stretch>
            <a:fillRect/>
          </a:stretch>
        </p:blipFill>
        <p:spPr bwMode="auto">
          <a:xfrm>
            <a:off x="214282" y="0"/>
            <a:ext cx="8929718" cy="6869113"/>
          </a:xfrm>
          <a:prstGeom prst="rect">
            <a:avLst/>
          </a:prstGeom>
          <a:noFill/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0"/>
            <a:ext cx="1763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uk-UA" b="1" i="1">
                <a:solidFill>
                  <a:srgbClr val="FFFFFF"/>
                </a:solidFill>
              </a:rPr>
              <a:t>річка Ніагара</a:t>
            </a:r>
            <a:endParaRPr lang="ru-RU" i="1">
              <a:solidFill>
                <a:srgbClr val="FFFFFF"/>
              </a:solidFill>
            </a:endParaRPr>
          </a:p>
        </p:txBody>
      </p:sp>
      <p:sp>
        <p:nvSpPr>
          <p:cNvPr id="43013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3563938" y="6400800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>
                <a:solidFill>
                  <a:schemeClr val="bg1"/>
                </a:solidFill>
                <a:latin typeface="Comic Sans MS" pitchFamily="66" charset="0"/>
              </a:rPr>
              <a:t>озеро Ері</a:t>
            </a:r>
            <a:endParaRPr lang="ru-RU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9577628">
            <a:off x="1619250" y="0"/>
            <a:ext cx="1628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uk-UA" b="1">
                <a:solidFill>
                  <a:schemeClr val="bg1"/>
                </a:solidFill>
                <a:latin typeface="Comic Sans MS" pitchFamily="66" charset="0"/>
              </a:rPr>
              <a:t>оз. </a:t>
            </a:r>
          </a:p>
          <a:p>
            <a:pPr>
              <a:lnSpc>
                <a:spcPct val="75000"/>
              </a:lnSpc>
            </a:pPr>
            <a:r>
              <a:rPr lang="uk-UA" b="1">
                <a:solidFill>
                  <a:schemeClr val="bg1"/>
                </a:solidFill>
                <a:latin typeface="Comic Sans MS" pitchFamily="66" charset="0"/>
              </a:rPr>
              <a:t>Онтаріо</a:t>
            </a:r>
            <a:endParaRPr lang="ru-RU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6443663" y="3644900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>
                <a:solidFill>
                  <a:schemeClr val="bg1"/>
                </a:solidFill>
                <a:latin typeface="Comic Sans MS" pitchFamily="66" charset="0"/>
              </a:rPr>
              <a:t>р. Ніагара</a:t>
            </a:r>
            <a:endParaRPr lang="ru-RU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4427538" y="2133600"/>
            <a:ext cx="309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>
                <a:solidFill>
                  <a:schemeClr val="bg1"/>
                </a:solidFill>
                <a:latin typeface="Comic Sans MS" pitchFamily="66" charset="0"/>
              </a:rPr>
              <a:t>Ніагарський вдсп.</a:t>
            </a:r>
            <a:endParaRPr lang="ru-RU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 flipH="1">
            <a:off x="4140200" y="2492375"/>
            <a:ext cx="360363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>
            <a:off x="6156325" y="4076700"/>
            <a:ext cx="360363" cy="42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4140200" y="188913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>
                <a:solidFill>
                  <a:schemeClr val="bg1"/>
                </a:solidFill>
                <a:latin typeface="Comic Sans MS" pitchFamily="66" charset="0"/>
              </a:rPr>
              <a:t>р. Ніагара</a:t>
            </a:r>
            <a:endParaRPr lang="ru-RU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 flipH="1">
            <a:off x="3924300" y="620713"/>
            <a:ext cx="504825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uk-UA"/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1979613" y="3429000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>
                <a:solidFill>
                  <a:srgbClr val="FFFF00"/>
                </a:solidFill>
                <a:latin typeface="Comic Sans MS" pitchFamily="66" charset="0"/>
              </a:rPr>
              <a:t>К А Н А Д А</a:t>
            </a:r>
            <a:endParaRPr lang="ru-RU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6588125" y="836613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>
                <a:solidFill>
                  <a:srgbClr val="FFFF00"/>
                </a:solidFill>
                <a:latin typeface="Comic Sans MS" pitchFamily="66" charset="0"/>
              </a:rPr>
              <a:t>С Ш А</a:t>
            </a:r>
            <a:endParaRPr lang="ru-RU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3028" name="Arc 20"/>
          <p:cNvSpPr>
            <a:spLocks/>
          </p:cNvSpPr>
          <p:nvPr/>
        </p:nvSpPr>
        <p:spPr bwMode="auto">
          <a:xfrm flipV="1">
            <a:off x="5795963" y="5589588"/>
            <a:ext cx="504825" cy="7191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43029" name="Arc 21"/>
          <p:cNvSpPr>
            <a:spLocks/>
          </p:cNvSpPr>
          <p:nvPr/>
        </p:nvSpPr>
        <p:spPr bwMode="auto">
          <a:xfrm rot="17064402" flipV="1">
            <a:off x="3208338" y="14288"/>
            <a:ext cx="488950" cy="711200"/>
          </a:xfrm>
          <a:custGeom>
            <a:avLst/>
            <a:gdLst>
              <a:gd name="G0" fmla="+- 0 0 0"/>
              <a:gd name="G1" fmla="+- 21347 0 0"/>
              <a:gd name="G2" fmla="+- 21600 0 0"/>
              <a:gd name="T0" fmla="*/ 3297 w 20906"/>
              <a:gd name="T1" fmla="*/ 0 h 21347"/>
              <a:gd name="T2" fmla="*/ 20906 w 20906"/>
              <a:gd name="T3" fmla="*/ 15917 h 21347"/>
              <a:gd name="T4" fmla="*/ 0 w 20906"/>
              <a:gd name="T5" fmla="*/ 21347 h 21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06" h="21347" fill="none" extrusionOk="0">
                <a:moveTo>
                  <a:pt x="3296" y="0"/>
                </a:moveTo>
                <a:cubicBezTo>
                  <a:pt x="11817" y="1316"/>
                  <a:pt x="18738" y="7572"/>
                  <a:pt x="20906" y="15916"/>
                </a:cubicBezTo>
              </a:path>
              <a:path w="20906" h="21347" stroke="0" extrusionOk="0">
                <a:moveTo>
                  <a:pt x="3296" y="0"/>
                </a:moveTo>
                <a:cubicBezTo>
                  <a:pt x="11817" y="1316"/>
                  <a:pt x="18738" y="7572"/>
                  <a:pt x="20906" y="15916"/>
                </a:cubicBezTo>
                <a:lnTo>
                  <a:pt x="0" y="21347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 type="stealth" w="lg" len="lg"/>
          </a:ln>
          <a:effectLst/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Булькан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FTCO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Булькан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43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он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500"/>
                                        <p:tgtEl>
                                          <p:spTgt spid="43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500"/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allAtOnce"/>
      <p:bldP spid="43018" grpId="0" build="allAtOnce"/>
      <p:bldP spid="43019" grpId="0"/>
      <p:bldP spid="43020" grpId="0" build="allAtOnce"/>
      <p:bldP spid="43021" grpId="0" build="allAtOnce"/>
      <p:bldP spid="43022" grpId="0" animBg="1"/>
      <p:bldP spid="43023" grpId="0" animBg="1"/>
      <p:bldP spid="43024" grpId="0" build="allAtOnce"/>
      <p:bldP spid="43025" grpId="0" animBg="1"/>
      <p:bldP spid="43026" grpId="0" build="allAtOnce"/>
      <p:bldP spid="43027" grpId="0" build="allAtOnce"/>
      <p:bldP spid="43028" grpId="0" animBg="1"/>
      <p:bldP spid="430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Ниагара_ниже водопа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0"/>
            <a:ext cx="2700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uk-UA" b="1" i="1">
                <a:solidFill>
                  <a:srgbClr val="FFFFFF"/>
                </a:solidFill>
              </a:rPr>
              <a:t>Річка Ніагара </a:t>
            </a:r>
            <a:r>
              <a:rPr lang="uk-UA" i="1">
                <a:solidFill>
                  <a:srgbClr val="FFFFFF"/>
                </a:solidFill>
              </a:rPr>
              <a:t>(нижче водоспаду)</a:t>
            </a:r>
            <a:endParaRPr lang="ru-RU" i="1">
              <a:solidFill>
                <a:srgbClr val="FFFFFF"/>
              </a:solidFill>
            </a:endParaRPr>
          </a:p>
        </p:txBody>
      </p:sp>
      <p:sp>
        <p:nvSpPr>
          <p:cNvPr id="41988" name="AutoShape 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41990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bg1"/>
                </a:solidFill>
              </a:rPr>
              <a:t>8</a:t>
            </a:r>
            <a:endParaRPr lang="ru-RU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1"/>
    <p:sndAc>
      <p:stSnd>
        <p:snd r:embed="rId2" name="колокольчики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Ниагар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113"/>
            <a:ext cx="9144000" cy="6858000"/>
          </a:xfrm>
          <a:prstGeom prst="rect">
            <a:avLst/>
          </a:prstGeom>
          <a:noFill/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0"/>
            <a:ext cx="3348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/>
              <a:t>Ніагарський водоспад</a:t>
            </a:r>
            <a:endParaRPr lang="ru-RU" b="1" i="1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0" y="4575175"/>
            <a:ext cx="9144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>
                <a:solidFill>
                  <a:schemeClr val="bg1"/>
                </a:solidFill>
              </a:rPr>
              <a:t>Один з п’яти найпотужніших водоспадів світу – </a:t>
            </a:r>
            <a:r>
              <a:rPr lang="uk-UA" b="1" i="1">
                <a:solidFill>
                  <a:srgbClr val="FFFF00"/>
                </a:solidFill>
              </a:rPr>
              <a:t>Ніагарський,</a:t>
            </a:r>
            <a:r>
              <a:rPr lang="uk-UA" b="1">
                <a:solidFill>
                  <a:schemeClr val="bg1"/>
                </a:solidFill>
              </a:rPr>
              <a:t> який має висоту лише  </a:t>
            </a:r>
            <a:r>
              <a:rPr lang="uk-UA" b="1" i="1">
                <a:solidFill>
                  <a:srgbClr val="FFFF00"/>
                </a:solidFill>
              </a:rPr>
              <a:t>51 м.</a:t>
            </a:r>
            <a:r>
              <a:rPr lang="uk-UA" b="1">
                <a:solidFill>
                  <a:schemeClr val="bg1"/>
                </a:solidFill>
              </a:rPr>
              <a:t> Його назва у перекладі з індіанського означає </a:t>
            </a:r>
            <a:r>
              <a:rPr lang="uk-UA" b="1" i="1">
                <a:solidFill>
                  <a:srgbClr val="FFFF00"/>
                </a:solidFill>
              </a:rPr>
              <a:t>“земля навпіл”,</a:t>
            </a:r>
            <a:r>
              <a:rPr lang="uk-UA" b="1">
                <a:solidFill>
                  <a:schemeClr val="bg1"/>
                </a:solidFill>
              </a:rPr>
              <a:t> тобто перепона території. Немало сміливців намагалися подолати це диво природи: у діжці, у гумовій кулі, у канаті над водоспадом. Одні гинули, інші ставали інвалідами.</a:t>
            </a:r>
            <a:r>
              <a:rPr lang="uk-UA">
                <a:solidFill>
                  <a:schemeClr val="bg1"/>
                </a:solidFill>
              </a:rPr>
              <a:t>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40966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bg1"/>
                </a:solidFill>
              </a:rPr>
              <a:t>8</a:t>
            </a:r>
            <a:endParaRPr lang="ru-RU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allAtOnce"/>
      <p:bldP spid="4096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Natalia\Відкритий урок. Мариняк Н.О\фотографії\Niagara_American_Fal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469900"/>
            <a:ext cx="8877300" cy="591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Natalia\Відкритий урок. Мариняк Н.О\НО\Ниагарский-водопад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8563" y="-898525"/>
            <a:ext cx="11541126" cy="865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Natalia\Відкритий урок. Мариняк Н.О\НО\niagara-fal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:\Natalia\Відкритий урок. Мариняк Н.О\НО\falls Niagara Ontario, Can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3" descr="Ніагарський водоспа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64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5" descr="Ніагарський водоспа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 descr="Миссури впадение в Миссисип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8563" y="0"/>
            <a:ext cx="6675437" cy="6884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0"/>
            <a:ext cx="24844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uk-UA" b="1" i="1"/>
              <a:t>Місце впадіння Міссурі в Міссісіпі </a:t>
            </a:r>
            <a:r>
              <a:rPr lang="uk-UA" i="1"/>
              <a:t>(знімок з літака)</a:t>
            </a:r>
            <a:endParaRPr lang="ru-RU" i="1"/>
          </a:p>
        </p:txBody>
      </p:sp>
      <p:sp>
        <p:nvSpPr>
          <p:cNvPr id="39940" name="AutoShape 4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39942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chemeClr val="bg1"/>
                </a:solidFill>
              </a:rPr>
              <a:t>3</a:t>
            </a:r>
            <a:endParaRPr lang="ru-RU" sz="1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1"/>
    <p:sndAc>
      <p:stSnd>
        <p:snd r:embed="rId2" name="колокольчики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6" descr="Ніагарський водоспа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D:\Natalia\Відкритий урок. Мариняк Н.О\фотографії\UtsingiPoint-GreatSlaveLa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58400" y="-7543800"/>
            <a:ext cx="29260800" cy="2194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D:\Natalia\Відкритий урок. Мариняк Н.О\фотографії\Great Bear Lake Can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50" y="214290"/>
            <a:ext cx="8666029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8229600" cy="45259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 descr="D:\Natalia\Відкритий урок. Мариняк Н.О\НО\Lake Superi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Виннипег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214281" y="214290"/>
            <a:ext cx="8715437" cy="6357983"/>
          </a:xfrm>
          <a:prstGeom prst="rect">
            <a:avLst/>
          </a:prstGeom>
          <a:noFill/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28596" y="214290"/>
            <a:ext cx="18399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 dirty="0">
                <a:solidFill>
                  <a:schemeClr val="bg1"/>
                </a:solidFill>
              </a:rPr>
              <a:t>озеро Вінніпег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31753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rgbClr val="4D4D4D"/>
                </a:solidFill>
              </a:rPr>
              <a:t>7</a:t>
            </a:r>
            <a:endParaRPr lang="ru-RU" sz="1400" b="1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uild="allAtOnce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D:\Natalia\Відкритий урок. Мариняк Н.О\НО\Grand Beach - Озеро Виннипег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214290"/>
            <a:ext cx="8128000" cy="6262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D:\Natalia\Відкритий урок. Мариняк Н.О\НО\Grand Beach - Озеро Виннипе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D:\Natalia\Відкритий урок. Мариняк Н.О\фотографії\600px-Great_Salt_Lake_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358246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D:\Natalia\Відкритий урок. Мариняк Н.О\фотографії\Great_Salt_Lake_ISS_2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712" y="208164"/>
            <a:ext cx="8564130" cy="6292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Большое соленое озеро"/>
          <p:cNvPicPr>
            <a:picLocks noChangeAspect="1" noChangeArrowheads="1"/>
          </p:cNvPicPr>
          <p:nvPr/>
        </p:nvPicPr>
        <p:blipFill>
          <a:blip r:embed="rId4"/>
          <a:srcRect l="894" t="1192" r="1321" b="1321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24579" name="AutoShape 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rgbClr val="4D4D4D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0"/>
            <a:ext cx="320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/>
              <a:t>Велике Солоне озеро</a:t>
            </a:r>
            <a:endParaRPr lang="ru-RU" b="1" i="1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0" y="4221163"/>
            <a:ext cx="6985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>
                <a:solidFill>
                  <a:srgbClr val="FFFF00"/>
                </a:solidFill>
              </a:rPr>
              <a:t>Велике Солоне озеро</a:t>
            </a:r>
            <a:r>
              <a:rPr lang="uk-UA" b="1">
                <a:solidFill>
                  <a:schemeClr val="bg1"/>
                </a:solidFill>
              </a:rPr>
              <a:t> – безстічна водойма на заході США. Являє собою залишок давнього океану. Середня глибина невелика – 4,5-7,5 м.</a:t>
            </a: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build="allAtOnce"/>
      <p:bldP spid="245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D:\Natalia\Відкритий урок. Мариняк Н.О\НО\Aerial_photo_6_Saint_Lawrence_R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57150"/>
            <a:ext cx="9504363" cy="674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Большое Солёное озеро"/>
          <p:cNvPicPr>
            <a:picLocks noChangeAspect="1" noChangeArrowheads="1"/>
          </p:cNvPicPr>
          <p:nvPr/>
        </p:nvPicPr>
        <p:blipFill>
          <a:blip r:embed="rId4"/>
          <a:srcRect b="173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3" name="AutoShape 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rgbClr val="C0C0C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5605" name="AutoShape 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Blank">
            <a:avLst/>
          </a:prstGeom>
          <a:solidFill>
            <a:srgbClr val="C0C0C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1400" b="1">
                <a:solidFill>
                  <a:srgbClr val="4D4D4D"/>
                </a:solidFill>
              </a:rPr>
              <a:t>7</a:t>
            </a:r>
            <a:endParaRPr lang="ru-RU" sz="1400" b="1">
              <a:solidFill>
                <a:srgbClr val="4D4D4D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0" y="6400800"/>
            <a:ext cx="3203575" cy="4572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b="1" i="1"/>
              <a:t>Велике Солоне озеро</a:t>
            </a:r>
            <a:endParaRPr lang="ru-RU" b="1" i="1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619250" y="0"/>
            <a:ext cx="752475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uk-UA" b="1"/>
              <a:t>     </a:t>
            </a:r>
            <a:r>
              <a:rPr lang="uk-UA" b="1">
                <a:solidFill>
                  <a:schemeClr val="bg1"/>
                </a:solidFill>
              </a:rPr>
              <a:t>Одне з найбільш солоних озер світу. Солоність води коливається від </a:t>
            </a:r>
            <a:r>
              <a:rPr lang="uk-UA" b="1">
                <a:solidFill>
                  <a:srgbClr val="FFFF00"/>
                </a:solidFill>
              </a:rPr>
              <a:t>137</a:t>
            </a:r>
            <a:r>
              <a:rPr lang="uk-UA" b="1">
                <a:solidFill>
                  <a:schemeClr val="bg1"/>
                </a:solidFill>
              </a:rPr>
              <a:t> до </a:t>
            </a:r>
            <a:r>
              <a:rPr lang="uk-UA" b="1">
                <a:solidFill>
                  <a:srgbClr val="FFFF00"/>
                </a:solidFill>
              </a:rPr>
              <a:t>300</a:t>
            </a:r>
            <a:r>
              <a:rPr lang="ru-RU" b="1">
                <a:solidFill>
                  <a:srgbClr val="FFFF00"/>
                </a:solidFill>
              </a:rPr>
              <a:t>‰</a:t>
            </a:r>
            <a:r>
              <a:rPr lang="uk-UA" b="1">
                <a:solidFill>
                  <a:srgbClr val="FFFF00"/>
                </a:solidFill>
              </a:rPr>
              <a:t>.</a:t>
            </a:r>
            <a:r>
              <a:rPr lang="uk-UA" b="1">
                <a:solidFill>
                  <a:schemeClr val="bg1"/>
                </a:solidFill>
              </a:rPr>
              <a:t> З дна озера ведеться видобуток </a:t>
            </a:r>
            <a:r>
              <a:rPr lang="uk-UA" b="1" i="1">
                <a:solidFill>
                  <a:srgbClr val="FFFF00"/>
                </a:solidFill>
              </a:rPr>
              <a:t>глауберової солі.</a:t>
            </a:r>
            <a:r>
              <a:rPr lang="uk-UA" b="1">
                <a:solidFill>
                  <a:schemeClr val="bg1"/>
                </a:solidFill>
              </a:rPr>
              <a:t> На березі озера знаходиться курортне містечко </a:t>
            </a:r>
            <a:r>
              <a:rPr lang="uk-UA" b="1" i="1">
                <a:solidFill>
                  <a:srgbClr val="FFFF00"/>
                </a:solidFill>
              </a:rPr>
              <a:t>Солт-Лейк-Сіті.</a:t>
            </a:r>
            <a:r>
              <a:rPr lang="ru-RU"/>
              <a:t> </a:t>
            </a:r>
          </a:p>
        </p:txBody>
      </p:sp>
    </p:spTree>
  </p:cSld>
  <p:clrMapOvr>
    <a:masterClrMapping/>
  </p:clrMapOvr>
  <p:transition spd="slow">
    <p:newsflash/>
    <p:sndAc>
      <p:stSnd>
        <p:snd r:embed="rId2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uild="allAtOnce" animBg="1"/>
      <p:bldP spid="2560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G:\Okeechobee_lake_from_s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01122" cy="6157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G:\800px-Lake_Okeechob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14290"/>
            <a:ext cx="8554939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D:\Natalia\Відкритий урок. Мариняк Н.О\фотографії\Lawre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D:\Natalia\Відкритий урок. Мариняк Н.О\НО\_Saint_Lawrence_Ri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278842" cy="6209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508</Words>
  <PresentationFormat>Экран (4:3)</PresentationFormat>
  <Paragraphs>70</Paragraphs>
  <Slides>72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25</cp:revision>
  <dcterms:modified xsi:type="dcterms:W3CDTF">2011-02-17T17:21:18Z</dcterms:modified>
</cp:coreProperties>
</file>