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85" r:id="rId6"/>
    <p:sldId id="260" r:id="rId7"/>
    <p:sldId id="262" r:id="rId8"/>
    <p:sldId id="287" r:id="rId9"/>
    <p:sldId id="288" r:id="rId10"/>
    <p:sldId id="289" r:id="rId11"/>
    <p:sldId id="290" r:id="rId12"/>
    <p:sldId id="291" r:id="rId13"/>
    <p:sldId id="268" r:id="rId14"/>
    <p:sldId id="269" r:id="rId15"/>
    <p:sldId id="28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3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Франція</a:t>
            </a:r>
            <a:endParaRPr lang="uk-UA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163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95360" cy="2058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Французька музика</a:t>
            </a:r>
            <a:b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Французька музика черпає витоки з фольклору кельтських і германських племен, які жили у давні часи на території нинішньої Франції. Зі становленням Франції в період Середньовіччя у французькій музиці злилися народні музичні традиції численних регіонів країни. Французька музикальна культура розвивалася, взаємодіючи також з музикальними культурами інших європейських народів, зокрема італійського та німецького.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0597"/>
            <a:ext cx="2921000" cy="4048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29209"/>
            <a:ext cx="2974975" cy="3719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ьна виноска 3"/>
          <p:cNvSpPr/>
          <p:nvPr/>
        </p:nvSpPr>
        <p:spPr>
          <a:xfrm>
            <a:off x="3585592" y="2282974"/>
            <a:ext cx="2304256" cy="576064"/>
          </a:xfrm>
          <a:prstGeom prst="wedgeEllipseCallout">
            <a:avLst>
              <a:gd name="adj1" fmla="val -67957"/>
              <a:gd name="adj2" fmla="val 625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Calibri" pitchFamily="34" charset="0"/>
                <a:cs typeface="Calibri" pitchFamily="34" charset="0"/>
              </a:rPr>
              <a:t>Клод Дебюссі, 1908</a:t>
            </a:r>
          </a:p>
        </p:txBody>
      </p:sp>
      <p:sp>
        <p:nvSpPr>
          <p:cNvPr id="5" name="Овальна виноска 4"/>
          <p:cNvSpPr/>
          <p:nvPr/>
        </p:nvSpPr>
        <p:spPr>
          <a:xfrm>
            <a:off x="3707904" y="3861048"/>
            <a:ext cx="2160240" cy="1584176"/>
          </a:xfrm>
          <a:prstGeom prst="wedgeEllipseCallout">
            <a:avLst>
              <a:gd name="adj1" fmla="val 89059"/>
              <a:gd name="adj2" fmla="val 4659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alibri" pitchFamily="34" charset="0"/>
                <a:cs typeface="Calibri" pitchFamily="34" charset="0"/>
              </a:rPr>
              <a:t>Джо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Дассен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- один з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найпопулярніших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французьких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співаків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28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419872" y="2420887"/>
            <a:ext cx="2733277" cy="3618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Мода Франції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24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Франція є провідною країни в індустрії моди. Мода завжди була важливою частиною в культурному житті країни і суспільства, і французи добре відомі за їх увагу до модного одягу, а французькі слова </a:t>
            </a:r>
            <a:r>
              <a:rPr lang="uk-UA" sz="1600" dirty="0" err="1">
                <a:latin typeface="Calibri" pitchFamily="34" charset="0"/>
                <a:cs typeface="Calibri" pitchFamily="34" charset="0"/>
              </a:rPr>
              <a:t>от-кутюр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1600" dirty="0" err="1">
                <a:latin typeface="Calibri" pitchFamily="34" charset="0"/>
                <a:cs typeface="Calibri" pitchFamily="34" charset="0"/>
              </a:rPr>
              <a:t>прет-а-порте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 та інші увійшли в світовий словник моди.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017837" cy="45545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7"/>
            <a:ext cx="2719387" cy="41703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842" y="188640"/>
            <a:ext cx="3917165" cy="20162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82588" y="5733256"/>
            <a:ext cx="3017837" cy="3060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Коко Шанель. 1912 рік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6297166" y="6408637"/>
            <a:ext cx="2722413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Ів</a:t>
            </a:r>
            <a:r>
              <a:rPr lang="uk-UA" dirty="0"/>
              <a:t> </a:t>
            </a:r>
            <a:r>
              <a:rPr lang="uk-UA" dirty="0" err="1"/>
              <a:t>Сен</a:t>
            </a:r>
            <a:r>
              <a:rPr lang="uk-UA" dirty="0"/>
              <a:t> </a:t>
            </a:r>
            <a:r>
              <a:rPr lang="uk-UA" dirty="0" err="1"/>
              <a:t>Лоран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55902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6673944" cy="378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Французька кухня</a:t>
            </a:r>
            <a:b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Французька кухня цінується у всьому світі як дуже вишукана. Про те, що французи відомі як гурмани, чули, напевно, усі.</a:t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Головною особливістю французької кухні є використання винятково свіжих продуктів, причому якості й особливості властиві кожному продукту повинні зберігатися і після процесу готування. Незважаючи на відмінності регіональних кулінарних традицій, характерною рисою національної французької кухні є достаток овочів і коренеплодів: картопля, стручкова квасоля, різні сорти цибулі, шпинату, капуста різних сортів, помідори, баклажани, селера, петрушка, салати використовуються для готування салатів, перших і других страв, а також як гарніри.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2097087" cy="4243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круглений прямокутник 3"/>
          <p:cNvSpPr/>
          <p:nvPr/>
        </p:nvSpPr>
        <p:spPr>
          <a:xfrm>
            <a:off x="6948264" y="4432028"/>
            <a:ext cx="2097087" cy="2905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latin typeface="Calibri" pitchFamily="34" charset="0"/>
                <a:cs typeface="Calibri" pitchFamily="34" charset="0"/>
              </a:rPr>
              <a:t>Фондю</a:t>
            </a:r>
            <a:r>
              <a:rPr lang="uk-UA" sz="1400" dirty="0">
                <a:latin typeface="Calibri" pitchFamily="34" charset="0"/>
                <a:cs typeface="Calibri" pitchFamily="34" charset="0"/>
              </a:rPr>
              <a:t>  по-французьки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6275"/>
            <a:ext cx="3157537" cy="2640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2378075" cy="2084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6235"/>
            <a:ext cx="238442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6588224" y="6576787"/>
            <a:ext cx="2384425" cy="281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atin typeface="Calibri" pitchFamily="34" charset="0"/>
                <a:cs typeface="Calibri" pitchFamily="34" charset="0"/>
              </a:rPr>
              <a:t>Coq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au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vin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-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Курча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у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вині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3851920" y="5945435"/>
            <a:ext cx="2378075" cy="27781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latin typeface="Calibri" pitchFamily="34" charset="0"/>
                <a:cs typeface="Calibri" pitchFamily="34" charset="0"/>
              </a:rPr>
              <a:t>Устриці </a:t>
            </a:r>
            <a:r>
              <a:rPr lang="uk-UA" sz="1400" dirty="0" err="1">
                <a:latin typeface="Calibri" pitchFamily="34" charset="0"/>
                <a:cs typeface="Calibri" pitchFamily="34" charset="0"/>
              </a:rPr>
              <a:t>белон</a:t>
            </a:r>
            <a:endParaRPr lang="uk-UA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251520" y="6386288"/>
            <a:ext cx="3157537" cy="25878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latin typeface="Calibri" pitchFamily="34" charset="0"/>
                <a:cs typeface="Calibri" pitchFamily="34" charset="0"/>
              </a:rPr>
              <a:t>Крем-брюле</a:t>
            </a:r>
          </a:p>
        </p:txBody>
      </p:sp>
    </p:spTree>
    <p:extLst>
      <p:ext uri="{BB962C8B-B14F-4D97-AF65-F5344CB8AC3E}">
        <p14:creationId xmlns:p14="http://schemas.microsoft.com/office/powerpoint/2010/main" xmlns="" val="177313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3099253" cy="33049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9655" y="2996952"/>
            <a:ext cx="3608619" cy="37527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473"/>
            <a:ext cx="341987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  у   Франції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Футбол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Футбол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є найпопулярнішим видом спорту в країні.  Особливістю популярності футболу у Франції є його етнічна та регіональна зосередженість.</a:t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Ліга 1 — французька професійна ліга для футбольних клубів. Вона є вищим дивізіоном французької системи футбольної ліги. Змагання проводяться серед 20 команд, по закінчення сезону найгірші три команди переводяться до слабшого змагання — Ліги 2. Найбільш успішніші клуби за всю історію, «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Сент-Етьєн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» і «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Олімпік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», виграли десять чемпіонських титулів.</a:t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818035" y="6497961"/>
            <a:ext cx="2160240" cy="3600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Зінедін</a:t>
            </a:r>
            <a:r>
              <a:rPr lang="uk-UA" dirty="0"/>
              <a:t> </a:t>
            </a:r>
            <a:r>
              <a:rPr lang="uk-UA" dirty="0" err="1"/>
              <a:t>Зідан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3347865" y="3140968"/>
            <a:ext cx="1944216" cy="3525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Мішель </a:t>
            </a:r>
            <a:r>
              <a:rPr lang="uk-UA" dirty="0" err="1"/>
              <a:t>Платіні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69013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is San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630" y="4005064"/>
            <a:ext cx="2881379" cy="2550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crimeur-Gaud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702" y="1478521"/>
            <a:ext cx="2534369" cy="3801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9892" y="292006"/>
            <a:ext cx="5112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Фехтування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 err="1"/>
              <a:t>Фехтування</a:t>
            </a:r>
            <a:r>
              <a:rPr lang="uk-UA" dirty="0"/>
              <a:t> є досить поширеним і давнім видом спорту у Франції. 9 листопада 1913 року в Парижі представники національних федерацій Бельгії, Великої Британії, Італії, Німеччини, Нідерландів, Норвегії, Угорщини, Франції, Швейцарії та чеського фехтувального клубу «Ригель» оголосили про створення Міжнародної федерації фехтування (МФФ). </a:t>
            </a:r>
            <a:br>
              <a:rPr lang="uk-UA" dirty="0"/>
            </a:br>
            <a:r>
              <a:rPr lang="uk-UA" dirty="0"/>
              <a:t>У цей час фехтування є найуспішнішим видом спорту для Франції на Олімпійських іграх: воно принесло країні в </a:t>
            </a:r>
            <a:endParaRPr lang="uk-UA" dirty="0" smtClean="0"/>
          </a:p>
          <a:p>
            <a:r>
              <a:rPr lang="uk-UA" dirty="0" smtClean="0"/>
              <a:t>сумі </a:t>
            </a:r>
            <a:r>
              <a:rPr lang="uk-UA" dirty="0"/>
              <a:t>115 медалей </a:t>
            </a:r>
            <a:endParaRPr lang="uk-UA" dirty="0" smtClean="0"/>
          </a:p>
          <a:p>
            <a:r>
              <a:rPr lang="uk-UA" dirty="0" smtClean="0"/>
              <a:t>(</a:t>
            </a:r>
            <a:r>
              <a:rPr lang="uk-UA" dirty="0"/>
              <a:t>41 золоту, 40 </a:t>
            </a:r>
            <a:r>
              <a:rPr lang="uk-UA" dirty="0" err="1" smtClean="0"/>
              <a:t>сріб-</a:t>
            </a:r>
            <a:endParaRPr lang="uk-UA" dirty="0" smtClean="0"/>
          </a:p>
          <a:p>
            <a:r>
              <a:rPr lang="uk-UA" dirty="0" smtClean="0"/>
              <a:t>них </a:t>
            </a:r>
            <a:r>
              <a:rPr lang="uk-UA" dirty="0"/>
              <a:t>і 34 бронзові).</a:t>
            </a:r>
          </a:p>
        </p:txBody>
      </p:sp>
      <p:sp>
        <p:nvSpPr>
          <p:cNvPr id="8" name="Стрілка вправо 7"/>
          <p:cNvSpPr/>
          <p:nvPr/>
        </p:nvSpPr>
        <p:spPr>
          <a:xfrm>
            <a:off x="3510028" y="5589240"/>
            <a:ext cx="2520280" cy="7402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Боріс</a:t>
            </a:r>
            <a:r>
              <a:rPr lang="uk-UA" dirty="0"/>
              <a:t> </a:t>
            </a:r>
            <a:r>
              <a:rPr lang="uk-UA" dirty="0" err="1"/>
              <a:t>Сансон</a:t>
            </a:r>
            <a:endParaRPr lang="uk-UA" dirty="0"/>
          </a:p>
        </p:txBody>
      </p:sp>
      <p:sp>
        <p:nvSpPr>
          <p:cNvPr id="10" name="Стрілка вправо 9"/>
          <p:cNvSpPr/>
          <p:nvPr/>
        </p:nvSpPr>
        <p:spPr>
          <a:xfrm flipH="1">
            <a:off x="2987824" y="4725144"/>
            <a:ext cx="2200250" cy="6252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Люсьєн</a:t>
            </a:r>
            <a:r>
              <a:rPr lang="uk-UA" dirty="0"/>
              <a:t> Годен</a:t>
            </a:r>
          </a:p>
        </p:txBody>
      </p:sp>
    </p:spTree>
    <p:extLst>
      <p:ext uri="{BB962C8B-B14F-4D97-AF65-F5344CB8AC3E}">
        <p14:creationId xmlns:p14="http://schemas.microsoft.com/office/powerpoint/2010/main" xmlns="" val="404115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2555776" y="4653136"/>
            <a:ext cx="3888432" cy="206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Гандбол</a:t>
            </a:r>
          </a:p>
          <a:p>
            <a:pPr marL="0" indent="0">
              <a:buNone/>
            </a:pPr>
            <a:endParaRPr lang="uk-UA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uk-UA" sz="1600" dirty="0">
                <a:latin typeface="Calibri" pitchFamily="34" charset="0"/>
                <a:cs typeface="Calibri" pitchFamily="34" charset="0"/>
              </a:rPr>
              <a:t>Станом на 2010 рік у країні було 411 271 ліцензованих гандболістів . Зараз збірна Франції є чемпіоном світу та чемпіоном Європи. Жіноча збірна перемогла на чемпіонаті світу 2003 року.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2099368" y="116632"/>
            <a:ext cx="514280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Баскетбол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У сезоні 2010/2011 12 французьких баскетболістів грали в НБА в США та Канаді.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Найбільшим досягненням чоловічої збірної є срібні медалі на чемпіонатах Європи 1949  та 2011років, на чемпіонатах світу команда не займала навіть третього місця. Жіноча збірна досягла більших успіхів: третє місце на чемпіонаті світу та дві перемоги на чемпіонатах Європи.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2" y="1"/>
            <a:ext cx="2193454" cy="4371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9" y="-9525"/>
            <a:ext cx="1979712" cy="3579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71976"/>
            <a:ext cx="2406877" cy="24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51343"/>
            <a:ext cx="2675508" cy="2819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ьна виноска 5"/>
          <p:cNvSpPr/>
          <p:nvPr/>
        </p:nvSpPr>
        <p:spPr>
          <a:xfrm rot="21006292">
            <a:off x="2099369" y="2622823"/>
            <a:ext cx="3192712" cy="792088"/>
          </a:xfrm>
          <a:prstGeom prst="wedgeEllipseCallout">
            <a:avLst>
              <a:gd name="adj1" fmla="val -62131"/>
              <a:gd name="adj2" fmla="val -2702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atin typeface="Calibri" pitchFamily="34" charset="0"/>
                <a:cs typeface="Calibri" pitchFamily="34" charset="0"/>
              </a:rPr>
              <a:t>Боріс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Діао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—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французький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професійний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баскетболіст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Овальна виноска 6"/>
          <p:cNvSpPr/>
          <p:nvPr/>
        </p:nvSpPr>
        <p:spPr>
          <a:xfrm rot="966321">
            <a:off x="5309196" y="3100104"/>
            <a:ext cx="3312367" cy="702078"/>
          </a:xfrm>
          <a:prstGeom prst="wedgeEllipseCallout">
            <a:avLst>
              <a:gd name="adj1" fmla="val 13726"/>
              <a:gd name="adj2" fmla="val -17664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latin typeface="Calibri" pitchFamily="34" charset="0"/>
                <a:cs typeface="Calibri" pitchFamily="34" charset="0"/>
              </a:rPr>
              <a:t>Флоранс</a:t>
            </a:r>
            <a:r>
              <a:rPr lang="uk-UA" sz="1400" dirty="0">
                <a:latin typeface="Calibri" pitchFamily="34" charset="0"/>
                <a:cs typeface="Calibri" pitchFamily="34" charset="0"/>
              </a:rPr>
              <a:t>  </a:t>
            </a:r>
            <a:r>
              <a:rPr lang="uk-UA" sz="1400" dirty="0" err="1">
                <a:latin typeface="Calibri" pitchFamily="34" charset="0"/>
                <a:cs typeface="Calibri" pitchFamily="34" charset="0"/>
              </a:rPr>
              <a:t>Лепрон</a:t>
            </a:r>
            <a:r>
              <a:rPr lang="uk-UA" sz="1400" dirty="0">
                <a:latin typeface="Calibri" pitchFamily="34" charset="0"/>
                <a:cs typeface="Calibri" pitchFamily="34" charset="0"/>
              </a:rPr>
              <a:t> — французька баскетболістка</a:t>
            </a:r>
          </a:p>
        </p:txBody>
      </p:sp>
      <p:sp>
        <p:nvSpPr>
          <p:cNvPr id="8" name="Овальна виноска 7"/>
          <p:cNvSpPr/>
          <p:nvPr/>
        </p:nvSpPr>
        <p:spPr>
          <a:xfrm rot="20966466">
            <a:off x="2436490" y="3618712"/>
            <a:ext cx="3059038" cy="665262"/>
          </a:xfrm>
          <a:prstGeom prst="wedgeEllipseCallout">
            <a:avLst>
              <a:gd name="adj1" fmla="val -63293"/>
              <a:gd name="adj2" fmla="val 5890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latin typeface="Calibri" pitchFamily="34" charset="0"/>
                <a:cs typeface="Calibri" pitchFamily="34" charset="0"/>
              </a:rPr>
              <a:t>Дідьє</a:t>
            </a:r>
            <a:r>
              <a:rPr lang="uk-UA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1400" dirty="0" err="1">
                <a:latin typeface="Calibri" pitchFamily="34" charset="0"/>
                <a:cs typeface="Calibri" pitchFamily="34" charset="0"/>
              </a:rPr>
              <a:t>Дінар</a:t>
            </a:r>
            <a:r>
              <a:rPr lang="uk-UA" sz="1400" dirty="0">
                <a:latin typeface="Calibri" pitchFamily="34" charset="0"/>
                <a:cs typeface="Calibri" pitchFamily="34" charset="0"/>
              </a:rPr>
              <a:t> — французький гандболіст</a:t>
            </a:r>
          </a:p>
        </p:txBody>
      </p:sp>
      <p:sp>
        <p:nvSpPr>
          <p:cNvPr id="9" name="Овальна виноска 8"/>
          <p:cNvSpPr/>
          <p:nvPr/>
        </p:nvSpPr>
        <p:spPr>
          <a:xfrm rot="21046378">
            <a:off x="3726316" y="4348008"/>
            <a:ext cx="3131045" cy="634219"/>
          </a:xfrm>
          <a:prstGeom prst="wedgeEllipseCallout">
            <a:avLst>
              <a:gd name="adj1" fmla="val 58669"/>
              <a:gd name="adj2" fmla="val 11159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Тьєррі</a:t>
            </a:r>
            <a:r>
              <a:rPr lang="uk-UA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Омеєр</a:t>
            </a:r>
            <a:r>
              <a:rPr lang="uk-UA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— французький гандболіст</a:t>
            </a:r>
          </a:p>
        </p:txBody>
      </p:sp>
    </p:spTree>
    <p:extLst>
      <p:ext uri="{BB962C8B-B14F-4D97-AF65-F5344CB8AC3E}">
        <p14:creationId xmlns:p14="http://schemas.microsoft.com/office/powerpoint/2010/main" xmlns="" val="390022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548" y="332656"/>
            <a:ext cx="4166244" cy="27653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143500" cy="3419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29523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Свята у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Франції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День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музики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День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музики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 у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Франції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святкується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21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червня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в день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літнього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сонцестояння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У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цей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день по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всій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Франції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проходять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численні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паради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концерти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під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час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яких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виконуються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музичні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твори абсолютно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всіх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жанрів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від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класичної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музики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до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найсучасніших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її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течій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Головна мета свята -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це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пропаганда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музики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Вважається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цей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захід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здатен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об'єднати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різні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групи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населення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допомогти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розкритися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молодим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талановитим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людям.</a:t>
            </a:r>
            <a:endParaRPr lang="uk-UA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46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8950" y="2609849"/>
            <a:ext cx="3186354" cy="4193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48615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191" y="6047656"/>
            <a:ext cx="3486150" cy="5715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День </a:t>
            </a:r>
            <a:r>
              <a:rPr lang="ru-RU" sz="1600" dirty="0" err="1"/>
              <a:t>взяття</a:t>
            </a:r>
            <a:r>
              <a:rPr lang="ru-RU" sz="1600" dirty="0"/>
              <a:t> </a:t>
            </a:r>
            <a:r>
              <a:rPr lang="ru-RU" sz="1600" dirty="0" err="1"/>
              <a:t>Бастилії</a:t>
            </a:r>
            <a:r>
              <a:rPr lang="ru-RU" sz="1600" dirty="0"/>
              <a:t>, </a:t>
            </a:r>
            <a:r>
              <a:rPr lang="ru-RU" sz="1600" dirty="0" err="1"/>
              <a:t>святкування</a:t>
            </a:r>
            <a:r>
              <a:rPr lang="ru-RU" sz="1600" dirty="0"/>
              <a:t> 1878, Клод Моне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6149" y="21089"/>
            <a:ext cx="55491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День взяття Бастилії </a:t>
            </a:r>
            <a:b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День взяття Бастилії  - французьке національне свято, що відзначається 14 липня, присвячений Великій французькій революції, а саме дню узяття фортеці Бастилія.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Офіційна програма святкування передбачає серію балів: бали пожежників, Великий Бал, який відбувається 13 липня в саду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Тюїльрі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У сам день Бастилії проходить урочистий військовий парад на Єлисейських полях. Парад починається о 10 годині ранку з площі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Етуаль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рухається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у </a:t>
            </a:r>
            <a:endParaRPr lang="uk-UA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бік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Лувра;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парад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приймає </a:t>
            </a:r>
            <a:endParaRPr lang="uk-UA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Президент Франції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 Фіналом </a:t>
            </a:r>
            <a:endParaRPr lang="uk-UA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свята стає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великий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феєрверк</a:t>
            </a:r>
          </a:p>
          <a:p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Ейфелевої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вежі на </a:t>
            </a:r>
            <a:r>
              <a:rPr lang="uk-UA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Мар-</a:t>
            </a:r>
            <a:endParaRPr lang="uk-UA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совому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полі.</a:t>
            </a:r>
          </a:p>
        </p:txBody>
      </p:sp>
      <p:sp>
        <p:nvSpPr>
          <p:cNvPr id="9" name="Виноска-хмарка 8"/>
          <p:cNvSpPr/>
          <p:nvPr/>
        </p:nvSpPr>
        <p:spPr>
          <a:xfrm>
            <a:off x="3635896" y="4460017"/>
            <a:ext cx="2016224" cy="2154153"/>
          </a:xfrm>
          <a:prstGeom prst="cloudCallout">
            <a:avLst>
              <a:gd name="adj1" fmla="val 115841"/>
              <a:gd name="adj2" fmla="val 23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Свято Дня </a:t>
            </a:r>
            <a:r>
              <a:rPr lang="ru-RU" dirty="0" err="1"/>
              <a:t>взяття</a:t>
            </a:r>
            <a:r>
              <a:rPr lang="ru-RU" dirty="0"/>
              <a:t> </a:t>
            </a:r>
            <a:r>
              <a:rPr lang="ru-RU" dirty="0" err="1"/>
              <a:t>Бастилії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, 2006 р.</a:t>
            </a:r>
          </a:p>
        </p:txBody>
      </p:sp>
    </p:spTree>
    <p:extLst>
      <p:ext uri="{BB962C8B-B14F-4D97-AF65-F5344CB8AC3E}">
        <p14:creationId xmlns:p14="http://schemas.microsoft.com/office/powerpoint/2010/main" xmlns="" val="96348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554" y="3645024"/>
            <a:ext cx="4104846" cy="3086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96" y="3246030"/>
            <a:ext cx="4499132" cy="3059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868" y="188640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День Святого Миколая у Франції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Святий Миколай - покровитель дітей.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Його день святкують 6 січня. Згідно легенди він став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прообразом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Père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Noël (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Батько Різдва)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Діти очікують його приходу щоб отримати подарунки.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Напередодні, діти виставляють своє в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зуття перед коминами, а поряд з ними моркву та цукор для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мула. Не забувають у про Святого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Ми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колая. Його очікує келих вина.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Розповідають, що напередодні 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свята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Святий Миколай проходить від будинку до будинку у пошуках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слухняних дітей, які й отримають від 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нього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подарунки, переважно солодощі, ті ж які не були дуже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слухняними, отримають різку (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tri</a:t>
            </a:r>
            <a:r>
              <a:rPr lang="en-US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que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від супутника Миколая </a:t>
            </a:r>
            <a:r>
              <a:rPr lang="en-US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Père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Fouettard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Батько з різками).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Але ця традиція </a:t>
            </a:r>
            <a:r>
              <a:rPr lang="uk-UA" sz="16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зберіглася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 лише 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  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півночі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Франції. А в інших регіонах, подарунки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проиносить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Père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uk-UA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Овальна виноска 6"/>
          <p:cNvSpPr/>
          <p:nvPr/>
        </p:nvSpPr>
        <p:spPr>
          <a:xfrm>
            <a:off x="4158241" y="2785323"/>
            <a:ext cx="4789106" cy="753016"/>
          </a:xfrm>
          <a:prstGeom prst="wedgeEllipseCallout">
            <a:avLst>
              <a:gd name="adj1" fmla="val -75924"/>
              <a:gd name="adj2" fmla="val 10171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Традиційний</a:t>
            </a:r>
            <a:r>
              <a:rPr lang="ru-RU" sz="1400" dirty="0"/>
              <a:t> </a:t>
            </a:r>
            <a:r>
              <a:rPr lang="ru-RU" sz="1400" dirty="0" err="1"/>
              <a:t>пиріг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готують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Різдвяних</a:t>
            </a:r>
            <a:r>
              <a:rPr lang="ru-RU" sz="1400" dirty="0"/>
              <a:t> свят</a:t>
            </a:r>
          </a:p>
        </p:txBody>
      </p:sp>
    </p:spTree>
    <p:extLst>
      <p:ext uri="{BB962C8B-B14F-4D97-AF65-F5344CB8AC3E}">
        <p14:creationId xmlns:p14="http://schemas.microsoft.com/office/powerpoint/2010/main" xmlns="" val="429351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643" y="116632"/>
            <a:ext cx="4562872" cy="3422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0243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Топ-10 найвидатніших місць Франції</a:t>
            </a:r>
            <a:b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Ейфелева вежа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Ейфелева вежа 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- візитна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картка Парижа. Сьогодні це грандіозна споруда використовується як оглядова і радіотелевізійна вежа. Висота башти складає 318,7 м.,  вага - близько 10 000 т.  Одночасно на вежі можуть перебувати 10 400 осіб.  Крім обслуговування туристів, вежа використовується для радіо - і телетрансляції, а також в якості станції метеослужби. Символ досягнень техніки 19 ст. Ейфелева вежа вдвічі вище купола собору Святого Петра в Римі і єгипетських пірамід у 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Гізі.</a:t>
            </a:r>
            <a:endParaRPr lang="uk-UA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3320" y="3356992"/>
            <a:ext cx="5153236" cy="3424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915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16632"/>
            <a:ext cx="5084442" cy="5760640"/>
          </a:xfrm>
        </p:spPr>
        <p:txBody>
          <a:bodyPr>
            <a:normAutofit/>
          </a:bodyPr>
          <a:lstStyle/>
          <a:p>
            <a:r>
              <a:rPr lang="vi-VN" sz="24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Фра́нція, офіційна назва Францу́зька </a:t>
            </a:r>
            <a:r>
              <a:rPr lang="vi-VN" sz="2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Респу́бліка</a:t>
            </a:r>
            <a:r>
              <a:rPr lang="en-US" sz="2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— </a:t>
            </a:r>
            <a:r>
              <a:rPr lang="vi-VN" sz="1600" dirty="0">
                <a:latin typeface="Calibri" pitchFamily="34" charset="0"/>
                <a:cs typeface="Calibri" pitchFamily="34" charset="0"/>
              </a:rPr>
              <a:t>держава на заході Європи, республіка, що межує на північному сході з Бельгією, Люксембургом і Німеччиною, на сході з Німеччиною, Швейцарією й Італією, південному-заході з Іспанією й Андоррою, на півдні омивається Середземним морем, на заході — Атлантичним океаном</a:t>
            </a:r>
            <a:r>
              <a:rPr lang="vi-VN" sz="16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uk-UA" sz="1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 smtClean="0">
                <a:latin typeface="Calibri" pitchFamily="34" charset="0"/>
                <a:cs typeface="Calibri" pitchFamily="34" charset="0"/>
              </a:rPr>
            </a:br>
            <a:r>
              <a:rPr lang="vi-VN" sz="1600" dirty="0">
                <a:latin typeface="Calibri" pitchFamily="34" charset="0"/>
                <a:cs typeface="Calibri" pitchFamily="34" charset="0"/>
              </a:rPr>
              <a:t/>
            </a:r>
            <a:br>
              <a:rPr lang="vi-VN" sz="1600" dirty="0">
                <a:latin typeface="Calibri" pitchFamily="34" charset="0"/>
                <a:cs typeface="Calibri" pitchFamily="34" charset="0"/>
              </a:rPr>
            </a:br>
            <a:r>
              <a:rPr lang="vi-VN" sz="1600" dirty="0">
                <a:latin typeface="Calibri" pitchFamily="34" charset="0"/>
                <a:cs typeface="Calibri" pitchFamily="34" charset="0"/>
              </a:rPr>
              <a:t>Площа (разом з Корсикою) — 543 965 км². Столиця і найбільше місто — Париж. Окрім метрополії, Франції належать численні заморські території — Гваделупа, Сен-Бартельмі, Сен-Мартен, Французька Гвіана, Мартиніка, Майотта, Реюньйон, Сен-П'єр і Мікелон, Південні й Антарктичні території, Нова Каледонія, Французька Полінезія, Волліс і Футуна.</a:t>
            </a:r>
            <a:endParaRPr lang="uk-UA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Прапор Франц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98" y="548680"/>
            <a:ext cx="2819587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айл:Armoiries république français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0044"/>
            <a:ext cx="2680052" cy="30476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1635428" y="6264088"/>
            <a:ext cx="1728192" cy="3600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Герб Франції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197877" y="2398415"/>
            <a:ext cx="2022308" cy="3600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Прапор Франції</a:t>
            </a:r>
          </a:p>
        </p:txBody>
      </p:sp>
    </p:spTree>
    <p:extLst>
      <p:ext uri="{BB962C8B-B14F-4D97-AF65-F5344CB8AC3E}">
        <p14:creationId xmlns:p14="http://schemas.microsoft.com/office/powerpoint/2010/main" xmlns="" val="3706042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549280" cy="2843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590382" cy="3058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43808" y="116632"/>
            <a:ext cx="88259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Лувр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Лувр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- один з найбільших музеїв </a:t>
            </a: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сві</a:t>
            </a:r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ту.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Музей розташований в центрі Парижа, на правому березі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Сени. Вперше двері музею були від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крит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і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для публіки 8 листопада 1793, під час Французької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Революції. Лувр став першим музеє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м,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відкритим у 1793 році для широкої публіки.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 протязі всього маршруту Ви буд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ете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зустрічати графічні символи, що ілюструють шість головних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правил, яких необхідно дотримуват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ися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під час відвідин музею. У залах постійних експозицій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дозволяється фотографувати і зніма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ти на камеру. Використання спалахів та інших освітлювальних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приладів заборонено. </a:t>
            </a:r>
          </a:p>
        </p:txBody>
      </p:sp>
    </p:spTree>
    <p:extLst>
      <p:ext uri="{BB962C8B-B14F-4D97-AF65-F5344CB8AC3E}">
        <p14:creationId xmlns:p14="http://schemas.microsoft.com/office/powerpoint/2010/main" xmlns="" val="2713623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3645024"/>
            <a:ext cx="4608512" cy="3070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402" y="303869"/>
            <a:ext cx="45720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116632"/>
            <a:ext cx="4211960" cy="338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8029" y="3645024"/>
            <a:ext cx="41633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Версаль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Версаль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-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місто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Франції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південно-західне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передмістя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Парижа.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Населення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81 200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чоловік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. У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місті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знаходиться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національний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музейний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комплекс. Версаль -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найвідоміший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зразок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палацово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-паркового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мистецтва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Європи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Прекрасний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парк  з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басейнами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фонтанами і скульптурами. За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традицією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Версалі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проводяться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концерти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воді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16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6678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7785" y="259853"/>
            <a:ext cx="4024814" cy="3060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5184576" cy="30783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34198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Діснейленд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У Франції знаходиться найпопулярніший дитячий парк розваг Європи -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Діснейленд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17 липня 1955 </a:t>
            </a:r>
            <a:r>
              <a:rPr lang="uk-UA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Діснейленд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відкрив свої двері в світ з такими словами: «Усім, хто входить в це щасливе місце: Ласкаво просимо! Світ, повний радості і щастя відкритий для Вас. Хто б Ви не були, і діти і дорослі, - всі, хто опиниться в Чарівній країні </a:t>
            </a:r>
            <a:r>
              <a:rPr lang="uk-UA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Діснейленд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буде тут бажаним гостем. Двері </a:t>
            </a:r>
            <a:r>
              <a:rPr lang="uk-UA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Діснейленду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відкриті перед усіма! Ласкаво просимо в Країну казок і фантазій, де збуваються мрії! »</a:t>
            </a:r>
          </a:p>
        </p:txBody>
      </p:sp>
    </p:spTree>
    <p:extLst>
      <p:ext uri="{BB962C8B-B14F-4D97-AF65-F5344CB8AC3E}">
        <p14:creationId xmlns:p14="http://schemas.microsoft.com/office/powerpoint/2010/main" xmlns="" val="2024068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5771"/>
            <a:ext cx="4773910" cy="375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526782" cy="356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4437112"/>
            <a:ext cx="4181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Тріумфальна 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арка, виконана в античному стилі, має значні розміри: висота 49,51 м, ширина 44,82 м, висота склепіння 29,19 м. У кутах над арочним отвором розташовані барельєфні роботи скульптора Жана Жака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Прадо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із зображенням крилатих дів, сурмачів в фанфари  - алегорій слави.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Тріумфальна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арка </a:t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Тріумфальна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арка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- монумент у 8-му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окрузі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Парижа на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площі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Шарля де Голля (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Зірки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),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зведений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у 1806-1836 роках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архітектором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Жаном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Шальгреном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за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розпорядженням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Наполеона в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ознаменування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перемог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його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Великої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армії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uk-UA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132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7865"/>
            <a:ext cx="5369982" cy="3568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288032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Площа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Згоди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площі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встановлено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обеліск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подарований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віце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-королем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Єгипту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Мухаммедом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Алі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висотою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в 23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метри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і вагою 220 тонн. З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боків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обеліска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два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фонтани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створених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за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зразком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фонтану святого Петра в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Римі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а на кожному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розі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площі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статуї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символізують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вісім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головних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міст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країни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uk-UA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345" y="3100219"/>
            <a:ext cx="5010375" cy="3757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3593" y="3933056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Жодна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з восьми статуй не є прикладом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високого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мистецтва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але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зате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вони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володіють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однією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особливістю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Їх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постаменти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настільки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величезні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в кожному з них колись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містилася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невелика квартира.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Паризька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влада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XIX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століття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здавали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це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екзотичне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житло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за 500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франків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рік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Тепер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тут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розмістилися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входи в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підземний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паркінг</a:t>
            </a:r>
            <a:r>
              <a:rPr lang="ru-RU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904487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42067">
            <a:off x="1804713" y="3653114"/>
            <a:ext cx="4811862" cy="3007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8783"/>
            <a:ext cx="4238394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58" y="105556"/>
            <a:ext cx="33669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Єлисейські поля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Єлисейські поля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- одна з головних магістралей Парижа. Єлисейські поля - "найкрасивіша вулиця світу", на якій розташовані розкішні магазини, автосалони, знамениті ресторани і кафе, а також резиденція президента Франції - Єлисейський палац і урядові установи. Єлисейські поля - найбільш відвідувана пам'ятка Парижа: щодня сюди приходять від 300 до 500 тисяч осіб.</a:t>
            </a:r>
          </a:p>
        </p:txBody>
      </p:sp>
    </p:spTree>
    <p:extLst>
      <p:ext uri="{BB962C8B-B14F-4D97-AF65-F5344CB8AC3E}">
        <p14:creationId xmlns:p14="http://schemas.microsoft.com/office/powerpoint/2010/main" xmlns="" val="2994642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24" y="270234"/>
            <a:ext cx="4248472" cy="3186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02" y="3573016"/>
            <a:ext cx="4615316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548680"/>
            <a:ext cx="374441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Собор Паризької Богоматері </a:t>
            </a:r>
            <a:endParaRPr lang="uk-UA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Собор 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Паризької Богоматері або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Нотр-Дам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де Парі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- це духовне і географічне "серце" Парижа. Розташований на острові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Сіте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в східній її частині.  У соборі присутній подвійність стилістичних впливів: з одного боку, тут присутній готичний стиль, використані новаторські архітектурні досягнення, і вони створюють якусь простоту вертикальної конструкції і надають будівлі легкість, з іншого, - тут присутні відгомони Нормандії, її романського стилю, з властивим йому щільним і потужним єдністю. Багато різних архітекторів брали участь по ходу будівництва собору. Про це свідчать відмінності, різні по висоті вежі і західна сторона, а також відрізняється і стиль. У 1245 році було закінчено будівництво веж, а всього собору - в 1945 році. </a:t>
            </a:r>
          </a:p>
        </p:txBody>
      </p:sp>
    </p:spTree>
    <p:extLst>
      <p:ext uri="{BB962C8B-B14F-4D97-AF65-F5344CB8AC3E}">
        <p14:creationId xmlns:p14="http://schemas.microsoft.com/office/powerpoint/2010/main" xmlns="" val="56601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929411" cy="3697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07504" y="2276872"/>
            <a:ext cx="32403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Монмартр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Найвища точка Парижа -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Монмартр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 </a:t>
            </a:r>
            <a:r>
              <a:rPr lang="uk-UA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Монмартр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uk-UA" sz="1600" dirty="0" smtClean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вважається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символом </a:t>
            </a:r>
            <a:endParaRPr lang="uk-UA" sz="1600" dirty="0" smtClean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французької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культури, </a:t>
            </a:r>
            <a:endParaRPr lang="uk-UA" sz="1600" dirty="0" smtClean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притулком 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художників і кожен митець, від самого знаменитого до мало відомого, залишив на </a:t>
            </a:r>
            <a:r>
              <a:rPr lang="uk-UA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Монмартрі</a:t>
            </a:r>
            <a:r>
              <a:rPr lang="uk-UA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слід свого життя, своєї творчості. Та й зараз цей пагорб населяють люди, які тут живуть і працюють, наповнюючи своїм мистецтвом і неквапливим способом життя вузькі звивисті вулички, старовинні магазинчики, задимлені кафе.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993" y="332656"/>
            <a:ext cx="4032447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61902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0" y="3819922"/>
            <a:ext cx="4561679" cy="3038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414908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Велика арка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Дефанс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  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  монументальна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будівля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кварталі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Дефанс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на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заході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Паризького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передмістя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території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комуни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Пюто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деп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О-де-Сен). Йохан Отто фон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Спрекельсен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задумав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будівництво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Великої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Арки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Дефанс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як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варіант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Тріумфальної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арки XX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століття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 Велика Арка,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побудована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в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сучасному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кварталі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де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розташована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величезна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кількість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офісів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магазинів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Форма Арки —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це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куб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правильної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форми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без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двох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протилежних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граней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порожній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всередині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9354"/>
            <a:ext cx="7488832" cy="35516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569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Frantzia Mapa Uk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4007"/>
            <a:ext cx="5538612" cy="5960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5373191" y="6159573"/>
            <a:ext cx="2304256" cy="3913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Мапа Франції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116632"/>
            <a:ext cx="324036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Географія Франції</a:t>
            </a:r>
            <a:b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Франція займає західну частину Європейського материка. Завдяки своєму географічному та геополітичному розташуванню Францію нерідко називають «центральною країною Західної Європи». Франція має одночасний вихід до Атлантичного океану, Середземного моря і через Ла-Манш у Північне море та контролює головні гірські системи Західної Європи, межує з Андоррою, Бельгією, Люксембургом, Німеччиною, Швейцарією, Італією та Іспанією. За формою її територія вписується в шестикутник.  Територія — 551,6 тисяч 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км²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6854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holidaym.ru/mel/france/regions/images/midi_pyrenees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2529"/>
            <a:ext cx="4248472" cy="339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1307"/>
            <a:ext cx="4269499" cy="3202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4067944" y="5517232"/>
            <a:ext cx="1152128" cy="116912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Альпи</a:t>
            </a:r>
          </a:p>
        </p:txBody>
      </p:sp>
      <p:sp>
        <p:nvSpPr>
          <p:cNvPr id="7" name="Овал 6"/>
          <p:cNvSpPr/>
          <p:nvPr/>
        </p:nvSpPr>
        <p:spPr>
          <a:xfrm>
            <a:off x="7020272" y="2276872"/>
            <a:ext cx="1296144" cy="118949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Піренеї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72" y="980728"/>
            <a:ext cx="327769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Рельєф Франції</a:t>
            </a: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У Франції представлені три різних типи рельєфу — високі гори, древнє плато і рівнини. Західні і північні райони Франції — рівнини і 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низькогір'я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 В центрі і на сході — середньовисотні гори. На південному заході — Піренеї. На південному сході — Альпи (найвища вершина Франції та Західної Європи — г. Монблан, 4807 м). Інші великі гірські системи окрім цих — Центральний Французький масив, Юра, 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Вогези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uk-UA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Севенни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8867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638" y="3083476"/>
            <a:ext cx="5450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Ро́на</a:t>
            </a: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— одна з найбільших річок Європи, протікає територією Швейцарії та Франції. Бере початок на Ронському льодовику в Лепонтинських Альпах на території кантону Валє. Має довжину 813 км. </a:t>
            </a:r>
            <a:b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5157192"/>
            <a:ext cx="5609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Луа́ра</a:t>
            </a: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— найбільша річка Франції. Протяжність Луари — 1 020 км, площа басейну 117 тисяч км².</a:t>
            </a:r>
            <a:b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Луара бере початок в Севеннах на півдні Франції, тече на північ до Орлеана, далі повертає на захід. Впадає в Біскайську затоку Атлантичного океану біля Нанту. </a:t>
            </a:r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2334" y="188640"/>
            <a:ext cx="52921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Річки Франції</a:t>
            </a: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Се́на</a:t>
            </a:r>
            <a:r>
              <a:rPr lang="vi-VN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— одна з найбільших річок Франції, потужна транспортна артерія, яка проходить через регіони Іль-де-Франс та Верхня Нормандія. Довжина річки становить 776 км, витік знаходиться поблизу муніципалітету Сен-Сен, що біля Діжона, річка прямує через Париж і впадає у Ла-Манш біля Гавра.</a:t>
            </a:r>
            <a:endParaRPr lang="uk-UA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64830" cy="26765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64088" y="2194472"/>
            <a:ext cx="3403349" cy="28187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29150"/>
            <a:ext cx="3615233" cy="24034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із двома округленими протилежними кутами 10"/>
          <p:cNvSpPr/>
          <p:nvPr/>
        </p:nvSpPr>
        <p:spPr>
          <a:xfrm>
            <a:off x="3373599" y="2479059"/>
            <a:ext cx="1008112" cy="314161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Сена</a:t>
            </a:r>
            <a:endParaRPr lang="uk-UA" dirty="0"/>
          </a:p>
        </p:txBody>
      </p:sp>
      <p:sp>
        <p:nvSpPr>
          <p:cNvPr id="12" name="Прямокутник із двома округленими протилежними кутами 11"/>
          <p:cNvSpPr/>
          <p:nvPr/>
        </p:nvSpPr>
        <p:spPr>
          <a:xfrm>
            <a:off x="4499992" y="4725144"/>
            <a:ext cx="1080120" cy="288032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Рона</a:t>
            </a:r>
            <a:endParaRPr lang="uk-UA" dirty="0"/>
          </a:p>
        </p:txBody>
      </p:sp>
      <p:sp>
        <p:nvSpPr>
          <p:cNvPr id="13" name="Прямокутник із двома округленими протилежними кутами 12"/>
          <p:cNvSpPr/>
          <p:nvPr/>
        </p:nvSpPr>
        <p:spPr>
          <a:xfrm>
            <a:off x="3445606" y="6480631"/>
            <a:ext cx="1126394" cy="312758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Луара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5926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6632"/>
            <a:ext cx="3960440" cy="289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428" y="4126666"/>
            <a:ext cx="4273450" cy="249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Файл:French taste of wi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07" y="3253785"/>
            <a:ext cx="4077090" cy="30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8643" y="30907"/>
            <a:ext cx="43058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Промисловість    Франції</a:t>
            </a:r>
            <a:b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Франція — високорозвинена індустріально-аграрна країна. Вона посідає провідне місце у світі за обсягом промислового й сільськогосподарського виробництва.  Машинобудування — провідна галузь промисловості. Випускають автотранспортні засоби, судна, трактори, авіаційну та аерокосмічну техніку. Розвинені електротехніка, радіоелектроніка, а також хімічна, нафтохімічна і нафтопереробна галузі промисловості. Французькі парфуми, текстиль, одяг і галантерея здобули визнання в усьому світі. Світового рівня розвитку досягла харчова промисловість, зокрема виноробство.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4531481" y="6381328"/>
            <a:ext cx="4504109" cy="332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L'Oréal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Group — </a:t>
            </a:r>
            <a:r>
              <a:rPr lang="uk-UA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найбільша у світі косметична  компанія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223628" y="116632"/>
            <a:ext cx="3096344" cy="30719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latin typeface="Calibri" pitchFamily="34" charset="0"/>
                <a:cs typeface="Calibri" pitchFamily="34" charset="0"/>
              </a:rPr>
              <a:t>Штаб-квартира корпорації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Renault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360633" y="6309320"/>
            <a:ext cx="3945508" cy="47662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atin typeface="Calibri" pitchFamily="34" charset="0"/>
                <a:cs typeface="Calibri" pitchFamily="34" charset="0"/>
              </a:rPr>
              <a:t>Французьке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вино - 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одне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із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найкращих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вин Старого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Світу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28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156"/>
            <a:ext cx="3096344" cy="232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66" y="605009"/>
            <a:ext cx="3449960" cy="2583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4" y="3929236"/>
            <a:ext cx="4413544" cy="2753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9992" y="2355414"/>
            <a:ext cx="4644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Населення Франції</a:t>
            </a:r>
            <a:b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Загальна чисельність населення становить 58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млн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чол., що ставить Францію на 13-е місце у світі і   4-е місце в Європі за кількістю населення. Франція —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однонаціональна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держава, її населення становлять французи. Приблизно чверть корінного населення (4,5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млн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 — це іноземці (алжирці, португальці, італійці, іспанці, вірмени тощо), що народилися, виросли і заснували родини у Франції. </a:t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Міста Франції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Столиця — Париж , 2,116 </a:t>
            </a:r>
            <a:r>
              <a:rPr lang="uk-U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млн</a:t>
            </a:r>
            <a:r>
              <a:rPr lang="uk-U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жителів (1999 р.).  Великі міста — Марсель (801 тис.), Ліон (415 тис.), Тулуза (359 тис.), Ніцца (342 тис.), Страсбург (252 тис.), Нант (245 тис.), Бордо (210 тис.).</a:t>
            </a:r>
          </a:p>
        </p:txBody>
      </p:sp>
      <p:sp>
        <p:nvSpPr>
          <p:cNvPr id="9" name="Прямокутна виноска 8"/>
          <p:cNvSpPr/>
          <p:nvPr/>
        </p:nvSpPr>
        <p:spPr>
          <a:xfrm>
            <a:off x="971600" y="3429000"/>
            <a:ext cx="1417896" cy="360040"/>
          </a:xfrm>
          <a:prstGeom prst="wedgeRectCallout">
            <a:avLst>
              <a:gd name="adj1" fmla="val 57092"/>
              <a:gd name="adj2" fmla="val 11541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Тулуза</a:t>
            </a:r>
          </a:p>
        </p:txBody>
      </p:sp>
      <p:sp>
        <p:nvSpPr>
          <p:cNvPr id="10" name="Прямокутна виноска 9"/>
          <p:cNvSpPr/>
          <p:nvPr/>
        </p:nvSpPr>
        <p:spPr>
          <a:xfrm>
            <a:off x="3608326" y="116632"/>
            <a:ext cx="1224136" cy="400690"/>
          </a:xfrm>
          <a:prstGeom prst="wedgeRectCallout">
            <a:avLst>
              <a:gd name="adj1" fmla="val -57404"/>
              <a:gd name="adj2" fmla="val 1338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Ліон</a:t>
            </a:r>
          </a:p>
        </p:txBody>
      </p:sp>
      <p:sp>
        <p:nvSpPr>
          <p:cNvPr id="11" name="Прямокутна виноска 10"/>
          <p:cNvSpPr/>
          <p:nvPr/>
        </p:nvSpPr>
        <p:spPr>
          <a:xfrm>
            <a:off x="3779912" y="1552227"/>
            <a:ext cx="1368152" cy="436613"/>
          </a:xfrm>
          <a:prstGeom prst="wedgeRectCallout">
            <a:avLst>
              <a:gd name="adj1" fmla="val 98216"/>
              <a:gd name="adj2" fmla="val -1937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Париж</a:t>
            </a:r>
          </a:p>
        </p:txBody>
      </p:sp>
    </p:spTree>
    <p:extLst>
      <p:ext uri="{BB962C8B-B14F-4D97-AF65-F5344CB8AC3E}">
        <p14:creationId xmlns:p14="http://schemas.microsoft.com/office/powerpoint/2010/main" xmlns="" val="334955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251520" y="0"/>
            <a:ext cx="8595360" cy="407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Культура </a:t>
            </a: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Франції</a:t>
            </a:r>
            <a:b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Французька культура 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— багата, різноманітна, з багатою історією, що відображає не тільки культуру кожного свого регіону, але і вплив імміграційних хвиль різних епох. Саме культурне багатство країни робить Францію одним з найпривабливіших туристичних напрямів.</a:t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Філософія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У середньовіччі та до кінця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XIV 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ст. французька філософія була провідною в Європі, тому що майже всі видатні філософи вчилися чи викладали, принаймні деякий час, в </a:t>
            </a:r>
            <a:r>
              <a:rPr lang="uk-UA" sz="1600" dirty="0" err="1">
                <a:latin typeface="Calibri" pitchFamily="34" charset="0"/>
                <a:cs typeface="Calibri" pitchFamily="34" charset="0"/>
              </a:rPr>
              <a:t>палацевій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 школі в Парижі чи Паризькому університеті, заснованому у 1206 році.  Французька філософія відома у всьому світі завдяки своєму оригінальному стилю та тематиці. Специфіка французької філософії зумовлена її мовою, яка надає їй поетичність</a:t>
            </a:r>
            <a:r>
              <a:rPr lang="uk-UA" sz="16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0" indent="0">
              <a:buNone/>
            </a:pPr>
            <a:r>
              <a:rPr lang="uk-UA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художність та вишуканість.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511" y="3284984"/>
            <a:ext cx="2432050" cy="335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859087" cy="292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кутна виноска 3"/>
          <p:cNvSpPr/>
          <p:nvPr/>
        </p:nvSpPr>
        <p:spPr>
          <a:xfrm>
            <a:off x="4499992" y="4149080"/>
            <a:ext cx="1749425" cy="432048"/>
          </a:xfrm>
          <a:prstGeom prst="wedgeRectCallout">
            <a:avLst>
              <a:gd name="adj1" fmla="val 79349"/>
              <a:gd name="adj2" fmla="val 297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Декарт</a:t>
            </a:r>
          </a:p>
        </p:txBody>
      </p:sp>
      <p:sp>
        <p:nvSpPr>
          <p:cNvPr id="5" name="Прямокутна виноска 4"/>
          <p:cNvSpPr/>
          <p:nvPr/>
        </p:nvSpPr>
        <p:spPr>
          <a:xfrm>
            <a:off x="3779912" y="5576639"/>
            <a:ext cx="1728192" cy="444649"/>
          </a:xfrm>
          <a:prstGeom prst="wedgeRectCallout">
            <a:avLst>
              <a:gd name="adj1" fmla="val -86971"/>
              <a:gd name="adj2" fmla="val -4521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Блез</a:t>
            </a:r>
            <a:r>
              <a:rPr lang="uk-UA" dirty="0"/>
              <a:t> Паскаль</a:t>
            </a:r>
          </a:p>
        </p:txBody>
      </p:sp>
    </p:spTree>
    <p:extLst>
      <p:ext uri="{BB962C8B-B14F-4D97-AF65-F5344CB8AC3E}">
        <p14:creationId xmlns:p14="http://schemas.microsoft.com/office/powerpoint/2010/main" xmlns="" val="3717963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251520" y="4083568"/>
            <a:ext cx="8595360" cy="2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Французька література</a:t>
            </a:r>
            <a:br>
              <a:rPr lang="uk-UA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/>
            </a:r>
            <a:br>
              <a:rPr lang="uk-UA" sz="1600" dirty="0">
                <a:latin typeface="Calibri" pitchFamily="34" charset="0"/>
                <a:cs typeface="Calibri" pitchFamily="34" charset="0"/>
              </a:rPr>
            </a:br>
            <a:r>
              <a:rPr lang="uk-UA" sz="1600" dirty="0">
                <a:latin typeface="Calibri" pitchFamily="34" charset="0"/>
                <a:cs typeface="Calibri" pitchFamily="34" charset="0"/>
              </a:rPr>
              <a:t>Французька література одна з найдавніших європейських літератур. Це найстаріша література романською мовою. Французька література має багату історію, що починається зі становлення французької мови приблизно наприкінці 9 століття. У 18 та 19 століттях, коли французька мова стала європейською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lingua franca, </a:t>
            </a:r>
            <a:r>
              <a:rPr lang="uk-UA" sz="1600" dirty="0">
                <a:latin typeface="Calibri" pitchFamily="34" charset="0"/>
                <a:cs typeface="Calibri" pitchFamily="34" charset="0"/>
              </a:rPr>
              <a:t>спостерігається період найвищого розвитку французької літератури.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dirty="0"/>
              <a:t/>
            </a:r>
            <a:br>
              <a:rPr lang="uk-UA" sz="1600" dirty="0"/>
            </a:br>
            <a:endParaRPr lang="uk-UA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640"/>
            <a:ext cx="251777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55428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Округлена прямокутна виноска 3"/>
          <p:cNvSpPr/>
          <p:nvPr/>
        </p:nvSpPr>
        <p:spPr>
          <a:xfrm>
            <a:off x="3419872" y="404664"/>
            <a:ext cx="1800200" cy="360040"/>
          </a:xfrm>
          <a:prstGeom prst="wedgeRoundRectCallout">
            <a:avLst>
              <a:gd name="adj1" fmla="val -86442"/>
              <a:gd name="adj2" fmla="val 9160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Жан-Жак Руссо</a:t>
            </a:r>
          </a:p>
        </p:txBody>
      </p:sp>
      <p:sp>
        <p:nvSpPr>
          <p:cNvPr id="5" name="Округлена прямокутна виноска 4"/>
          <p:cNvSpPr/>
          <p:nvPr/>
        </p:nvSpPr>
        <p:spPr>
          <a:xfrm>
            <a:off x="3851920" y="2276872"/>
            <a:ext cx="1944216" cy="432048"/>
          </a:xfrm>
          <a:prstGeom prst="wedgeRoundRectCallout">
            <a:avLst>
              <a:gd name="adj1" fmla="val 63922"/>
              <a:gd name="adj2" fmla="val -102846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Гі де </a:t>
            </a:r>
            <a:r>
              <a:rPr lang="uk-UA" dirty="0" err="1"/>
              <a:t>Помассан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952852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367</TotalTime>
  <Words>619</Words>
  <Application>Microsoft Office PowerPoint</Application>
  <PresentationFormat>Экран (4:3)</PresentationFormat>
  <Paragraphs>86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Soho</vt:lpstr>
      <vt:lpstr>Франція</vt:lpstr>
      <vt:lpstr>Фра́нція, офіційна назва Францу́зька Респу́бліка — держава на заході Європи, республіка, що межує на північному сході з Бельгією, Люксембургом і Німеччиною, на сході з Німеччиною, Швейцарією й Італією, південному-заході з Іспанією й Андоррою, на півдні омивається Середземним морем, на заході — Атлантичним океаном.  Площа (разом з Корсикою) — 543 965 км². Столиця і найбільше місто — Париж. Окрім метрополії, Франції належать численні заморські території — Гваделупа, Сен-Бартельмі, Сен-Мартен, Французька Гвіана, Мартиніка, Майотта, Реюньйон, Сен-П'єр і Мікелон, Південні й Антарктичні території, Нова Каледонія, Французька Полінезія, Волліс і Футуна.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Франція</dc:title>
  <dc:creator>User</dc:creator>
  <cp:lastModifiedBy>Admin</cp:lastModifiedBy>
  <cp:revision>35</cp:revision>
  <dcterms:created xsi:type="dcterms:W3CDTF">2014-02-01T13:15:43Z</dcterms:created>
  <dcterms:modified xsi:type="dcterms:W3CDTF">2016-02-01T06:57:11Z</dcterms:modified>
</cp:coreProperties>
</file>