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14" r:id="rId9"/>
    <p:sldId id="304" r:id="rId10"/>
    <p:sldId id="295" r:id="rId11"/>
    <p:sldId id="296" r:id="rId12"/>
    <p:sldId id="297" r:id="rId13"/>
    <p:sldId id="298" r:id="rId14"/>
    <p:sldId id="299" r:id="rId15"/>
    <p:sldId id="265" r:id="rId16"/>
    <p:sldId id="266" r:id="rId17"/>
    <p:sldId id="272" r:id="rId18"/>
    <p:sldId id="306" r:id="rId19"/>
    <p:sldId id="307" r:id="rId20"/>
    <p:sldId id="308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309" r:id="rId39"/>
    <p:sldId id="310" r:id="rId40"/>
    <p:sldId id="311" r:id="rId41"/>
    <p:sldId id="312" r:id="rId42"/>
    <p:sldId id="313" r:id="rId43"/>
    <p:sldId id="290" r:id="rId44"/>
    <p:sldId id="291" r:id="rId45"/>
    <p:sldId id="292" r:id="rId46"/>
    <p:sldId id="293" r:id="rId47"/>
    <p:sldId id="294" r:id="rId48"/>
    <p:sldId id="300" r:id="rId49"/>
    <p:sldId id="301" r:id="rId50"/>
    <p:sldId id="302" r:id="rId51"/>
    <p:sldId id="303" r:id="rId52"/>
    <p:sldId id="264" r:id="rId53"/>
    <p:sldId id="305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../&#1058;&#1057;&#1064;%20&#8470;7%20&#1042;&#1095;&#1080;&#1090;&#1077;&#1083;&#1100;%20&#1088;&#1086;&#1082;&#1091;%202012%20%20&#1041;&#1077;&#1085;&#1095;%20&#1054;.&#1042;/5.%20&#1054;&#1087;&#1080;&#1089;%20&#1090;&#1072;%20&#1087;&#1088;&#1077;&#1079;&#1077;&#1085;&#1090;&#1072;&#1094;&#1110;&#1103;%20&#1076;&#1086;&#1089;&#1074;&#1110;&#1076;&#1091;/3.%20&#1055;&#1088;&#1077;&#1079;&#1077;&#1085;&#1090;&#1072;&#1094;&#1110;&#1103;%20&#1076;&#1086;&#1089;&#1074;&#1110;&#1076;&#1091;/&#1084;&#1072;&#1090;&#1077;&#1088;&#1110;&#1072;&#1083;&#1080;/&#1074;&#1110;&#1076;&#1082;&#1088;&#1080;&#1090;&#1080;&#1081;%20&#1091;&#1088;&#1086;&#1082;%20&#1055;&#1088;&#1077;&#1079;&#1077;&#1085;&#1090;&#1072;&#1094;&#1080;&#1103;%20Microsoft%20Office%20PowerPoint.pptx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hyperlink" Target="../&#1058;&#1057;&#1064;%20&#8470;7%20&#1042;&#1095;&#1080;&#1090;&#1077;&#1083;&#1100;%20&#1088;&#1086;&#1082;&#1091;%202012%20%20&#1041;&#1077;&#1085;&#1095;%20&#1054;.&#1042;/5.%20&#1054;&#1087;&#1080;&#1089;%20&#1090;&#1072;%20&#1087;&#1088;&#1077;&#1079;&#1077;&#1085;&#1090;&#1072;&#1094;&#1110;&#1103;%20&#1076;&#1086;&#1089;&#1074;&#1110;&#1076;&#1091;/3.%20&#1055;&#1088;&#1077;&#1079;&#1077;&#1085;&#1090;&#1072;&#1094;&#1110;&#1103;%20&#1076;&#1086;&#1089;&#1074;&#1110;&#1076;&#1091;/&#1084;&#1072;&#1090;&#1077;&#1088;&#1110;&#1072;&#1083;&#1080;/&#1072;&#1091;&#1082;&#1094;&#1110;&#1086;&#1085;%20&#1079;&#1085;&#1072;&#1085;&#1100;.pp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&#1084;&#1077;&#1090;&#1072;%20&#1091;&#1088;&#1086;&#1082;&#1091;.AVI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12" Type="http://schemas.openxmlformats.org/officeDocument/2006/relationships/hyperlink" Target="&#1041;&#1077;&#1088;&#1083;&#1080;&#1085;&#1089;&#1082;&#1072;&#1103;%20&#1089;&#1090;&#1077;&#1085;&#1072;%2025%20&#1083;&#1077;&#1090;%20&#1089;&#1087;&#1091;&#1089;&#1090;&#1103;%20(1).mp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&#1053;&#1110;&#1084;&#1077;&#1095;&#1095;&#1080;&#1085;&#1072;%20&#1075;&#1086;&#1090;&#1086;&#1074;&#1072;%20&#1087;&#1086;&#1076;&#1110;&#1083;&#1080;&#1090;&#1080;&#1089;&#1100;%20&#1076;&#1086;&#1089;&#1074;&#1110;&#1076;&#1086;&#1084;%20&#1086;&#1073;'&#1108;&#1076;&#1085;&#1072;&#1085;&#1085;&#1103;%20&#1082;&#1088;&#1072;&#1111;&#1085;&#1080;.mp4" TargetMode="External"/><Relationship Id="rId11" Type="http://schemas.openxmlformats.org/officeDocument/2006/relationships/hyperlink" Target="Scorpions%20-%20Wind%20Of%20Change.mp4" TargetMode="External"/><Relationship Id="rId5" Type="http://schemas.openxmlformats.org/officeDocument/2006/relationships/image" Target="../media/image48.jpeg"/><Relationship Id="rId10" Type="http://schemas.openxmlformats.org/officeDocument/2006/relationships/image" Target="../media/image46.png"/><Relationship Id="rId4" Type="http://schemas.openxmlformats.org/officeDocument/2006/relationships/hyperlink" Target="&#1055;&#1086;&#1076;&#1086;&#1088;&#1086;&#1078;.mp4" TargetMode="External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2.png"/><Relationship Id="rId5" Type="http://schemas.openxmlformats.org/officeDocument/2006/relationships/hyperlink" Target="&#1077;&#1082;&#1086;&#1083;&#1086;&#1075;&#1110;&#1103;%208%20&#1082;&#1083;&#1072;&#1089;.wmv" TargetMode="External"/><Relationship Id="rId4" Type="http://schemas.openxmlformats.org/officeDocument/2006/relationships/oleObject" Target="../embeddings/oleObject10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hyperlink" Target="11%20&#1077;&#1082;&#1086;&#1085;&#1086;&#1084;&#1110;&#1082;&#1072;.MP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&#1042;&#1110;&#1076;&#1077;&#1086;&#1072;&#1083;&#1100;&#1084;&#1072;&#1085;&#1072;&#1093;%20%20&#1055;&#1086;&#1089;&#1072;&#1076;&#1080;%20&#1082;&#1072;&#1083;&#1080;&#1085;&#1091;%20&#1073;&#1110;&#1083;&#1103;%20&#1096;&#1082;&#1086;&#1083;&#1080;.avi" TargetMode="External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&#1042;&#1110;&#1090;&#1072;&#1108;&#1084;&#1086;,%20&#1088;&#1110;&#1076;&#1085;&#1072;%20&#1096;&#1082;&#1086;&#1083;&#1086;!.avi" TargetMode="Externa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hyperlink" Target="&#1055;&#1088;&#1077;&#1079;&#1077;&#1085;&#1090;&#1072;&#1094;&#1110;&#1103;%20&#1082;&#1083;&#1072;&#1089;&#1091;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51920" y="620688"/>
            <a:ext cx="4968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3200" b="1" i="1" dirty="0" smtClean="0">
                <a:solidFill>
                  <a:srgbClr val="800000"/>
                </a:solidFill>
                <a:latin typeface="Times New Roman" pitchFamily="18" charset="0"/>
              </a:rPr>
              <a:t>Презентація досвіду роботи учителя географії та економіки</a:t>
            </a:r>
          </a:p>
          <a:p>
            <a:pPr algn="ctr" eaLnBrk="0" hangingPunct="0"/>
            <a:r>
              <a:rPr lang="uk-UA" sz="3200" b="1" i="1" dirty="0" smtClean="0">
                <a:solidFill>
                  <a:srgbClr val="800000"/>
                </a:solidFill>
                <a:latin typeface="Times New Roman" pitchFamily="18" charset="0"/>
              </a:rPr>
              <a:t>Кузь Віти Миколаївни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733256"/>
            <a:ext cx="3707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ТСШ №7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 рік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48425">
            <a:off x="280900" y="321524"/>
            <a:ext cx="3600869" cy="5140224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Мамуся\Мої роботи\2015-2016н.р\Опис досвіду\Textures_school_album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04"/>
            <a:ext cx="9144000" cy="68417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6289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НАВЧАЛЬНО-МАТЕРІАЛЬНА БАЗА</a:t>
            </a:r>
            <a:endParaRPr lang="uk-UA" sz="2400" b="1" dirty="0" smtClean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1027" name="Picture 3" descr="D:\Мамуся\Кабінет\фото 2015\DSCN5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8640960" cy="5688632"/>
          </a:xfrm>
          <a:prstGeom prst="rect">
            <a:avLst/>
          </a:prstGeom>
          <a:noFill/>
        </p:spPr>
      </p:pic>
      <p:pic>
        <p:nvPicPr>
          <p:cNvPr id="7" name="Picture 2" descr="D:\Мамуся\Мої фото\DSCN0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648" y="260648"/>
            <a:ext cx="2988840" cy="2754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Мамуся\Мої роботи\2015-2016н.р\Опис досвіду\16215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94"/>
            <a:ext cx="9144000" cy="6839906"/>
          </a:xfrm>
          <a:prstGeom prst="rect">
            <a:avLst/>
          </a:prstGeom>
          <a:noFill/>
        </p:spPr>
      </p:pic>
      <p:pic>
        <p:nvPicPr>
          <p:cNvPr id="2050" name="Picture 2" descr="D:\Мамуся\Кабінет\фото 2015\DSCN5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3783137" cy="5043613"/>
          </a:xfrm>
          <a:prstGeom prst="rect">
            <a:avLst/>
          </a:prstGeom>
          <a:noFill/>
        </p:spPr>
      </p:pic>
      <p:pic>
        <p:nvPicPr>
          <p:cNvPr id="2051" name="Picture 3" descr="D:\Мамуся\Кабінет\фото 2015\DSCN5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60648"/>
            <a:ext cx="3168352" cy="2376532"/>
          </a:xfrm>
          <a:prstGeom prst="rect">
            <a:avLst/>
          </a:prstGeom>
          <a:noFill/>
        </p:spPr>
      </p:pic>
      <p:pic>
        <p:nvPicPr>
          <p:cNvPr id="2052" name="Picture 4" descr="D:\Мамуся\Кабінет\фото 2015\DSCN51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780928"/>
            <a:ext cx="2472622" cy="1854676"/>
          </a:xfrm>
          <a:prstGeom prst="rect">
            <a:avLst/>
          </a:prstGeom>
          <a:noFill/>
        </p:spPr>
      </p:pic>
      <p:pic>
        <p:nvPicPr>
          <p:cNvPr id="2053" name="Picture 5" descr="D:\Мамуся\Кабінет\фото 2015\DSCN51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643504"/>
            <a:ext cx="3419872" cy="2214496"/>
          </a:xfrm>
          <a:prstGeom prst="rect">
            <a:avLst/>
          </a:prstGeom>
          <a:noFill/>
        </p:spPr>
      </p:pic>
      <p:pic>
        <p:nvPicPr>
          <p:cNvPr id="2054" name="Picture 6" descr="D:\Мамуся\Кабінет\фото 2015\DSCN51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88640"/>
            <a:ext cx="475252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D:\Мамуся\Кабінет\фото 2015\DSCN5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75252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74" name="Picture 2" descr="D:\Мамуся\Кабінет\фото 2015\DSCN5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4104456" cy="2232248"/>
          </a:xfrm>
          <a:prstGeom prst="rect">
            <a:avLst/>
          </a:prstGeom>
          <a:noFill/>
        </p:spPr>
      </p:pic>
      <p:pic>
        <p:nvPicPr>
          <p:cNvPr id="3075" name="Picture 3" descr="D:\Мамуся\Кабінет\фото 2015\DSCN51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88640"/>
            <a:ext cx="3672408" cy="2376264"/>
          </a:xfrm>
          <a:prstGeom prst="rect">
            <a:avLst/>
          </a:prstGeom>
          <a:noFill/>
        </p:spPr>
      </p:pic>
      <p:pic>
        <p:nvPicPr>
          <p:cNvPr id="3076" name="Picture 4" descr="D:\Мамуся\Кабінет\фото 2015\DSCN51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2708920"/>
            <a:ext cx="3113306" cy="3934582"/>
          </a:xfrm>
          <a:prstGeom prst="rect">
            <a:avLst/>
          </a:prstGeom>
          <a:noFill/>
        </p:spPr>
      </p:pic>
      <p:pic>
        <p:nvPicPr>
          <p:cNvPr id="3077" name="Picture 5" descr="D:\Мамуся\Кабінет\фото 2015\DSCN51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789040"/>
            <a:ext cx="4156632" cy="2901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Мамуся\Мої роботи\2015-2016н.р\Опис досвіду\2112-03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21"/>
            <a:ext cx="9144000" cy="6841279"/>
          </a:xfrm>
          <a:prstGeom prst="rect">
            <a:avLst/>
          </a:prstGeom>
          <a:noFill/>
        </p:spPr>
      </p:pic>
      <p:pic>
        <p:nvPicPr>
          <p:cNvPr id="3" name="Picture 6" descr="D:\Мамуся\Кабінет\фото 2015\DSCN5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75252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098" name="Picture 2" descr="D:\Мамуся\Кабінет\фото 2015\DSCN5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44824"/>
            <a:ext cx="6364627" cy="4774010"/>
          </a:xfrm>
          <a:prstGeom prst="rect">
            <a:avLst/>
          </a:prstGeom>
          <a:noFill/>
        </p:spPr>
      </p:pic>
      <p:pic>
        <p:nvPicPr>
          <p:cNvPr id="4099" name="Picture 3" descr="D:\Мамуся\Кабінет\фото 2015\DSCN5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980728"/>
            <a:ext cx="1800200" cy="5619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Мамуся\Мої роботи\2015-2016н.р\Опис досвіду\1354221965-0520875-www.nevsepic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E:\АТЕСТАЦІЯ\до атестації\P2087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53344"/>
            <a:ext cx="8496944" cy="5716016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АЛЬБОМ КАБІНЕТУ ГЕОГРАФІЇ. 2004-2016 рр.</a:t>
            </a:r>
            <a:endParaRPr lang="uk-UA" b="1" dirty="0" smtClean="0">
              <a:solidFill>
                <a:srgbClr val="C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Мамуся\Мої роботи\2015-2016н.р\Опис досвіду\Textures_school_album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04"/>
            <a:ext cx="9144000" cy="68417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332656"/>
            <a:ext cx="6027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folHlink">
                    <a:alpha val="98038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Науково-методична</a:t>
            </a:r>
            <a:r>
              <a:rPr lang="ru-RU" sz="28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folHlink">
                    <a:alpha val="98038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ru-RU" sz="2800" b="1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folHlink">
                    <a:alpha val="98038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діяльність</a:t>
            </a:r>
            <a:endParaRPr lang="ru-RU" sz="28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chemeClr val="folHlink">
                  <a:alpha val="98038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itchFamily="18" charset="0"/>
              <a:ea typeface="+mj-lt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1" y="1124744"/>
            <a:ext cx="4582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Інноваційні</a:t>
            </a:r>
            <a:r>
              <a:rPr lang="ru-RU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технології</a:t>
            </a:r>
            <a:endParaRPr lang="ru-RU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chemeClr val="accent2">
                  <a:lumMod val="50000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8"/>
          <p:cNvSpPr>
            <a:spLocks noChangeAspect="1" noChangeArrowheads="1"/>
          </p:cNvSpPr>
          <p:nvPr/>
        </p:nvSpPr>
        <p:spPr bwMode="auto">
          <a:xfrm>
            <a:off x="905499" y="2571744"/>
            <a:ext cx="3169609" cy="1785950"/>
          </a:xfrm>
          <a:prstGeom prst="ellipse">
            <a:avLst/>
          </a:prstGeom>
          <a:gradFill flip="none" rotWithShape="1">
            <a:gsLst>
              <a:gs pos="0">
                <a:srgbClr val="F0EB29"/>
              </a:gs>
              <a:gs pos="100000">
                <a:srgbClr val="FF0066"/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Дослідницька технологія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13"/>
          <p:cNvSpPr>
            <a:spLocks noChangeAspect="1" noChangeArrowheads="1"/>
          </p:cNvSpPr>
          <p:nvPr/>
        </p:nvSpPr>
        <p:spPr bwMode="auto">
          <a:xfrm>
            <a:off x="3929063" y="1928813"/>
            <a:ext cx="2774950" cy="1500187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</a:rPr>
              <a:t>Технологія критичного мислення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Oval 13"/>
          <p:cNvSpPr>
            <a:spLocks noChangeAspect="1" noChangeArrowheads="1"/>
          </p:cNvSpPr>
          <p:nvPr/>
        </p:nvSpPr>
        <p:spPr bwMode="auto">
          <a:xfrm>
            <a:off x="3429000" y="3357563"/>
            <a:ext cx="2774950" cy="1500187"/>
          </a:xfrm>
          <a:prstGeom prst="ellipse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r>
              <a:rPr lang="uk-UA" sz="2400" b="1">
                <a:solidFill>
                  <a:srgbClr val="002060"/>
                </a:solidFill>
                <a:latin typeface="Times New Roman" pitchFamily="18" charset="0"/>
              </a:rPr>
              <a:t>Пізнавальна технологія</a:t>
            </a:r>
            <a:endParaRPr lang="ru-RU" sz="24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0" name="Oval 8"/>
          <p:cNvSpPr>
            <a:spLocks noChangeAspect="1" noChangeArrowheads="1"/>
          </p:cNvSpPr>
          <p:nvPr/>
        </p:nvSpPr>
        <p:spPr bwMode="auto">
          <a:xfrm>
            <a:off x="5715000" y="4849813"/>
            <a:ext cx="2857500" cy="1611312"/>
          </a:xfrm>
          <a:prstGeom prst="ellipse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</a:rPr>
              <a:t>Розвивальна технологія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Oval 8"/>
          <p:cNvSpPr>
            <a:spLocks noChangeAspect="1" noChangeArrowheads="1"/>
          </p:cNvSpPr>
          <p:nvPr/>
        </p:nvSpPr>
        <p:spPr bwMode="auto">
          <a:xfrm>
            <a:off x="714375" y="4808538"/>
            <a:ext cx="3003550" cy="1692275"/>
          </a:xfrm>
          <a:prstGeom prst="ellipse">
            <a:avLst/>
          </a:prstGeom>
          <a:gradFill rotWithShape="1">
            <a:gsLst>
              <a:gs pos="0">
                <a:srgbClr val="F0EB29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r>
              <a:rPr lang="uk-UA" sz="2400" b="1">
                <a:solidFill>
                  <a:srgbClr val="002060"/>
                </a:solidFill>
                <a:latin typeface="Times New Roman" pitchFamily="18" charset="0"/>
              </a:rPr>
              <a:t>Інтерактивні технології</a:t>
            </a:r>
            <a:endParaRPr lang="ru-RU" sz="24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" name="Oval 10"/>
          <p:cNvSpPr>
            <a:spLocks noChangeAspect="1" noChangeArrowheads="1"/>
          </p:cNvSpPr>
          <p:nvPr/>
        </p:nvSpPr>
        <p:spPr bwMode="auto">
          <a:xfrm>
            <a:off x="3214688" y="4643438"/>
            <a:ext cx="2930525" cy="17287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</a:rPr>
              <a:t>Проектна технологія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3" name="Oval 15"/>
          <p:cNvSpPr>
            <a:spLocks noChangeAspect="1" noChangeArrowheads="1"/>
          </p:cNvSpPr>
          <p:nvPr/>
        </p:nvSpPr>
        <p:spPr bwMode="auto">
          <a:xfrm>
            <a:off x="5940152" y="2852936"/>
            <a:ext cx="3203848" cy="13922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</a:rPr>
              <a:t>Технологія «Створення ситуації успіху»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Мамуся\Мої роботи\2015-2016н.р\Опис досвіду\Textures_school_album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4"/>
          <p:cNvSpPr>
            <a:spLocks noChangeAspect="1" noChangeArrowheads="1"/>
          </p:cNvSpPr>
          <p:nvPr/>
        </p:nvSpPr>
        <p:spPr bwMode="auto">
          <a:xfrm>
            <a:off x="2339752" y="2060848"/>
            <a:ext cx="4459287" cy="27146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just" defTabSz="914400"/>
            <a:endParaRPr lang="en-US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4400"/>
            <a:r>
              <a:rPr lang="uk-UA" sz="3600" b="1" dirty="0">
                <a:solidFill>
                  <a:srgbClr val="003300"/>
                </a:solidFill>
                <a:latin typeface="Times New Roman" pitchFamily="18" charset="0"/>
              </a:rPr>
              <a:t>Інтерактивні</a:t>
            </a:r>
            <a:r>
              <a:rPr lang="uk-UA" sz="36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</a:p>
          <a:p>
            <a:pPr defTabSz="914400"/>
            <a:r>
              <a:rPr lang="uk-UA" sz="3600" b="1" dirty="0">
                <a:solidFill>
                  <a:srgbClr val="003300"/>
                </a:solidFill>
                <a:latin typeface="Times New Roman" pitchFamily="18" charset="0"/>
              </a:rPr>
              <a:t>технології</a:t>
            </a:r>
            <a:endParaRPr lang="ru-RU" sz="3600" b="1" dirty="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4" name="Oval 12">
            <a:hlinkClick r:id="rId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1979613" y="296863"/>
            <a:ext cx="2592387" cy="149701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/>
            <a:r>
              <a:rPr lang="uk-UA" sz="2800" b="1" u="sng" dirty="0" err="1">
                <a:solidFill>
                  <a:srgbClr val="002060"/>
                </a:solidFill>
                <a:latin typeface="Times New Roman" pitchFamily="18" charset="0"/>
              </a:rPr>
              <a:t>Використа-</a:t>
            </a:r>
            <a:endParaRPr lang="uk-UA" sz="2800" b="1" u="sng" dirty="0">
              <a:solidFill>
                <a:srgbClr val="002060"/>
              </a:solidFill>
              <a:latin typeface="Times New Roman" pitchFamily="18" charset="0"/>
            </a:endParaRPr>
          </a:p>
          <a:p>
            <a:pPr defTabSz="914400"/>
            <a:r>
              <a:rPr lang="uk-UA" sz="2800" b="1" u="sng" dirty="0" err="1">
                <a:solidFill>
                  <a:srgbClr val="002060"/>
                </a:solidFill>
                <a:latin typeface="Times New Roman" pitchFamily="18" charset="0"/>
              </a:rPr>
              <a:t>ння</a:t>
            </a:r>
            <a:r>
              <a:rPr lang="uk-UA" sz="2800" b="1" u="sng" dirty="0">
                <a:solidFill>
                  <a:srgbClr val="002060"/>
                </a:solidFill>
                <a:latin typeface="Times New Roman" pitchFamily="18" charset="0"/>
              </a:rPr>
              <a:t> ІКТ</a:t>
            </a:r>
            <a:endParaRPr lang="ru-RU" sz="2800" b="1" u="sng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4859338" y="296863"/>
            <a:ext cx="2593975" cy="149701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</a:rPr>
              <a:t>Мозковий</a:t>
            </a:r>
          </a:p>
          <a:p>
            <a:pPr defTabSz="914400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</a:rPr>
              <a:t>штурм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Oval 14"/>
          <p:cNvSpPr>
            <a:spLocks noChangeArrowheads="1"/>
          </p:cNvSpPr>
          <p:nvPr/>
        </p:nvSpPr>
        <p:spPr bwMode="auto">
          <a:xfrm>
            <a:off x="6429375" y="1430338"/>
            <a:ext cx="2714625" cy="149701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/>
            <a:r>
              <a:rPr lang="uk-UA" sz="2800" b="1" dirty="0" err="1">
                <a:solidFill>
                  <a:srgbClr val="002060"/>
                </a:solidFill>
                <a:latin typeface="Times New Roman" pitchFamily="18" charset="0"/>
              </a:rPr>
              <a:t>Асоціатив-</a:t>
            </a:r>
            <a:endParaRPr lang="uk-UA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defTabSz="914400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</a:rPr>
              <a:t>ний кущ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Oval 18">
            <a:hlinkClick r:id="rId4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6444208" y="3105150"/>
            <a:ext cx="2699792" cy="149701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/>
            <a:r>
              <a:rPr lang="uk-UA" sz="2800" b="1" u="sng" dirty="0">
                <a:solidFill>
                  <a:srgbClr val="002060"/>
                </a:solidFill>
                <a:latin typeface="Times New Roman" pitchFamily="18" charset="0"/>
              </a:rPr>
              <a:t>Дидактичні</a:t>
            </a:r>
          </a:p>
          <a:p>
            <a:pPr defTabSz="914400"/>
            <a:r>
              <a:rPr lang="uk-UA" sz="2800" b="1" u="sng" dirty="0">
                <a:solidFill>
                  <a:srgbClr val="002060"/>
                </a:solidFill>
                <a:latin typeface="Times New Roman" pitchFamily="18" charset="0"/>
              </a:rPr>
              <a:t>      ігри</a:t>
            </a:r>
            <a:endParaRPr lang="ru-RU" sz="2800" b="1" u="sng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5821363" y="4670425"/>
            <a:ext cx="2592387" cy="149701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/>
            <a:r>
              <a:rPr lang="uk-UA" sz="2800" b="1">
                <a:solidFill>
                  <a:srgbClr val="002060"/>
                </a:solidFill>
                <a:latin typeface="Times New Roman" pitchFamily="18" charset="0"/>
              </a:rPr>
              <a:t>Понятійна</a:t>
            </a:r>
          </a:p>
          <a:p>
            <a:pPr defTabSz="914400"/>
            <a:r>
              <a:rPr lang="uk-UA" sz="2800" b="1">
                <a:solidFill>
                  <a:srgbClr val="002060"/>
                </a:solidFill>
                <a:latin typeface="Times New Roman" pitchFamily="18" charset="0"/>
              </a:rPr>
              <a:t>таблиця</a:t>
            </a:r>
            <a:endParaRPr lang="ru-RU" sz="28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9" name="Oval 1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27388" y="5049838"/>
            <a:ext cx="2593975" cy="149701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/>
            <a:r>
              <a:rPr lang="uk-UA" sz="2800" b="1" u="sng" dirty="0">
                <a:solidFill>
                  <a:srgbClr val="002060"/>
                </a:solidFill>
                <a:latin typeface="Times New Roman" pitchFamily="18" charset="0"/>
              </a:rPr>
              <a:t>Групова </a:t>
            </a:r>
          </a:p>
          <a:p>
            <a:pPr defTabSz="914400"/>
            <a:r>
              <a:rPr lang="uk-UA" sz="2800" b="1" u="sng" dirty="0">
                <a:solidFill>
                  <a:srgbClr val="002060"/>
                </a:solidFill>
                <a:latin typeface="Times New Roman" pitchFamily="18" charset="0"/>
              </a:rPr>
              <a:t>робота</a:t>
            </a:r>
            <a:endParaRPr lang="ru-RU" sz="2800" b="1" u="sng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683568" y="4437112"/>
            <a:ext cx="2592388" cy="149701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/>
            <a:r>
              <a:rPr lang="uk-UA" sz="2800" b="1" dirty="0" err="1">
                <a:solidFill>
                  <a:srgbClr val="002060"/>
                </a:solidFill>
                <a:latin typeface="Times New Roman" pitchFamily="18" charset="0"/>
              </a:rPr>
              <a:t>“Мікрофон”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0" y="2887663"/>
            <a:ext cx="2267744" cy="149701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914400"/>
            <a:r>
              <a:rPr lang="uk-UA" sz="2800" b="1" dirty="0" err="1">
                <a:solidFill>
                  <a:srgbClr val="002060"/>
                </a:solidFill>
                <a:latin typeface="Times New Roman" pitchFamily="18" charset="0"/>
              </a:rPr>
              <a:t>“Інтерв'ю”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0" y="1340768"/>
            <a:ext cx="2592388" cy="149701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FD13B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Дискусія</a:t>
            </a:r>
            <a:endParaRPr kumimoji="0" lang="ru-RU" sz="28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амуся\Мої роботи\2015-2016н.р\Опис досвіду\Textures_school_album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5057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МОЇ УРОКИ</a:t>
            </a:r>
            <a:endParaRPr lang="uk-UA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амуся\Мої фото\До атестації 2015-2016\Моя робота\DSCN1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3533617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Мамуся\Мій 9-А\Випуск\IMG_9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3816424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04"/>
            <a:ext cx="9144000" cy="6841796"/>
          </a:xfrm>
          <a:prstGeom prst="rect">
            <a:avLst/>
          </a:prstGeom>
          <a:noFill/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79511" y="72879"/>
            <a:ext cx="8784977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Урок: «Німеччина. Від двох протилежних систем до єдиної держави», 10 клас, дослідницький проект.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D:\Мамуся\Мої фото\До атестації 2015-2016\Урок  Німеччина\Новая папка\відкритий урок з географії 10 клас\IMG_5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316" y="4005064"/>
            <a:ext cx="361013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0179" name="Picture 3" descr="D:\Мамуся\Мої фото\До атестації 2015-2016\Урок  Німеччина\Новая папка\відкритий урок з географії 10 клас\IMG_5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4284479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0180" name="Picture 4" descr="D:\Мамуся\Мої фото\До атестації 2015-2016\Урок  Німеччина\DSCN6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980728"/>
            <a:ext cx="2448272" cy="26879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04"/>
            <a:ext cx="9144000" cy="6841796"/>
          </a:xfrm>
          <a:prstGeom prst="rect">
            <a:avLst/>
          </a:prstGeom>
          <a:noFill/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644008" y="-65868"/>
            <a:ext cx="3888432" cy="37548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Проблемні питання: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об’єднання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штучним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повинні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вирішити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держави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після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об’єднання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змогли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вирішити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країна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народ 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 є щось спільне у сьогоднішній ситуації в Україні  та тодішній Німеччині?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4" name="Picture 2" descr="D:\Мамуся\Мої фото\До атестації 2015-2016\Урок  Німеччина\Новая папка\відкритий урок з географії 10 клас\IMG_5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104456" cy="2859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5" name="Picture 3" descr="D:\Мамуся\Мої фото\До атестації 2015-2016\Урок  Німеччина\DSCN6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4193140" cy="3145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9156" name="Picture 4" descr="D:\Мамуся\Мої фото\До атестації 2015-2016\Урок  Німеччина\DSCN61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662947"/>
            <a:ext cx="3551161" cy="2646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7" name="Picture 5" descr="D:\hareketli-duvar-kagitlari-android-ikon_300x300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28090">
            <a:off x="7950591" y="5127043"/>
            <a:ext cx="1007534" cy="1007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муся\Мої роботи\2015-2016н.р\Опис досвіду\Textures_school_album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325" y="0"/>
            <a:ext cx="91703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КАФЕДРА  ПРИРОДНИЧИХ  НАУК</a:t>
            </a:r>
            <a:endParaRPr lang="uk-UA" sz="36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Home\Desktop\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320480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1484784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Зібратися разом – це початок,</a:t>
            </a:r>
            <a:endParaRPr lang="ru-RU" dirty="0" smtClean="0">
              <a:latin typeface="Arial Black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триматися разом – це прогрес,</a:t>
            </a:r>
            <a:endParaRPr lang="ru-RU" dirty="0" smtClean="0">
              <a:latin typeface="Arial Black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працювати разом – це успіх.</a:t>
            </a:r>
            <a:endParaRPr lang="ru-RU" dirty="0" smtClean="0">
              <a:latin typeface="Arial Black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                   Генрі Форд</a:t>
            </a:r>
            <a:endParaRPr lang="uk-UA" dirty="0" smtClean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221088"/>
            <a:ext cx="3528392" cy="6463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ПРОБЛЕМА НАД ЯКОЮ ПРАЦЮЄ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uk-UA" b="1" dirty="0" smtClean="0">
              <a:latin typeface="Arial" pitchFamily="34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131840" y="4839760"/>
            <a:ext cx="583264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Впровадження інноваційних технологій на уроках біології, географії, хімії як запорука формування особистості учня для підготовки його до життя в сучасних умовах »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04"/>
            <a:ext cx="9144000" cy="6841796"/>
          </a:xfrm>
          <a:prstGeom prst="rect">
            <a:avLst/>
          </a:prstGeom>
          <a:noFill/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79512" y="86736"/>
            <a:ext cx="871296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Були використані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міжпредметні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язки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географія – історія; географія – економіка; географія – зарубіжна література; географія – мистецтво, що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сприяє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глибшому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сприйманню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осмисленню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теми уроку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ерудиції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школярів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1" descr="besatzungszonen_ohne_text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2520280" cy="313971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Picture 2" descr="C:\Users\Вита\Desktop\germaniya-4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077072"/>
            <a:ext cx="3347864" cy="2510898"/>
          </a:xfrm>
          <a:prstGeom prst="rect">
            <a:avLst/>
          </a:prstGeom>
          <a:noFill/>
        </p:spPr>
      </p:pic>
      <p:pic>
        <p:nvPicPr>
          <p:cNvPr id="6" name="Picture 2" descr="D:\Мамуся\Уроки\Німеччина\Новая папка\art36_1.jp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797152"/>
            <a:ext cx="2459765" cy="1844824"/>
          </a:xfrm>
          <a:prstGeom prst="rect">
            <a:avLst/>
          </a:prstGeom>
          <a:noFill/>
        </p:spPr>
      </p:pic>
      <p:pic>
        <p:nvPicPr>
          <p:cNvPr id="7" name="Picture 2" descr="C:\Users\Вита\Desktop\scorpmai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1700809"/>
            <a:ext cx="3744416" cy="2160240"/>
          </a:xfrm>
          <a:prstGeom prst="rect">
            <a:avLst/>
          </a:prstGeom>
          <a:noFill/>
        </p:spPr>
      </p:pic>
      <p:pic>
        <p:nvPicPr>
          <p:cNvPr id="8" name="Picture 1" descr="C:\Users\Вита\Desktop\image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1268760"/>
            <a:ext cx="3744416" cy="709811"/>
          </a:xfrm>
          <a:prstGeom prst="rect">
            <a:avLst/>
          </a:prstGeom>
          <a:noFill/>
        </p:spPr>
      </p:pic>
      <p:pic>
        <p:nvPicPr>
          <p:cNvPr id="9" name="Picture 5" descr="D:\hareketli-duvar-kagitlari-android-ikon_300x300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828090">
            <a:off x="6054019" y="4334956"/>
            <a:ext cx="1007534" cy="1007534"/>
          </a:xfrm>
          <a:prstGeom prst="rect">
            <a:avLst/>
          </a:prstGeom>
          <a:noFill/>
        </p:spPr>
      </p:pic>
      <p:pic>
        <p:nvPicPr>
          <p:cNvPr id="10" name="Picture 5" descr="D:\hareketli-duvar-kagitlari-android-ikon_300x300.png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828090">
            <a:off x="7710203" y="3182827"/>
            <a:ext cx="1007534" cy="1007534"/>
          </a:xfrm>
          <a:prstGeom prst="rect">
            <a:avLst/>
          </a:prstGeom>
          <a:noFill/>
        </p:spPr>
      </p:pic>
      <p:pic>
        <p:nvPicPr>
          <p:cNvPr id="11" name="Picture 5" descr="D:\hareketli-duvar-kagitlari-android-ikon_300x300.png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828090">
            <a:off x="2309602" y="3542869"/>
            <a:ext cx="1007534" cy="1007534"/>
          </a:xfrm>
          <a:prstGeom prst="rect">
            <a:avLst/>
          </a:prstGeom>
          <a:noFill/>
        </p:spPr>
      </p:pic>
      <p:pic>
        <p:nvPicPr>
          <p:cNvPr id="12" name="Picture 5" descr="D:\hareketli-duvar-kagitlari-android-ikon_300x300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828090">
            <a:off x="2309603" y="5664591"/>
            <a:ext cx="1007534" cy="100753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563888" y="5691157"/>
            <a:ext cx="3168352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Йоган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Вольган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фон Гете «Окреме і ціле». Людвіг 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ван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Бетховен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Місячна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соната».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амуся\Мої роботи\2015-2016н.р\Опис досвіду\Textures_school_album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" descr="E:\АТЕСТАЦІЯ\до атестації\DSC01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3960440" cy="4185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 descr="E:\АТЕСТАЦІЯ\до атестації\DSC01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060848"/>
            <a:ext cx="4658063" cy="4248472"/>
          </a:xfrm>
          <a:prstGeom prst="rect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995936" y="260648"/>
            <a:ext cx="489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АФРИКА. ГЕОГРФІЧНЕ ПОЛОЖЕННЯ ТА ДОСЛІДЖЕННЯ МАТЕРИКА. Географія материків і океанів,7 клас.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(урок - подорож)</a:t>
            </a:r>
            <a:endParaRPr lang="uk-UA" sz="2000" b="1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муся\Мої роботи\2015-2016н.р\Опис досвіду\Textures_school_album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E:\АТЕСТАЦІЯ\до атестації\DSC07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5472608" cy="5450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940152" y="980729"/>
            <a:ext cx="302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ТЕКТОНІЧНІ СТРУКТУРИ УКРАЇНИ. Географія України, 8 клас.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амуся\Мої роботи\2015-2016н.р\Опис досвіду\1354221965-0520875-www.nevsepic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E:\АТЕСТАЦІЯ\до атестації\DSC07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88640"/>
            <a:ext cx="583264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accent6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3" descr="E:\АТЕСТАЦІЯ\до атестації\DSC07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780928"/>
            <a:ext cx="4104456" cy="3709169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3312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" pitchFamily="34" charset="0"/>
                <a:ea typeface="Times New Roman" pitchFamily="18" charset="0"/>
              </a:rPr>
              <a:t>Завдання. Учні по черзі беруть картки з позначеними формами рельєфу і встановлюють їх на тектонічній карті біля тектонічних структур, до яких вони належать?</a:t>
            </a:r>
            <a:endParaRPr lang="uk-UA" b="1" dirty="0" smtClean="0"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4797152"/>
            <a:ext cx="4536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Який висновок ми можемо зробити?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амуся\Мої роботи\2015-2016н.р\Опис досвіду\2112-03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Picture 1" descr="E:\АТЕСТАЦІЯ\до атестації\DSC07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824536" cy="36184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2" descr="E:\АТЕСТАЦІЯ\до атестації\DSC07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852936"/>
            <a:ext cx="4773190" cy="35798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64088" y="404664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тепер час трошки відпочити. Відгадуємо загадки, про які тектонічні структури йде мова</a:t>
            </a:r>
            <a:r>
              <a:rPr lang="uk-UA" dirty="0" smtClean="0">
                <a:latin typeface="Arial" pitchFamily="34" charset="0"/>
                <a:ea typeface="Times New Roman" pitchFamily="18" charset="0"/>
              </a:rPr>
              <a:t>.</a:t>
            </a:r>
            <a:endParaRPr lang="uk-UA" dirty="0" smtClean="0"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149080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-342900" algn="l"/>
              </a:tabLst>
            </a:pP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платформою вважаюсь,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-342900" algn="l"/>
              </a:tabLst>
            </a:pP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Своєю назвою пишаюсь.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-342900" algn="l"/>
              </a:tabLst>
            </a:pP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Назву мені дав народ,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-342900" algn="l"/>
              </a:tabLst>
            </a:pP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Який знав ще Геродот.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6093296"/>
            <a:ext cx="252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</a:rPr>
              <a:t>(</a:t>
            </a:r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Скіфська платформа)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E:\АТЕСТАЦІЯ\до атестації\DSC_0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464496" cy="640871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932040" y="260649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n>
                  <a:solidFill>
                    <a:srgbClr val="7030A0"/>
                  </a:solidFill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ІНТЕГРОВАНИЙ УРОК: ГЕОГРАФІЯ-УКРАЇНСЬКА ЛІТЕРАТУРА</a:t>
            </a:r>
            <a:endParaRPr lang="uk-UA" dirty="0" smtClean="0">
              <a:ln>
                <a:solidFill>
                  <a:srgbClr val="7030A0"/>
                </a:solidFill>
              </a:ln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628801"/>
            <a:ext cx="4104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Основні річкові системи України.</a:t>
            </a:r>
            <a:b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Річки </a:t>
            </a:r>
            <a:r>
              <a:rPr lang="uk-UA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Тернопілля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у віршах поетів-краян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3244334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n>
                  <a:solidFill>
                    <a:srgbClr val="7030A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(фрагменти уроку)</a:t>
            </a:r>
            <a:endParaRPr lang="uk-UA" sz="1400" dirty="0" smtClean="0">
              <a:ln>
                <a:solidFill>
                  <a:srgbClr val="7030A0"/>
                </a:solidFill>
              </a:ln>
              <a:solidFill>
                <a:schemeClr val="accent2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амуся\Мої роботи\2015-2016н.р\Опис досвіду\Textures_school_album-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395288" y="1700213"/>
          <a:ext cx="8424862" cy="5041900"/>
        </p:xfrm>
        <a:graphic>
          <a:graphicData uri="http://schemas.openxmlformats.org/presentationml/2006/ole">
            <p:oleObj spid="_x0000_s4099" name="Слайд" r:id="rId4" imgW="4572049" imgH="3429015" progId="PowerPoint.Slide.8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3528" y="188640"/>
            <a:ext cx="849694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 проведемо у вигляді усного журналу, який </a:t>
            </a:r>
            <a:r>
              <a:rPr lang="uk-UA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“писатимемо”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всі.</a:t>
            </a:r>
            <a:b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Сподіваюся, що ви постараєтеся захистити свої співавторські права на той чи інший розділ географічно-літературного  журналу. А щоб наша праця  була більш продуктивною, впродовж уроку кожен з вас буде заповнювати  таблицю для оцінювання роботи 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амуся\Мої роботи\2015-2016н.р\Опис досвіду\Textures_school_album-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" descr="E:\АТЕСТАЦІЯ\до атестації\DSC_0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3024336" cy="2777451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250825" y="115888"/>
          <a:ext cx="5041900" cy="3321050"/>
        </p:xfrm>
        <a:graphic>
          <a:graphicData uri="http://schemas.openxmlformats.org/presentationml/2006/ole">
            <p:oleObj spid="_x0000_s5123" name="Слайд" r:id="rId5" imgW="4572049" imgH="3429015" progId="PowerPoint.Slide.8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3492500" y="3429000"/>
          <a:ext cx="5472113" cy="3294063"/>
        </p:xfrm>
        <a:graphic>
          <a:graphicData uri="http://schemas.openxmlformats.org/presentationml/2006/ole">
            <p:oleObj spid="_x0000_s5124" name="Слайд" r:id="rId6" imgW="3381789" imgH="2537473" progId="PowerPoint.Slide.8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436096" y="476672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щоб матеріал був цікавим для ” читачів “ спробуємо всі географічні терміни пояснити у віршованій формі.</a:t>
            </a:r>
            <a:endParaRPr lang="uk-UA" sz="2400" b="1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амуся\Мої роботи\2015-2016н.р\Опис досвіду\Textures_school_album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283968" y="260648"/>
          <a:ext cx="4572000" cy="5616575"/>
        </p:xfrm>
        <a:graphic>
          <a:graphicData uri="http://schemas.openxmlformats.org/presentationml/2006/ole">
            <p:oleObj spid="_x0000_s6147" name="Слайд" r:id="rId4" imgW="4570587" imgH="3427442" progId="PowerPoint.Slide.8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404664"/>
            <a:ext cx="388843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Використання поетичного слова на уроках географії.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Десь, буває, дно складають</a:t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Кам’яні породи,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Згодом зверху виступають</a:t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Гримучі пороги.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Струменем вода летить</a:t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виступу крутого,</a:t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Нікому не спинить</a:t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Поступу твердого.</a:t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Унизу вода вирує:</a:t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Тисяч </a:t>
            </a:r>
            <a:r>
              <a:rPr lang="uk-UA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бризків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 зорепад,</a:t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Здалеку </a:t>
            </a:r>
            <a:r>
              <a:rPr lang="uk-UA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будь-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хто почує,</a:t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 клекоче водоспад.</a:t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uk-UA" sz="16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муся\Мої роботи\2015-2016н.р\Опис досвіду\1354221965-0520875-www.nevsepic.com.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395288" y="188913"/>
          <a:ext cx="4572000" cy="5616575"/>
        </p:xfrm>
        <a:graphic>
          <a:graphicData uri="http://schemas.openxmlformats.org/presentationml/2006/ole">
            <p:oleObj spid="_x0000_s7171" name="Слайд" r:id="rId4" imgW="4570587" imgH="3427442" progId="PowerPoint.Slide.8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92080" y="548680"/>
            <a:ext cx="3600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Десь, буває, дно складають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Кам’яні породи,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Згодом зверху виступають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Гримучі пороги.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Струменем вода летить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виступу крутого,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Нікому не спинить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Поступу твердого.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Унизу вода вирує: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Тисяч </a:t>
            </a:r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бризків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 зорепад,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Здалеку </a:t>
            </a:r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будь-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хто почує,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 клекоче водоспад.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uk-UA" sz="16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муся\Мої роботи\2015-2016н.р\Опис досвіду\Textures_school_album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D:\Мамуся\Мої фото\До атестації 2015-2016\Моя робота\121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332657"/>
            <a:ext cx="3528391" cy="3096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788024" y="1340766"/>
            <a:ext cx="4176464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000" b="1" dirty="0" smtClean="0">
                <a:solidFill>
                  <a:srgbClr val="800000"/>
                </a:solidFill>
                <a:latin typeface="Times New Roman" pitchFamily="18" charset="0"/>
              </a:rPr>
              <a:t>Кузь Віта Миколаївна, 1969 </a:t>
            </a:r>
            <a:r>
              <a:rPr lang="uk-UA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р.н</a:t>
            </a:r>
            <a:r>
              <a:rPr lang="uk-UA" sz="2000" b="1" dirty="0" smtClean="0">
                <a:solidFill>
                  <a:srgbClr val="800000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uk-UA" sz="2000" b="1" dirty="0" smtClean="0">
                <a:solidFill>
                  <a:srgbClr val="800000"/>
                </a:solidFill>
                <a:latin typeface="Times New Roman" pitchFamily="18" charset="0"/>
              </a:rPr>
              <a:t>Освіта вища, Тернопільський держаний інститут ім. Гнатюка , 1994р.</a:t>
            </a:r>
          </a:p>
          <a:p>
            <a:pPr>
              <a:lnSpc>
                <a:spcPct val="90000"/>
              </a:lnSpc>
            </a:pPr>
            <a:r>
              <a:rPr lang="uk-UA" sz="2000" b="1" dirty="0" smtClean="0">
                <a:solidFill>
                  <a:srgbClr val="800000"/>
                </a:solidFill>
                <a:latin typeface="Times New Roman" pitchFamily="18" charset="0"/>
              </a:rPr>
              <a:t>Спеціальність: вчитель географії і біології</a:t>
            </a:r>
          </a:p>
          <a:p>
            <a:pPr>
              <a:lnSpc>
                <a:spcPct val="90000"/>
              </a:lnSpc>
            </a:pPr>
            <a:endParaRPr lang="uk-UA" b="1" dirty="0" smtClean="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3645024"/>
            <a:ext cx="4032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uk-UA" sz="2400" b="1" i="1" dirty="0" smtClean="0">
                <a:solidFill>
                  <a:srgbClr val="140337"/>
                </a:solidFill>
                <a:latin typeface="Times New Roman" pitchFamily="18" charset="0"/>
              </a:rPr>
              <a:t>Педагогічний стаж – 29 р.</a:t>
            </a:r>
          </a:p>
          <a:p>
            <a:pPr>
              <a:buFont typeface="Arial" charset="0"/>
              <a:buChar char="•"/>
            </a:pPr>
            <a:r>
              <a:rPr lang="uk-UA" sz="2400" b="1" i="1" dirty="0" smtClean="0">
                <a:solidFill>
                  <a:srgbClr val="140337"/>
                </a:solidFill>
                <a:latin typeface="Times New Roman" pitchFamily="18" charset="0"/>
              </a:rPr>
              <a:t>Місце роботи – ТСШ №7</a:t>
            </a:r>
          </a:p>
          <a:p>
            <a:pPr>
              <a:buFont typeface="Arial" charset="0"/>
              <a:buChar char="•"/>
            </a:pPr>
            <a:r>
              <a:rPr lang="uk-UA" sz="2400" b="1" i="1" dirty="0" smtClean="0">
                <a:solidFill>
                  <a:srgbClr val="140337"/>
                </a:solidFill>
                <a:latin typeface="Times New Roman" pitchFamily="18" charset="0"/>
              </a:rPr>
              <a:t>Посада: вчитель географії та економіки</a:t>
            </a:r>
          </a:p>
          <a:p>
            <a:pPr>
              <a:buFont typeface="Arial" charset="0"/>
              <a:buChar char="•"/>
            </a:pPr>
            <a:r>
              <a:rPr lang="uk-UA" sz="2400" b="1" i="1" dirty="0" smtClean="0">
                <a:solidFill>
                  <a:srgbClr val="140337"/>
                </a:solidFill>
                <a:latin typeface="Times New Roman" pitchFamily="18" charset="0"/>
              </a:rPr>
              <a:t> Кваліфікаційна категорія: вища категорія , старший вчитель</a:t>
            </a:r>
            <a:endParaRPr lang="ru-RU" sz="2400" b="1" i="1" dirty="0">
              <a:solidFill>
                <a:srgbClr val="140337"/>
              </a:solidFill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404664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ВІЗИТНА КАРТКА</a:t>
            </a:r>
            <a:endParaRPr lang="uk-UA" sz="2800" dirty="0" smtClean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амуся\Мої роботи\2015-2016н.р\Опис досвіду\16215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395536" y="1412776"/>
          <a:ext cx="8569325" cy="5256213"/>
        </p:xfrm>
        <a:graphic>
          <a:graphicData uri="http://schemas.openxmlformats.org/presentationml/2006/ole">
            <p:oleObj spid="_x0000_s8195" name="Слайд" r:id="rId4" imgW="4572049" imgH="3429015" progId="PowerPoint.Slide.8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3528" y="18864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Фрагмент </a:t>
            </a:r>
            <a:r>
              <a:rPr lang="uk-UA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відеоуроку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 Фізична географія України, 8 клас. Мультимедійний підручник. Нова школа. Рекомендовано міністерством освіти і науки України. Урок 23).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амуся\Мої роботи\2015-2016н.р\Опис досвіду\2112-03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" descr="E:\АТЕСТАЦІЯ\до атестації\DSC_0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9"/>
            <a:ext cx="367240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139952" y="332656"/>
            <a:ext cx="475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Робота з таблицею (</a:t>
            </a:r>
            <a:r>
              <a:rPr lang="uk-UA" sz="2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роздатковий</a:t>
            </a:r>
            <a:r>
              <a:rPr lang="uk-UA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матеріал №2).</a:t>
            </a:r>
            <a:endParaRPr lang="uk-UA" sz="2000" b="1" dirty="0" smtClean="0">
              <a:latin typeface="Arial" pitchFamily="34" charset="0"/>
            </a:endParaRP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51520" y="3212976"/>
          <a:ext cx="4533900" cy="3400425"/>
        </p:xfrm>
        <a:graphic>
          <a:graphicData uri="http://schemas.openxmlformats.org/presentationml/2006/ole">
            <p:oleObj spid="_x0000_s9219" name="Слайд" r:id="rId5" imgW="4572049" imgH="3429015" progId="PowerPoint.Slide.8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292080" y="2852936"/>
            <a:ext cx="3528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Оцей води блакитний лет – 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 мій Серет,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 мій Серет.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 ніби вчора ще було: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сонці скупане село.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Сади зелені, череда,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мама, гарна й молода,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промінь сонця у руці,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ми купаємось в ріці.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 ніби вчора ще було.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 усе пройшло, </a:t>
            </a:r>
            <a:r>
              <a:rPr lang="uk-UA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пройшло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Шалений час летить вперед,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 не минає мій Серет.</a:t>
            </a:r>
            <a:endParaRPr lang="uk-UA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0" descr="E:\АТЕСТАЦІЯ\до атестації\DSC_0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88640"/>
            <a:ext cx="3312368" cy="4320480"/>
          </a:xfrm>
          <a:prstGeom prst="ellipse">
            <a:avLst/>
          </a:prstGeom>
          <a:ln w="762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1187624" y="908720"/>
          <a:ext cx="3995737" cy="2728913"/>
        </p:xfrm>
        <a:graphic>
          <a:graphicData uri="http://schemas.openxmlformats.org/presentationml/2006/ole">
            <p:oleObj spid="_x0000_s10243" name="Слайд" r:id="rId5" imgW="4572049" imgH="3429015" progId="PowerPoint.Slide.8">
              <p:embed/>
            </p:oleObj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179512" y="3717032"/>
          <a:ext cx="3960812" cy="2970213"/>
        </p:xfrm>
        <a:graphic>
          <a:graphicData uri="http://schemas.openxmlformats.org/presentationml/2006/ole">
            <p:oleObj spid="_x0000_s10244" name="Слайд" r:id="rId6" imgW="4572049" imgH="3429015" progId="PowerPoint.Slide.8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9" y="188640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ВИПЕРЕДЖУВАЛЬНІ ЗАВДАННЯ</a:t>
            </a:r>
            <a:endParaRPr lang="uk-UA" sz="2400" dirty="0" smtClean="0">
              <a:ln>
                <a:solidFill>
                  <a:srgbClr val="00206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Мамуся\Мої роботи\2015-2016н.р\Опис досвіду\Textures_school_album-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468313" y="350838"/>
          <a:ext cx="8280400" cy="6246812"/>
        </p:xfrm>
        <a:graphic>
          <a:graphicData uri="http://schemas.openxmlformats.org/presentationml/2006/ole">
            <p:oleObj spid="_x0000_s11267" name="Слайд" r:id="rId4" imgW="4572049" imgH="3429015" progId="PowerPoint.Slide.8">
              <p:embed/>
            </p:oleObj>
          </a:graphicData>
        </a:graphic>
      </p:graphicFrame>
      <p:pic>
        <p:nvPicPr>
          <p:cNvPr id="11268" name="Picture 4" descr="D:\hareketli-duvar-kagitlari-android-ikon_300x300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40358">
            <a:off x="7380312" y="5013176"/>
            <a:ext cx="1453852" cy="1453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амуся\Мої роботи\2015-2016н.р\Опис досвіду\Textures_school_album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E:\АТЕСТАЦІЯ\до атестації\Photo-1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4032448" cy="5664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5" descr="E:\АТЕСТАЦІЯ\до атестації\Photo-1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421297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D:\Мамуся\Мої фото\До атестації 2015-2016\Моя робота\DSCN5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573016"/>
            <a:ext cx="2952328" cy="3054773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188641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ЕКОНОМІКА 11КЛАС. УРОК: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ФАБРИКА ІГРАШОК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uk-UA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амуся\Мої роботи\2015-2016н.р\Опис досвіду\Textures_school_album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" descr="E:\АТЕСТАЦІЯ\до атестації\PC13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536504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2" descr="E:\АТЕСТАЦІЯ\до атестації\PC13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8640"/>
            <a:ext cx="4104456" cy="6552728"/>
          </a:xfrm>
          <a:prstGeom prst="ellipse">
            <a:avLst/>
          </a:prstGeom>
          <a:ln w="190500" cap="rnd">
            <a:solidFill>
              <a:schemeClr val="tx2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амуся\Мої роботи\2015-2016н.р\Опис досвіду\1354221965-0520875-www.nevsepic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" descr="E:\АТЕСТАЦІЯ\до атестації\PC13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680520" cy="6408712"/>
          </a:xfrm>
          <a:prstGeom prst="rect">
            <a:avLst/>
          </a:prstGeom>
          <a:ln w="76200"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E:\АТЕСТАЦІЯ\до атестації\нго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88640"/>
            <a:ext cx="3672408" cy="6408712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амуся\Мої роботи\2015-2016н.р\Опис досвіду\2112-03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Picture 1" descr="E:\АТЕСТАЦІЯ\до атестації\PC20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32204"/>
            <a:ext cx="8352928" cy="553762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2" descr="D:\Новая папка з картинками\Новая папка (2)\Картинки\hareketli-duvar-kagitlari-android-ikon_300x300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51636">
            <a:off x="6761078" y="4655230"/>
            <a:ext cx="1885900" cy="188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62426"/>
            <a:ext cx="37247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Позакласна робота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908720"/>
            <a:ext cx="65344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Турисько-краєзнавчий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екологічний конкурс  </a:t>
            </a:r>
            <a:r>
              <a:rPr lang="uk-UA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“Посадіть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калину біля </a:t>
            </a:r>
            <a:r>
              <a:rPr lang="uk-UA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школи”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 descr="C:\Users\Home\Desktop\калина\фото\m6OxFIb8yR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9626" y="1916832"/>
            <a:ext cx="5254374" cy="4371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6" descr="D:\Мамуся\Мої роботи\2015-2016н.р\Для виступу\для відео\DSCN4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88840"/>
            <a:ext cx="3317569" cy="4422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5" descr="D:\hareketli-duvar-kagitlari-android-ikon_300x300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28090">
            <a:off x="7494179" y="5415076"/>
            <a:ext cx="1007534" cy="1007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04"/>
            <a:ext cx="9144000" cy="6841796"/>
          </a:xfrm>
          <a:prstGeom prst="rect">
            <a:avLst/>
          </a:prstGeom>
          <a:noFill/>
        </p:spPr>
      </p:pic>
      <p:pic>
        <p:nvPicPr>
          <p:cNvPr id="3" name="Picture 2" descr="D:\Мамуся\Мої роботи\Проект Калина\Карта-схе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3744416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D:\Мамуся\Мої роботи\Проект Калина\Дизайнерська розробка ландшафту\DSCN3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2656"/>
            <a:ext cx="3768634" cy="2826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:\Мамуся\Мої роботи\Проект Калина\Дизайнерська розробка ландшафту\DSCN3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960" y="3573016"/>
            <a:ext cx="2216786" cy="29553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 descr="D:\Мамуся\Мої роботи\Проект Калина\творчі роботи учнів\DSCN32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336318" y="3968940"/>
            <a:ext cx="2952327" cy="21604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муся\Мої роботи\2015-2016н.р\Опис досвіду\Textures_school_album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51520" y="207869"/>
            <a:ext cx="8640960" cy="17543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Кредо: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Розповісти так, щоб зацікавити; пояснити так, щоб складне стало зрозумілим; створити проблемну ситуацію , щоб розбудити думку; застосувати інноваційні технології, щоб розвивати творчі здібності; перевірити знання так, щоб виявити їх дійсний рівень; оцінити так, щоб окрилити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9512" y="1988840"/>
            <a:ext cx="3528392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923928" y="2185795"/>
            <a:ext cx="4968552" cy="26776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Тема досвіду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Формування і </a:t>
            </a:r>
            <a:r>
              <a:rPr kumimoji="0" lang="uk-UA" sz="2400" b="0" i="0" u="none" strike="noStrike" cap="none" normalizeH="0" baseline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розвиток соціально зрілої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творчої особистості з усвідомленою громадянською позицією, почуттям національної самосвідомості  шляхом використання інноваційних технологій на уроках географії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uk-UA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04"/>
            <a:ext cx="9144000" cy="6841796"/>
          </a:xfrm>
          <a:prstGeom prst="rect">
            <a:avLst/>
          </a:prstGeom>
          <a:noFill/>
        </p:spPr>
      </p:pic>
      <p:pic>
        <p:nvPicPr>
          <p:cNvPr id="32771" name="Picture 3" descr="D:\Мамуся\Мій 11-А\Садимо дерева ТСШ №7\DSCN3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783137" cy="6480720"/>
          </a:xfrm>
          <a:prstGeom prst="rect">
            <a:avLst/>
          </a:prstGeom>
          <a:noFill/>
        </p:spPr>
      </p:pic>
      <p:pic>
        <p:nvPicPr>
          <p:cNvPr id="32772" name="Picture 4" descr="D:\Мамуся\Мій 11-А\Садимо дерева ТСШ №7\DSCN33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8640"/>
            <a:ext cx="4017108" cy="4395541"/>
          </a:xfrm>
          <a:prstGeom prst="rect">
            <a:avLst/>
          </a:prstGeom>
          <a:noFill/>
        </p:spPr>
      </p:pic>
      <p:pic>
        <p:nvPicPr>
          <p:cNvPr id="5" name="Picture 5" descr="D:\hareketli-duvar-kagitlari-android-ikon_300x300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28090">
            <a:off x="7494181" y="5199051"/>
            <a:ext cx="1007534" cy="1007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04"/>
            <a:ext cx="9144000" cy="6841796"/>
          </a:xfrm>
          <a:prstGeom prst="rect">
            <a:avLst/>
          </a:prstGeom>
          <a:noFill/>
        </p:spPr>
      </p:pic>
      <p:pic>
        <p:nvPicPr>
          <p:cNvPr id="29699" name="Picture 3" descr="D:\Мамуся\Мої роботи\2015-2016н.р\Парадигма Кузь В.М\Буклет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4582911" cy="3240360"/>
          </a:xfrm>
          <a:prstGeom prst="rect">
            <a:avLst/>
          </a:prstGeom>
          <a:noFill/>
        </p:spPr>
      </p:pic>
      <p:pic>
        <p:nvPicPr>
          <p:cNvPr id="29700" name="Picture 4" descr="D:\Мамуся\Мої роботи\2015-2016н.р\Парадигма Кузь В.М\Буклет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292728" cy="303518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332656"/>
            <a:ext cx="4248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Інноваційні виховні технології у роботі класного керівника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соціалізаційні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виклики і педагогічний контекст)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3429000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Парадигма освітніх інновацій – 2016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04"/>
            <a:ext cx="9144000" cy="68417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6606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uk-UA" sz="2800" b="1" i="1" dirty="0" smtClean="0">
                <a:solidFill>
                  <a:srgbClr val="66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Конкурс: ІІ етап Всеукраїнської експедиції учнівської молоді «Моя Батьківщина - Україна» , напрямок «Географія рідного краю», робота «Печера Кришталева», ІІ м., 2015 р.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D:\Мамуся\Мій 5-Б\18.10.15 Кришталева-Хотин-Камянець\DSCN5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3209545" cy="4278909"/>
          </a:xfrm>
          <a:prstGeom prst="rect">
            <a:avLst/>
          </a:prstGeom>
          <a:noFill/>
        </p:spPr>
      </p:pic>
      <p:pic>
        <p:nvPicPr>
          <p:cNvPr id="30723" name="Picture 3" descr="D:\Мамуся\Мій 5-Б\18.10.15 Кришталева-Хотин-Камянець\DSCN56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348880"/>
            <a:ext cx="5328592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7" name="Picture 3" descr="D:\Мамуся\Мій 5-Б\123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55576" y="166328"/>
            <a:ext cx="770485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 – КЛАС!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Новая папка з картинками\Новая папка (2)\Картинки\hareketli-duvar-kagitlari-android-ikon_300x300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51636">
            <a:off x="7587085" y="-19445"/>
            <a:ext cx="1332950" cy="1332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Мамуся\Мої роботи\2015-2016н.р\Опис досвіду\Textures_school_album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578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РОБОТА З СТУДЕНТАМИ.</a:t>
            </a:r>
            <a:endParaRPr lang="uk-UA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Pictures\З ФОТIКА\Новая папка (2)\tghj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3242945" cy="576064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Picture 2" descr="E:\АТЕСТАЦІЯ\до атестації\Image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764704"/>
            <a:ext cx="4913903" cy="5904656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Мамуся\Мої роботи\2015-2016н.р\Опис досвіду\Textures_school_album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Татьяна\Desktop\Віта Кузь\На парадигму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10445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499992" y="67023"/>
            <a:ext cx="4248472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ДОБРУ ЗГАДКУ 5-Б КЛАСУ ВІД МАРІЇ СТЕПЧУК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(13:39,12.10.2015,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м.Тернопіль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Одягає місто жовтолисті шати.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Ліс почав дрімати, пташка не </a:t>
            </a:r>
            <a:r>
              <a:rPr kumimoji="0" lang="uk-UA" sz="200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співа</a:t>
            </a: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підкрався холод, мов кіт волохатий,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 в вікні побачив склянку молока.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Вже й змахнув востаннє вересень рукою,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на зміну жовтень линув до воріт.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снах сміється літо нам. Й зеленою травою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покриті луки. Завмирає весь світ.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Перевіють вітри, засміється сонце,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сито перетрусить сніг зима.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Заспіває пташка, та знов під віконцем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 підкрадатись кіт до молока.</a:t>
            </a:r>
            <a:endParaRPr kumimoji="0" lang="uk-UA" sz="20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Мамуся\Мої роботи\2015-2016н.р\Опис досвіду\Textures_school_album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2" name="Рисунок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604867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686174"/>
            <a:ext cx="6624735" cy="291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Мамуся\Мої роботи\2015-2016н.р\Опис досвіду\1354221965-0520875-www.nevsepic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7106" name="Рисунок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9404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492896"/>
            <a:ext cx="6115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Мамуся\Мої роботи\2015-2016н.р\Опис досвіду\1354221965-0520875-www.nevsepic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8132" name="Рисунок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5976664" cy="399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284984"/>
            <a:ext cx="5724128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9157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88640"/>
            <a:ext cx="5040559" cy="381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077798"/>
            <a:ext cx="4906789" cy="349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муся\Мої роботи\2015-2016н.р\Опис досвіду\1354221965-0520875-www.nevsepic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9731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Презентація матеріалів досвіду: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63888" y="879278"/>
            <a:ext cx="5400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Парадигма освітніх інновацій – 2016 :  «Інноваційні виховні технології у роботі класного керівника (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соціалізаційні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виклики і педагогічний контекст )».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D:\Мамуся\Мої фото\До атестації 2015-2016\Для Тані\dsc_588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326062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491880" y="2148826"/>
            <a:ext cx="54726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Конкурс: ІІ етап Всеукраїнського конкурсу «Класний керівник - 2012»,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ІІІм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.;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63888" y="2934561"/>
            <a:ext cx="5400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Конкурс: ІІ етап туристсько-краєзнавчого екологічного конкурсу «Посади калину», І м.;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Конкурс: ІІ етап Всеукраїнської експедиції учнівської молоді «Моя Батьківщина - Україна» , напрямок «Географія рідного краю», робота «Печера Кришталева», ІІ м.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Мамуся\Мої роботи\2015-2016н.р\Опис досвіду\Textures_school_album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0179" name="Рисунок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004048" cy="358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171749"/>
            <a:ext cx="5429895" cy="349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Мамуся\Мої роботи\2015-2016н.р\Опис досвіду\Textures_school_album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271587"/>
            <a:ext cx="8568952" cy="532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1816470" y="239524"/>
            <a:ext cx="551105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215868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21586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Динаміка якості знань учнів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амуся\Мої роботи\2015-2016н.р\Опис досвіду\Textures_school_album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D:\Мамуся\Мої фото\До атестації 2015-2016\На парадигму\фото\DSC_0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53650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 descr="D:\Мамуся\Мої фото\До атестації 2015-2016\новый коллаж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60648"/>
            <a:ext cx="3289231" cy="6336704"/>
          </a:xfrm>
          <a:prstGeom prst="rect">
            <a:avLst/>
          </a:prstGeom>
          <a:noFill/>
        </p:spPr>
      </p:pic>
      <p:pic>
        <p:nvPicPr>
          <p:cNvPr id="6149" name="Picture 5" descr="D:\Мамуся\Мої фото\До атестації 2015-2016\На сцені\се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996952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50" name="Picture 6" descr="D:\Мамуся\Мої фото\До атестації 2015-2016\На сцені\image (1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564904"/>
            <a:ext cx="208823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:\Мамуся\Мої фото\До атестації 2015-2016\Моя робота\DSC011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4365104"/>
            <a:ext cx="2948384" cy="2211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Мамуся\Мої роботи\2015-2016н.р\Опис досвіду\Textures_school_album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04"/>
            <a:ext cx="9144000" cy="6841796"/>
          </a:xfrm>
          <a:prstGeom prst="rect">
            <a:avLst/>
          </a:prstGeom>
          <a:noFill/>
        </p:spPr>
      </p:pic>
      <p:pic>
        <p:nvPicPr>
          <p:cNvPr id="27651" name="Picture 3" descr="D:\Мамуся\Мої роботи\2015-2016н.р\Парадигма\фото\PetroSoro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248472" cy="3384376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79512" y="202734"/>
            <a:ext cx="4176464" cy="56323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Сучасний учитель повинен бути як на мене, людиною творчою, спроможною на нестандартні, непередбачувані стихійні рішення чи ходи. Усе, що він робить, має бути цікавим, дещо незвичним,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інтригуючим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щоб зацікавити, полонити учнів. А, ще я бачу його харизматичним. Харизма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це те, чого не надбаєш, що дається як дар Божий. Але без такого дару, тобто без покликання, нічого робити у педагогіці.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Петро Сорока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муся\Мої роботи\2015-2016н.р\Опис досвіду\16215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851920" y="791593"/>
            <a:ext cx="511256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Педради ТСШ №7  «Адаптація учнів 5-их класів», «Правове виховання на уроках географії та позакласних заходах»; «Інноваційні виховні технології у роботі класного керівника»;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Міські заходи «Виховання екологічної свідомості школярів»;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Засідання міжшкільної методичної комісії географів  мікрорайону «Дружба» : Обмін досвідом роботи – «Інтегровані уроки географії, їх ефективність», міського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«Перевірка засвоєних знань, умінь та навичок»;</a:t>
            </a:r>
            <a:endParaRPr kumimoji="0" lang="uk-UA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6339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Презентація матеріалів досвіду:</a:t>
            </a:r>
            <a:endParaRPr lang="uk-UA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D:\Мамуся\Мої фото\До атестації 2015-2016\b648f5_f3626d17abea495185ba9a5ff31c82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230425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3672408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627784" y="4829392"/>
            <a:ext cx="6336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2015 – ТОКІППО, випускна робота «Мій шлях професійного розвитку».</a:t>
            </a:r>
            <a:endParaRPr kumimoji="0" lang="uk-UA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699792" y="5565716"/>
            <a:ext cx="64442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Публікації: «Посадіть калину біля школи…» - «Освіта Тернополя»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 Освітянський альманах. Досвід. Проблеми. Перспективи. )</a:t>
            </a:r>
            <a:endParaRPr kumimoji="0" lang="uk-UA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амуся\Мої роботи\2015-2016н.р\Опис досвіду\2112-03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099" name="Picture 3" descr="D:\Мамуся\Мої фото\До атестації 2015-2016\грамоти\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692696"/>
            <a:ext cx="2016224" cy="2797032"/>
          </a:xfrm>
          <a:prstGeom prst="rect">
            <a:avLst/>
          </a:prstGeom>
          <a:noFill/>
        </p:spPr>
      </p:pic>
      <p:pic>
        <p:nvPicPr>
          <p:cNvPr id="4100" name="Picture 4" descr="D:\Мамуся\Мої фото\До атестації 2015-2016\грамоти\2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2016224" cy="2952328"/>
          </a:xfrm>
          <a:prstGeom prst="rect">
            <a:avLst/>
          </a:prstGeom>
          <a:noFill/>
        </p:spPr>
      </p:pic>
      <p:pic>
        <p:nvPicPr>
          <p:cNvPr id="4101" name="Picture 5" descr="D:\Мамуся\Мої фото\До атестації 2015-2016\грамоти\3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692696"/>
            <a:ext cx="2016224" cy="2797033"/>
          </a:xfrm>
          <a:prstGeom prst="rect">
            <a:avLst/>
          </a:prstGeom>
          <a:noFill/>
        </p:spPr>
      </p:pic>
      <p:pic>
        <p:nvPicPr>
          <p:cNvPr id="4102" name="Picture 6" descr="D:\Мамуся\Мої фото\До атестації 2015-2016\грамоти\4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573016"/>
            <a:ext cx="1979711" cy="2952328"/>
          </a:xfrm>
          <a:prstGeom prst="rect">
            <a:avLst/>
          </a:prstGeom>
          <a:noFill/>
        </p:spPr>
      </p:pic>
      <p:pic>
        <p:nvPicPr>
          <p:cNvPr id="4103" name="Picture 7" descr="D:\Мамуся\Мої фото\До атестації 2015-2016\грамоти\5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573016"/>
            <a:ext cx="1944216" cy="3014043"/>
          </a:xfrm>
          <a:prstGeom prst="rect">
            <a:avLst/>
          </a:prstGeom>
          <a:noFill/>
        </p:spPr>
      </p:pic>
      <p:pic>
        <p:nvPicPr>
          <p:cNvPr id="4104" name="Picture 8" descr="D:\Мамуся\Мої фото\До атестації 2015-2016\грамоти\6 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3573016"/>
            <a:ext cx="1944216" cy="2952328"/>
          </a:xfrm>
          <a:prstGeom prst="rect">
            <a:avLst/>
          </a:prstGeom>
          <a:noFill/>
        </p:spPr>
      </p:pic>
      <p:pic>
        <p:nvPicPr>
          <p:cNvPr id="4105" name="Picture 9" descr="D:\Мамуся\Мої фото\До атестації 2015-2016\Для Тані\IMG_05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88640"/>
            <a:ext cx="2304256" cy="3157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99792" y="188640"/>
            <a:ext cx="6444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latin typeface="Times" pitchFamily="2" charset="0"/>
                <a:ea typeface="Calibri" pitchFamily="34" charset="0"/>
                <a:cs typeface="Times New Roman" pitchFamily="18" charset="0"/>
              </a:rPr>
              <a:t>СЕРТИФІКАТ  ОСОБИСТИХ ДОСЯГНЕНЬ</a:t>
            </a:r>
            <a:endParaRPr lang="uk-UA" sz="2400" b="1" dirty="0" smtClean="0">
              <a:latin typeface="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муся\Мої роботи\2015-2016н.р\Опис досвіду\Textures_school_album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41549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Подяка Тернопільської обласної державної адміністрації 2015; 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Грамота управління освіти й науки Тернопільської міської ради  2014; 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Грамота управління освіти й науки Тернопільської міської ради 28.11.2014; 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Грамота профспілки працівників освіти й науки Тернополя 01.04.2015;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 Грамота профспілки працівників освіти й науки Тернополя 01.07.2014; 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Грамота Управління освіти й науки Тернопільської міської ради 01.10.2012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132856"/>
            <a:ext cx="5670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Мамуся\Мої роботи\2015-2016н.р\Опис досвіду\Textures_school_album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51520" y="-33107"/>
            <a:ext cx="518457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Посадіть калину біля школи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Кравчук Тетяна Петрівна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заступник директора з виховної роботи,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Кузь Віта Миколаївна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вчитель географії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Тернопільської  спеціалізованої школи І-ІІІ ступенів №7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</a:tabLs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поглибленим вивченням іноземних мов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4" name="Picture 4" descr="D:\Мамуся\Мої роботи\2015-2016н.р\З досвіду роботи вчителя географії та економіки Кузь В.М\Друковане слово\IMG_20150122_093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0648"/>
            <a:ext cx="3278438" cy="4851304"/>
          </a:xfrm>
          <a:prstGeom prst="rect">
            <a:avLst/>
          </a:prstGeom>
          <a:noFill/>
        </p:spPr>
      </p:pic>
      <p:pic>
        <p:nvPicPr>
          <p:cNvPr id="5" name="Рисунок 4" descr="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28" y="2492896"/>
            <a:ext cx="4680520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1165</Words>
  <Application>Microsoft Office PowerPoint</Application>
  <PresentationFormat>Экран (4:3)</PresentationFormat>
  <Paragraphs>156</Paragraphs>
  <Slides>53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Вита</dc:creator>
  <cp:lastModifiedBy>Вита</cp:lastModifiedBy>
  <cp:revision>77</cp:revision>
  <dcterms:created xsi:type="dcterms:W3CDTF">2016-01-16T16:56:54Z</dcterms:created>
  <dcterms:modified xsi:type="dcterms:W3CDTF">2016-02-21T12:29:51Z</dcterms:modified>
</cp:coreProperties>
</file>