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946" y="500043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Скарбничка знань</a:t>
            </a:r>
            <a:endParaRPr lang="uk-UA" sz="66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44" y="1928803"/>
            <a:ext cx="9115444" cy="135732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Що? Як? Який? Чому?</a:t>
            </a:r>
            <a:endParaRPr lang="uk-UA" sz="54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788" y="2714621"/>
            <a:ext cx="4845359" cy="3214710"/>
          </a:xfrm>
          <a:prstGeom prst="roundRect">
            <a:avLst>
              <a:gd name="adj" fmla="val 172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928670"/>
            <a:ext cx="2714644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ru-RU" sz="3200" dirty="0" err="1" smtClean="0"/>
              <a:t>Який</a:t>
            </a:r>
            <a:r>
              <a:rPr lang="ru-RU" sz="3200" dirty="0" smtClean="0"/>
              <a:t> композитор написав "</a:t>
            </a:r>
            <a:r>
              <a:rPr lang="ru-RU" sz="3200" dirty="0" err="1" smtClean="0"/>
              <a:t>Місячну</a:t>
            </a:r>
            <a:r>
              <a:rPr lang="ru-RU" sz="3200" dirty="0" smtClean="0"/>
              <a:t> сонату"? </a:t>
            </a:r>
            <a:endParaRPr lang="uk-U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5643578"/>
            <a:ext cx="30003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Людвіг</a:t>
            </a:r>
            <a:r>
              <a:rPr lang="ru-RU" sz="2400" dirty="0" smtClean="0"/>
              <a:t> </a:t>
            </a:r>
            <a:r>
              <a:rPr lang="ru-RU" sz="2400" dirty="0" err="1" smtClean="0"/>
              <a:t>ван</a:t>
            </a:r>
            <a:r>
              <a:rPr lang="ru-RU" sz="2400" dirty="0" smtClean="0"/>
              <a:t> Бетховен</a:t>
            </a:r>
            <a:endParaRPr lang="uk-UA" sz="2400" dirty="0"/>
          </a:p>
        </p:txBody>
      </p:sp>
      <p:pic>
        <p:nvPicPr>
          <p:cNvPr id="9" name="Рисунок 8" descr="як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6842" y="2254820"/>
            <a:ext cx="3738562" cy="310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71622" y="5714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Скарбничка знань</a:t>
            </a: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00892" y="5643578"/>
            <a:ext cx="2000264" cy="71438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Наступна група запитань</a:t>
            </a:r>
            <a:endParaRPr lang="uk-UA" sz="2000" dirty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>
            <a:spLocks/>
          </p:cNvSpPr>
          <p:nvPr/>
        </p:nvSpPr>
        <p:spPr>
          <a:xfrm>
            <a:off x="3000364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>
            <a:spLocks/>
          </p:cNvSpPr>
          <p:nvPr/>
        </p:nvSpPr>
        <p:spPr>
          <a:xfrm>
            <a:off x="471487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>
            <a:spLocks/>
          </p:cNvSpPr>
          <p:nvPr/>
        </p:nvSpPr>
        <p:spPr>
          <a:xfrm>
            <a:off x="6429388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025023"/>
            <a:ext cx="3857652" cy="240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2326 0.3400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2396 0.329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4774 0.3189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928670"/>
            <a:ext cx="507209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Де в Німеччині розташовані </a:t>
            </a:r>
            <a:endParaRPr lang="uk-UA" sz="3200" dirty="0" smtClean="0"/>
          </a:p>
          <a:p>
            <a:pPr algn="ctr">
              <a:tabLst>
                <a:tab pos="2598738" algn="l"/>
              </a:tabLst>
            </a:pPr>
            <a:r>
              <a:rPr lang="ru-RU" sz="3200" dirty="0" smtClean="0"/>
              <a:t>"</a:t>
            </a:r>
            <a:r>
              <a:rPr lang="ru-RU" sz="3200" dirty="0" smtClean="0"/>
              <a:t>Ворота в </a:t>
            </a:r>
            <a:r>
              <a:rPr lang="ru-RU" sz="3200" dirty="0" err="1" smtClean="0"/>
              <a:t>світ</a:t>
            </a:r>
            <a:r>
              <a:rPr lang="ru-RU" sz="3200" dirty="0" smtClean="0"/>
              <a:t>"?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5786454"/>
            <a:ext cx="17145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м.</a:t>
            </a:r>
            <a:r>
              <a:rPr lang="ru-RU" sz="2400" dirty="0" smtClean="0"/>
              <a:t>Гамбург</a:t>
            </a:r>
            <a:endParaRPr lang="uk-UA" sz="2400" dirty="0"/>
          </a:p>
        </p:txBody>
      </p:sp>
      <p:pic>
        <p:nvPicPr>
          <p:cNvPr id="10" name="Рисунок 9" descr="де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4464875" cy="2976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717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928670"/>
            <a:ext cx="385765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2800" dirty="0" smtClean="0"/>
              <a:t>Де  в Німеччині відбувається найбільше карнавалів? 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72396" y="5715016"/>
            <a:ext cx="15001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 err="1" smtClean="0"/>
              <a:t>м.Кьольн</a:t>
            </a:r>
            <a:endParaRPr lang="uk-UA" sz="2400" dirty="0"/>
          </a:p>
        </p:txBody>
      </p:sp>
      <p:pic>
        <p:nvPicPr>
          <p:cNvPr id="10" name="Рисунок 9" descr="де (2.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071810"/>
            <a:ext cx="267652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д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958392"/>
            <a:ext cx="2928926" cy="182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де (2.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000504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928670"/>
            <a:ext cx="467915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2800" dirty="0" smtClean="0"/>
              <a:t>Де за межами Німеччини німецька мова є рідною?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994988"/>
            <a:ext cx="507209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В Австрії, Ліхтенштейні, більшій частині Швейцарії, в малих областях Бельгії, Франції (Ельзас),  Люксембургу. Німецьку мову частково зберегли меншини в Польщі, Румунії і країнах колишнього  Радянського Союзу.</a:t>
            </a:r>
            <a:endParaRPr lang="uk-UA" sz="1600" dirty="0"/>
          </a:p>
        </p:txBody>
      </p:sp>
      <p:pic>
        <p:nvPicPr>
          <p:cNvPr id="9" name="Рисунок 8" descr="де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463942"/>
            <a:ext cx="4357718" cy="2393818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71462"/>
            <a:ext cx="9144000" cy="692671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5714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Скарбничка знань</a:t>
            </a: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00892" y="5643578"/>
            <a:ext cx="2000264" cy="71438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Завершити</a:t>
            </a:r>
            <a:endParaRPr lang="uk-UA" sz="2400" dirty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>
            <a:spLocks/>
          </p:cNvSpPr>
          <p:nvPr/>
        </p:nvSpPr>
        <p:spPr>
          <a:xfrm>
            <a:off x="292892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>
            <a:spLocks/>
          </p:cNvSpPr>
          <p:nvPr/>
        </p:nvSpPr>
        <p:spPr>
          <a:xfrm>
            <a:off x="471487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>
            <a:spLocks/>
          </p:cNvSpPr>
          <p:nvPr/>
        </p:nvSpPr>
        <p:spPr>
          <a:xfrm>
            <a:off x="650082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025023"/>
            <a:ext cx="3857652" cy="240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2326 0.3400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2396 0.329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4774 0.3189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1000108"/>
            <a:ext cx="507209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ru-RU" sz="3200" dirty="0" smtClean="0"/>
              <a:t>Коли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чому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святкують</a:t>
            </a:r>
            <a:r>
              <a:rPr lang="ru-RU" sz="3200" dirty="0" smtClean="0"/>
              <a:t> в </a:t>
            </a:r>
            <a:r>
              <a:rPr lang="ru-RU" sz="3200" dirty="0" err="1" smtClean="0"/>
              <a:t>Німеччині</a:t>
            </a:r>
            <a:r>
              <a:rPr lang="ru-RU" sz="3200" dirty="0" smtClean="0"/>
              <a:t> День </a:t>
            </a:r>
            <a:r>
              <a:rPr lang="ru-RU" sz="3200" dirty="0" err="1" smtClean="0"/>
              <a:t>німецької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єдності</a:t>
            </a:r>
            <a:r>
              <a:rPr lang="ru-RU" sz="3200" dirty="0" smtClean="0"/>
              <a:t>? 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5497313"/>
            <a:ext cx="50006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 3 </a:t>
            </a:r>
            <a:r>
              <a:rPr lang="ru-RU" dirty="0" err="1" smtClean="0"/>
              <a:t>жовтня</a:t>
            </a:r>
            <a:r>
              <a:rPr lang="ru-RU" dirty="0" smtClean="0"/>
              <a:t> 1990 р. В 1949-1990рр.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 на НДР та ФРН</a:t>
            </a:r>
            <a:endParaRPr lang="uk-UA" dirty="0"/>
          </a:p>
        </p:txBody>
      </p:sp>
      <p:pic>
        <p:nvPicPr>
          <p:cNvPr id="10" name="Рисунок 9" descr="коли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4762" y="2700351"/>
            <a:ext cx="4457700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717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785794"/>
            <a:ext cx="492922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000" dirty="0" smtClean="0"/>
              <a:t>Коли відбувались найбільші поділи земель у Німеччині? </a:t>
            </a:r>
            <a:endParaRPr lang="uk-UA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428868"/>
            <a:ext cx="392909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Найбільші зміни  за останні два століття принесли наполеонівські війни початку ХІХ століття, </a:t>
            </a:r>
            <a:r>
              <a:rPr lang="uk-UA" sz="2000" dirty="0" err="1" smtClean="0"/>
              <a:t>прусько-австрійська</a:t>
            </a:r>
            <a:r>
              <a:rPr lang="uk-UA" sz="2000" dirty="0" smtClean="0"/>
              <a:t> війна 1866 року, Перша та Друга світові війни. Наслідком останньої була окупація та поділ  Німеччини і ліквідація </a:t>
            </a:r>
            <a:r>
              <a:rPr lang="uk-UA" sz="2000" dirty="0" err="1" smtClean="0"/>
              <a:t>Прусії</a:t>
            </a:r>
            <a:r>
              <a:rPr lang="uk-UA" sz="2000" dirty="0" smtClean="0"/>
              <a:t>. Нинішній поділ спирається на традиційне земельне розмежування, яке склалося </a:t>
            </a:r>
            <a:r>
              <a:rPr lang="uk-UA" sz="2000" dirty="0" smtClean="0"/>
              <a:t>історично.</a:t>
            </a:r>
            <a:endParaRPr lang="uk-UA" sz="2000" dirty="0"/>
          </a:p>
        </p:txBody>
      </p:sp>
      <p:pic>
        <p:nvPicPr>
          <p:cNvPr id="10" name="Рисунок 9" descr="коли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953807"/>
            <a:ext cx="3071834" cy="4189837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857232"/>
            <a:ext cx="500066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Коли була утворена спільна  німецька літературна мова </a:t>
            </a:r>
            <a:r>
              <a:rPr lang="uk-UA" sz="3200" dirty="0"/>
              <a:t>?</a:t>
            </a:r>
            <a:endParaRPr lang="uk-U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86314" y="5357826"/>
            <a:ext cx="42862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Від </a:t>
            </a:r>
            <a:r>
              <a:rPr lang="uk-UA" sz="2000" dirty="0" smtClean="0"/>
              <a:t>початку перекладу Біблії </a:t>
            </a:r>
            <a:endParaRPr lang="uk-UA" sz="2000" dirty="0" smtClean="0"/>
          </a:p>
          <a:p>
            <a:pPr algn="ctr"/>
            <a:r>
              <a:rPr lang="uk-UA" sz="2000" dirty="0" smtClean="0"/>
              <a:t>Мартіном Лютером.</a:t>
            </a:r>
            <a:endParaRPr lang="uk-UA" sz="2000" dirty="0"/>
          </a:p>
        </p:txBody>
      </p:sp>
      <p:pic>
        <p:nvPicPr>
          <p:cNvPr id="9" name="Рисунок 8" descr="коли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16" y="2500306"/>
            <a:ext cx="4786336" cy="2680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717"/>
            <a:ext cx="9144000" cy="6926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612" y="131762"/>
            <a:ext cx="8686800" cy="258285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80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Молодці !!!</a:t>
            </a:r>
            <a:endParaRPr lang="uk-UA" sz="8000" b="1" cap="all" dirty="0"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071678"/>
            <a:ext cx="3214710" cy="3311393"/>
          </a:xfrm>
          <a:prstGeom prst="rect">
            <a:avLst/>
          </a:prstGeom>
        </p:spPr>
      </p:pic>
      <p:pic>
        <p:nvPicPr>
          <p:cNvPr id="6" name="Рисунок 5" descr="6776148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4458" y="3143248"/>
            <a:ext cx="3846698" cy="2928958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1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гри</a:t>
            </a:r>
            <a:endParaRPr lang="uk-UA" sz="54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1500174"/>
            <a:ext cx="6143668" cy="6429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На ігровому полі обираємо  об'єкт  із запитанням і натискаємо на нього .</a:t>
            </a:r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86050" y="2357430"/>
            <a:ext cx="6143668" cy="6429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Відкривається слайд із запитанням.</a:t>
            </a:r>
            <a:endParaRPr lang="uk-UA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6050" y="3214686"/>
            <a:ext cx="6143668" cy="6429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Натискаємо на поле із запитанням.</a:t>
            </a:r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4143380"/>
            <a:ext cx="6143668" cy="6429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Повертаємося  на головний слайд, де бачимо, що об'єкт попадає в скарбничку. </a:t>
            </a:r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6050" y="5072074"/>
            <a:ext cx="6143668" cy="6429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Знову обираємо об'єкт із запитанням… </a:t>
            </a:r>
            <a:endParaRPr lang="uk-UA" dirty="0"/>
          </a:p>
        </p:txBody>
      </p:sp>
      <p:sp>
        <p:nvSpPr>
          <p:cNvPr id="22" name="Скругленный прямоугольник 21">
            <a:hlinkClick r:id="rId3" action="ppaction://hlinksldjump"/>
          </p:cNvPr>
          <p:cNvSpPr/>
          <p:nvPr/>
        </p:nvSpPr>
        <p:spPr>
          <a:xfrm>
            <a:off x="6143604" y="6143644"/>
            <a:ext cx="2786114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Розпочати гру</a:t>
            </a:r>
            <a:endParaRPr lang="uk-U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857356" y="1528635"/>
            <a:ext cx="762267" cy="543043"/>
            <a:chOff x="1857356" y="1528635"/>
            <a:chExt cx="762267" cy="543043"/>
          </a:xfrm>
        </p:grpSpPr>
        <p:pic>
          <p:nvPicPr>
            <p:cNvPr id="2050" name="Picture 2" descr="C:\Documents and Settings\Inna\Рабочий стол\Для Віти Миколаївни\зображення\що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1528635"/>
              <a:ext cx="762267" cy="54304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2071670" y="163090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1.</a:t>
              </a:r>
              <a:endParaRPr lang="uk-UA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57356" y="2385891"/>
            <a:ext cx="762267" cy="543043"/>
            <a:chOff x="1857356" y="2385891"/>
            <a:chExt cx="762267" cy="543043"/>
          </a:xfrm>
        </p:grpSpPr>
        <p:pic>
          <p:nvPicPr>
            <p:cNvPr id="30" name="Picture 2" descr="C:\Documents and Settings\Inna\Рабочий стол\Для Віти Миколаївни\зображення\що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2385891"/>
              <a:ext cx="762267" cy="54304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2071670" y="248816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2.</a:t>
              </a:r>
              <a:endParaRPr lang="uk-UA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57356" y="3286124"/>
            <a:ext cx="762267" cy="543043"/>
            <a:chOff x="1857356" y="3286124"/>
            <a:chExt cx="762267" cy="543043"/>
          </a:xfrm>
        </p:grpSpPr>
        <p:pic>
          <p:nvPicPr>
            <p:cNvPr id="32" name="Picture 2" descr="C:\Documents and Settings\Inna\Рабочий стол\Для Віти Миколаївни\зображення\що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3286124"/>
              <a:ext cx="762267" cy="54304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2071670" y="3388397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3.</a:t>
              </a:r>
              <a:endParaRPr lang="uk-UA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57356" y="4171841"/>
            <a:ext cx="762267" cy="543043"/>
            <a:chOff x="1857356" y="4171841"/>
            <a:chExt cx="762267" cy="543043"/>
          </a:xfrm>
        </p:grpSpPr>
        <p:pic>
          <p:nvPicPr>
            <p:cNvPr id="34" name="Picture 2" descr="C:\Documents and Settings\Inna\Рабочий стол\Для Віти Миколаївни\зображення\що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4171841"/>
              <a:ext cx="762267" cy="54304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5" name="TextBox 34"/>
            <p:cNvSpPr txBox="1"/>
            <p:nvPr/>
          </p:nvSpPr>
          <p:spPr>
            <a:xfrm>
              <a:off x="2071670" y="427411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4.</a:t>
              </a:r>
              <a:endParaRPr lang="uk-UA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857356" y="5100535"/>
            <a:ext cx="762267" cy="543043"/>
            <a:chOff x="1857356" y="5100535"/>
            <a:chExt cx="762267" cy="543043"/>
          </a:xfrm>
        </p:grpSpPr>
        <p:pic>
          <p:nvPicPr>
            <p:cNvPr id="36" name="Picture 2" descr="C:\Documents and Settings\Inna\Рабочий стол\Для Віти Миколаївни\зображення\що (1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5100535"/>
              <a:ext cx="762267" cy="54304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2071670" y="520280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5.</a:t>
              </a:r>
              <a:endParaRPr lang="uk-UA" b="1" dirty="0"/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717"/>
            <a:ext cx="9144000" cy="6926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622" y="42861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Скарбничка знань</a:t>
            </a:r>
            <a:endParaRPr lang="uk-UA" sz="5400" dirty="0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7000892" y="5643578"/>
            <a:ext cx="2000264" cy="71438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Наступна група запитань</a:t>
            </a:r>
            <a:endParaRPr lang="uk-UA" sz="2000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>
            <a:spLocks/>
          </p:cNvSpPr>
          <p:nvPr/>
        </p:nvSpPr>
        <p:spPr>
          <a:xfrm>
            <a:off x="6429388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>
            <a:spLocks/>
          </p:cNvSpPr>
          <p:nvPr/>
        </p:nvSpPr>
        <p:spPr>
          <a:xfrm>
            <a:off x="471487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>
            <a:spLocks/>
          </p:cNvSpPr>
          <p:nvPr/>
        </p:nvSpPr>
        <p:spPr>
          <a:xfrm>
            <a:off x="3000364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025023"/>
            <a:ext cx="3857652" cy="240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14739 0.3185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4011 0.3395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2326 0.3400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1142984"/>
            <a:ext cx="407196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Що ви знаєте про державний устрій Німеччини?</a:t>
            </a:r>
            <a:endParaRPr lang="uk-U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5143512"/>
            <a:ext cx="50006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Демократична парламентська федеративна республіка; глава держави – президент; голова уряду – канцлер.</a:t>
            </a:r>
            <a:endParaRPr lang="uk-UA" sz="2000" dirty="0"/>
          </a:p>
        </p:txBody>
      </p:sp>
      <p:pic>
        <p:nvPicPr>
          <p:cNvPr id="9" name="Рисунок 8" descr="що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928934"/>
            <a:ext cx="3286148" cy="1971534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2357430"/>
            <a:ext cx="371477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Що зображено на гербі Берліна?</a:t>
            </a:r>
            <a:endParaRPr lang="uk-U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5263234"/>
            <a:ext cx="34290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Ведмідь з 1280 року</a:t>
            </a:r>
            <a:endParaRPr lang="uk-UA" sz="2800" dirty="0"/>
          </a:p>
        </p:txBody>
      </p:sp>
      <p:pic>
        <p:nvPicPr>
          <p:cNvPr id="12" name="Рисунок 11" descr="що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1191562"/>
            <a:ext cx="2714644" cy="4452016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>
            <a:spLocks/>
          </p:cNvSpPr>
          <p:nvPr/>
        </p:nvSpPr>
        <p:spPr>
          <a:xfrm>
            <a:off x="7358082" y="714356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857232"/>
            <a:ext cx="407196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Що ви знаєте про Євросоюз?</a:t>
            </a:r>
            <a:endParaRPr lang="uk-U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4891643"/>
            <a:ext cx="50006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Існує з </a:t>
            </a:r>
            <a:r>
              <a:rPr lang="ru-RU" sz="1600" dirty="0" smtClean="0"/>
              <a:t>1994 р.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перших 12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ФРН. </a:t>
            </a:r>
            <a:r>
              <a:rPr lang="ru-RU" sz="1600" dirty="0" err="1" smtClean="0"/>
              <a:t>Євросоюз</a:t>
            </a:r>
            <a:r>
              <a:rPr lang="ru-RU" sz="1600" dirty="0" smtClean="0"/>
              <a:t> - </a:t>
            </a:r>
            <a:r>
              <a:rPr lang="ru-RU" sz="1600" dirty="0" err="1" smtClean="0"/>
              <a:t>політичний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економічний</a:t>
            </a:r>
            <a:r>
              <a:rPr lang="ru-RU" sz="1600" dirty="0" smtClean="0"/>
              <a:t> союз держав. Парламент ЄС </a:t>
            </a:r>
            <a:r>
              <a:rPr lang="ru-RU" sz="1600" dirty="0" err="1" smtClean="0"/>
              <a:t>розташований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Страсбурзі</a:t>
            </a:r>
            <a:r>
              <a:rPr lang="ru-RU" sz="1600" dirty="0" smtClean="0"/>
              <a:t> (</a:t>
            </a:r>
            <a:r>
              <a:rPr lang="ru-RU" sz="1600" dirty="0" err="1" smtClean="0"/>
              <a:t>Франція</a:t>
            </a:r>
            <a:r>
              <a:rPr lang="ru-RU" sz="1600" dirty="0" smtClean="0"/>
              <a:t>). Прапор ЄС - </a:t>
            </a:r>
            <a:r>
              <a:rPr lang="ru-RU" sz="1600" dirty="0" err="1" smtClean="0"/>
              <a:t>синій</a:t>
            </a:r>
            <a:r>
              <a:rPr lang="ru-RU" sz="1600" dirty="0" smtClean="0"/>
              <a:t>, </a:t>
            </a:r>
            <a:r>
              <a:rPr lang="ru-RU" sz="1600" dirty="0" err="1" smtClean="0"/>
              <a:t>жовті</a:t>
            </a:r>
            <a:r>
              <a:rPr lang="ru-RU" sz="1600" dirty="0" smtClean="0"/>
              <a:t> </a:t>
            </a:r>
            <a:r>
              <a:rPr lang="ru-RU" sz="1600" dirty="0" err="1" smtClean="0"/>
              <a:t>зірки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прапорі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означають</a:t>
            </a:r>
            <a:r>
              <a:rPr lang="ru-RU" sz="1600" dirty="0" smtClean="0"/>
              <a:t> число </a:t>
            </a:r>
            <a:r>
              <a:rPr lang="ru-RU" sz="1600" dirty="0" err="1" smtClean="0"/>
              <a:t>країн-членів</a:t>
            </a:r>
            <a:r>
              <a:rPr lang="ru-RU" sz="1600" dirty="0" smtClean="0"/>
              <a:t> ЄС.</a:t>
            </a:r>
            <a:r>
              <a:rPr lang="uk-UA" sz="1600" dirty="0" smtClean="0"/>
              <a:t> </a:t>
            </a:r>
            <a:r>
              <a:rPr lang="ru-RU" sz="1600" dirty="0" smtClean="0"/>
              <a:t>З 2002 р. - </a:t>
            </a:r>
            <a:r>
              <a:rPr lang="ru-RU" sz="1600" dirty="0" err="1" smtClean="0"/>
              <a:t>спільна</a:t>
            </a:r>
            <a:r>
              <a:rPr lang="ru-RU" sz="1600" dirty="0" smtClean="0"/>
              <a:t> валюта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pic>
        <p:nvPicPr>
          <p:cNvPr id="9" name="Рисунок 8" descr="що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285992"/>
            <a:ext cx="3714776" cy="2475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43060" y="5714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Скарбничка знань</a:t>
            </a: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00892" y="5643578"/>
            <a:ext cx="2000264" cy="71438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Наступна група запитань</a:t>
            </a:r>
            <a:endParaRPr lang="uk-UA" sz="2000" dirty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>
            <a:spLocks/>
          </p:cNvSpPr>
          <p:nvPr/>
        </p:nvSpPr>
        <p:spPr>
          <a:xfrm>
            <a:off x="3000364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>
            <a:spLocks/>
          </p:cNvSpPr>
          <p:nvPr/>
        </p:nvSpPr>
        <p:spPr>
          <a:xfrm>
            <a:off x="4714876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>
            <a:spLocks/>
          </p:cNvSpPr>
          <p:nvPr/>
        </p:nvSpPr>
        <p:spPr>
          <a:xfrm>
            <a:off x="6429388" y="1717832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025023"/>
            <a:ext cx="3857652" cy="240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2326 0.3400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2396 0.329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4774 0.3189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1142984"/>
            <a:ext cx="507209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uk-UA" sz="3200" dirty="0" smtClean="0"/>
              <a:t>Як </a:t>
            </a:r>
            <a:r>
              <a:rPr lang="ru-RU" sz="3200" dirty="0" err="1" smtClean="0"/>
              <a:t>звуть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братів</a:t>
            </a:r>
            <a:r>
              <a:rPr lang="ru-RU" sz="3200" dirty="0" smtClean="0"/>
              <a:t>, </a:t>
            </a:r>
            <a:r>
              <a:rPr lang="ru-RU" sz="3200" dirty="0" err="1" smtClean="0"/>
              <a:t>котрі</a:t>
            </a:r>
            <a:r>
              <a:rPr lang="ru-RU" sz="3200" dirty="0" smtClean="0"/>
              <a:t> писали </a:t>
            </a:r>
            <a:r>
              <a:rPr lang="ru-RU" sz="3200" dirty="0" err="1" smtClean="0"/>
              <a:t>казки</a:t>
            </a:r>
            <a:r>
              <a:rPr lang="uk-UA" sz="3200" dirty="0" smtClean="0"/>
              <a:t>?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5715016"/>
            <a:ext cx="19288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Грімм</a:t>
            </a:r>
            <a:endParaRPr lang="uk-UA" sz="2400" dirty="0"/>
          </a:p>
        </p:txBody>
      </p:sp>
      <p:pic>
        <p:nvPicPr>
          <p:cNvPr id="12" name="Рисунок 11" descr="як (1.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9405" y="4196841"/>
            <a:ext cx="2562595" cy="180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як (1.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314713"/>
            <a:ext cx="231457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як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285992"/>
            <a:ext cx="1714544" cy="226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Inna\Рабочий стол\Для Віти Миколаївни\зображення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717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>
            <a:spLocks/>
          </p:cNvSpPr>
          <p:nvPr/>
        </p:nvSpPr>
        <p:spPr>
          <a:xfrm>
            <a:off x="7358082" y="717700"/>
            <a:ext cx="1571636" cy="782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358214" y="6357982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857232"/>
            <a:ext cx="2857520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98738" algn="l"/>
              </a:tabLst>
            </a:pP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острів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знаходиться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центрі</a:t>
            </a:r>
            <a:r>
              <a:rPr lang="ru-RU" sz="3200" dirty="0" smtClean="0"/>
              <a:t> </a:t>
            </a:r>
            <a:r>
              <a:rPr lang="ru-RU" sz="3200" dirty="0" err="1" smtClean="0"/>
              <a:t>Берліна</a:t>
            </a:r>
            <a:r>
              <a:rPr lang="ru-RU" sz="3200" dirty="0" smtClean="0"/>
              <a:t>?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820205"/>
            <a:ext cx="664373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uk-UA" sz="1600" dirty="0" smtClean="0"/>
              <a:t>Острів музеїв. Музейний острів</a:t>
            </a:r>
            <a:r>
              <a:rPr lang="ru-RU" sz="1600" dirty="0" smtClean="0"/>
              <a:t> </a:t>
            </a:r>
            <a:r>
              <a:rPr lang="uk-UA" sz="1600" dirty="0" smtClean="0"/>
              <a:t>(нім.</a:t>
            </a:r>
            <a:r>
              <a:rPr lang="ru-RU" sz="1600" dirty="0" smtClean="0"/>
              <a:t> </a:t>
            </a:r>
            <a:r>
              <a:rPr lang="de-DE" sz="1600" i="1" dirty="0" smtClean="0"/>
              <a:t>Museumsinsel</a:t>
            </a:r>
            <a:r>
              <a:rPr lang="uk-UA" sz="1600" dirty="0" smtClean="0"/>
              <a:t>) - назва, яку отримав північний край острова </a:t>
            </a:r>
            <a:r>
              <a:rPr lang="uk-UA" sz="1600" dirty="0" err="1" smtClean="0"/>
              <a:t>Шпрееінзель</a:t>
            </a:r>
            <a:r>
              <a:rPr lang="uk-UA" sz="1600" dirty="0" smtClean="0"/>
              <a:t> на річці </a:t>
            </a:r>
            <a:r>
              <a:rPr lang="uk-UA" sz="1600" dirty="0" err="1" smtClean="0"/>
              <a:t>Шпрее</a:t>
            </a:r>
            <a:r>
              <a:rPr lang="ru-RU" sz="1600" dirty="0" smtClean="0"/>
              <a:t> </a:t>
            </a:r>
            <a:r>
              <a:rPr lang="uk-UA" sz="1600" dirty="0" smtClean="0"/>
              <a:t>в</a:t>
            </a:r>
            <a:r>
              <a:rPr lang="ru-RU" sz="1600" dirty="0" smtClean="0"/>
              <a:t> </a:t>
            </a:r>
            <a:r>
              <a:rPr lang="uk-UA" sz="1600" dirty="0" smtClean="0"/>
              <a:t>Берліні, де розташовано ряд знаменитих</a:t>
            </a:r>
            <a:r>
              <a:rPr lang="ru-RU" sz="1600" dirty="0" smtClean="0"/>
              <a:t> </a:t>
            </a:r>
            <a:r>
              <a:rPr lang="uk-UA" sz="1600" dirty="0" smtClean="0"/>
              <a:t>берлінських музеїв. </a:t>
            </a:r>
            <a:r>
              <a:rPr lang="ru-RU" sz="1600" dirty="0" smtClean="0"/>
              <a:t>З 1999 року </a:t>
            </a:r>
            <a:r>
              <a:rPr lang="ru-RU" sz="1600" dirty="0" err="1" smtClean="0"/>
              <a:t>унікальний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архітектурний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культурний</a:t>
            </a:r>
            <a:r>
              <a:rPr lang="ru-RU" sz="1600" dirty="0" smtClean="0"/>
              <a:t> ансамбль включений у </a:t>
            </a:r>
            <a:r>
              <a:rPr lang="ru-RU" sz="1600" dirty="0" err="1" smtClean="0"/>
              <a:t>Світову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спадщину</a:t>
            </a:r>
            <a:r>
              <a:rPr lang="ru-RU" sz="1600" dirty="0" smtClean="0"/>
              <a:t> ЮНЕСКО. </a:t>
            </a:r>
            <a:endParaRPr lang="uk-UA" sz="1600" dirty="0"/>
          </a:p>
        </p:txBody>
      </p:sp>
      <p:pic>
        <p:nvPicPr>
          <p:cNvPr id="10" name="Рисунок 9" descr="як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152" y="2143116"/>
            <a:ext cx="3910128" cy="2490793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440</Words>
  <Application>Microsoft Office PowerPoint</Application>
  <PresentationFormat>Экран (4:3)</PresentationFormat>
  <Paragraphs>73</Paragraphs>
  <Slides>19</Slides>
  <Notes>0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Скарбничка знань</vt:lpstr>
      <vt:lpstr>Правила гри</vt:lpstr>
      <vt:lpstr>Скарбничка знань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Молодці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Соломія </cp:lastModifiedBy>
  <cp:revision>31</cp:revision>
  <dcterms:modified xsi:type="dcterms:W3CDTF">2015-12-29T19:25:19Z</dcterms:modified>
</cp:coreProperties>
</file>