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9"/>
  </p:notesMasterIdLst>
  <p:sldIdLst>
    <p:sldId id="288" r:id="rId2"/>
    <p:sldId id="260" r:id="rId3"/>
    <p:sldId id="290" r:id="rId4"/>
    <p:sldId id="289" r:id="rId5"/>
    <p:sldId id="313" r:id="rId6"/>
    <p:sldId id="263" r:id="rId7"/>
    <p:sldId id="264" r:id="rId8"/>
    <p:sldId id="265" r:id="rId9"/>
    <p:sldId id="266" r:id="rId10"/>
    <p:sldId id="267" r:id="rId11"/>
    <p:sldId id="316" r:id="rId12"/>
    <p:sldId id="317" r:id="rId13"/>
    <p:sldId id="318" r:id="rId14"/>
    <p:sldId id="319" r:id="rId15"/>
    <p:sldId id="272" r:id="rId16"/>
    <p:sldId id="292" r:id="rId17"/>
    <p:sldId id="273" r:id="rId18"/>
    <p:sldId id="274" r:id="rId19"/>
    <p:sldId id="275" r:id="rId20"/>
    <p:sldId id="276" r:id="rId21"/>
    <p:sldId id="277" r:id="rId22"/>
    <p:sldId id="330" r:id="rId23"/>
    <p:sldId id="284" r:id="rId24"/>
    <p:sldId id="283" r:id="rId25"/>
    <p:sldId id="293" r:id="rId26"/>
    <p:sldId id="295" r:id="rId27"/>
    <p:sldId id="328" r:id="rId28"/>
    <p:sldId id="320" r:id="rId29"/>
    <p:sldId id="321" r:id="rId30"/>
    <p:sldId id="296" r:id="rId31"/>
    <p:sldId id="297" r:id="rId32"/>
    <p:sldId id="298" r:id="rId33"/>
    <p:sldId id="301" r:id="rId34"/>
    <p:sldId id="299" r:id="rId35"/>
    <p:sldId id="300" r:id="rId36"/>
    <p:sldId id="329" r:id="rId37"/>
    <p:sldId id="311" r:id="rId38"/>
    <p:sldId id="322" r:id="rId39"/>
    <p:sldId id="304" r:id="rId40"/>
    <p:sldId id="305" r:id="rId41"/>
    <p:sldId id="306" r:id="rId42"/>
    <p:sldId id="327" r:id="rId43"/>
    <p:sldId id="307" r:id="rId44"/>
    <p:sldId id="308" r:id="rId45"/>
    <p:sldId id="323" r:id="rId46"/>
    <p:sldId id="324" r:id="rId47"/>
    <p:sldId id="325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400" b="1" kern="1200">
        <a:solidFill>
          <a:srgbClr val="4F1D53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rgbClr val="4F1D53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rgbClr val="4F1D53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rgbClr val="4F1D53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rgbClr val="4F1D53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rgbClr val="4F1D53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rgbClr val="4F1D53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rgbClr val="4F1D53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rgbClr val="4F1D53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0C2"/>
    <a:srgbClr val="2D6BC5"/>
    <a:srgbClr val="347CBE"/>
    <a:srgbClr val="3A1A68"/>
    <a:srgbClr val="511F51"/>
    <a:srgbClr val="003300"/>
    <a:srgbClr val="0066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>
        <p:scale>
          <a:sx n="84" d="100"/>
          <a:sy n="84" d="100"/>
        </p:scale>
        <p:origin x="-95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90D91E1-4E6C-4B57-B760-B1686AD64DCE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35E9819-FA7C-432C-A8BC-4ECD613DE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382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82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21AF-17EA-4B30-BBA5-2448C8360A5D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658E-CC7F-47B5-808C-2FDB5E685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D6E-EA5E-43A6-8040-B858792AB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4BC4-3946-44E1-B15B-245C186327CB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E46E3-598C-441E-A3B5-C9A0ACCB6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3A71F-099C-42CF-BD51-AFA1AA127E01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7931E-1ABD-482C-A30B-25647CA6A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3C60C-353D-4D24-A53E-2BD86EFA3F23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D8C-2282-4F15-B283-339972629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2A694-6CE3-425E-9329-C6DE321EA0EF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B2CFC-5140-49D3-B0BC-CE6FFAB77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C342-AD04-488D-881A-1A377A6C3B19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839C7-796A-4692-A1E4-292B4EE8F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B343-A804-43E0-B50A-D2138CEB8EFB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9F948-6FE4-4160-967F-6624BE805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2B574-7FF5-46D3-840F-DFAD58040ED9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F448-1C82-41CB-8D3A-D02987557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6662C-3FB4-4ED5-81A5-E07E7F9A5640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18FA-E608-46C5-B7FA-73890F8E1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EECF-9D1B-476C-BAD6-3C318A347CEE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C950-2C33-4B7D-9FD9-538A310ED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6B7B6-B49C-4522-8105-C429361D80D6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07416-7D29-4480-9E82-2B510C3DB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C315-A9AB-4F10-BA2B-627285CAD465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3C8DF-A655-4696-B672-9B7BD73B5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CD61-2C89-4721-BA6F-403DC608B89F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306E2-3BBF-4A1C-AB42-D00583487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3A707-D67E-4992-BD10-7B34EDE5E172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CCFF"/>
            </a:gs>
            <a:gs pos="100000">
              <a:srgbClr val="7196B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 Black" pitchFamily="34" charset="0"/>
              </a:defRPr>
            </a:lvl1pPr>
          </a:lstStyle>
          <a:p>
            <a:pPr>
              <a:defRPr/>
            </a:pPr>
            <a:fld id="{817F4C8B-41E4-4595-B9AE-757CA9C80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3722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3722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3722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hlink"/>
                </a:solidFill>
              </a:endParaRPr>
            </a:p>
          </p:txBody>
        </p:sp>
        <p:sp>
          <p:nvSpPr>
            <p:cNvPr id="13722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hlink"/>
                </a:solidFill>
              </a:endParaRPr>
            </a:p>
          </p:txBody>
        </p:sp>
        <p:sp>
          <p:nvSpPr>
            <p:cNvPr id="13722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accent2"/>
                </a:solidFill>
              </a:endParaRPr>
            </a:p>
          </p:txBody>
        </p:sp>
        <p:sp>
          <p:nvSpPr>
            <p:cNvPr id="13722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hlink"/>
                </a:solidFill>
              </a:endParaRPr>
            </a:p>
          </p:txBody>
        </p:sp>
        <p:sp>
          <p:nvSpPr>
            <p:cNvPr id="13722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3722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accent2"/>
                </a:solidFill>
              </a:endParaRPr>
            </a:p>
          </p:txBody>
        </p:sp>
        <p:sp>
          <p:nvSpPr>
            <p:cNvPr id="13722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800" b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72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E1F6A5DC-9039-4562-92F2-EFE0A7789C3C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  <p:sldLayoutId id="2147483716" r:id="rId12"/>
    <p:sldLayoutId id="2147483715" r:id="rId13"/>
    <p:sldLayoutId id="2147483714" r:id="rId14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52;&#1072;&#1084;&#1091;&#1089;&#1103;\&#1059;&#1088;&#1086;&#1082;&#1080;\&#1059;&#1088;&#1086;&#1082;%20&#1054;&#1042;%20&#1056;&#1110;&#1095;&#1082;&#1080;%20&#1059;&#1082;&#1088;&#1072;&#1111;&#1085;&#1080;\d1266c9b05c1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44;&#1085;&#1110;&#1087;&#1088;&#1086;%20&#1074;&#1110;&#1076;&#1077;&#1086;.MP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&#1052;&#1072;&#1084;&#1091;&#1089;&#1103;\&#1059;&#1088;&#1086;&#1082;&#1080;\&#1059;&#1088;&#1086;&#1082;%20&#1054;&#1042;%20&#1056;&#1110;&#1095;&#1082;&#1080;%20&#1059;&#1082;&#1088;&#1072;&#1111;&#1085;&#1080;\&#1088;&#1077;&#1083;&#1072;&#1082;&#1089;&#1072;&#1094;&#1110;&#1103;.avi" TargetMode="External"/><Relationship Id="rId5" Type="http://schemas.openxmlformats.org/officeDocument/2006/relationships/image" Target="../media/image24.jpeg"/><Relationship Id="rId4" Type="http://schemas.openxmlformats.org/officeDocument/2006/relationships/hyperlink" Target="Garniy_nastr_y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52;&#1072;&#1084;&#1091;&#1089;&#1103;\&#1059;&#1088;&#1086;&#1082;&#1080;\&#1059;&#1088;&#1086;&#1082;%20&#1054;&#1042;%20&#1056;&#1110;&#1095;&#1082;&#1080;%20&#1059;&#1082;&#1088;&#1072;&#1111;&#1085;&#1080;\03.%20Choven%20hitaetsia%20-%20D.%20Gnatiuk.wma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&#1052;&#1072;&#1084;&#1091;&#1089;&#1103;\&#1059;&#1088;&#1086;&#1082;&#1080;\&#1059;&#1088;&#1086;&#1082;%20&#1054;&#1042;%20&#1056;&#1110;&#1095;&#1082;&#1080;%20&#1059;&#1082;&#1088;&#1072;&#1111;&#1085;&#1080;\&#1077;&#1082;&#1086;&#1083;&#1086;&#1075;&#1110;&#1103;%208%20&#1082;&#1083;&#1072;&#1089;.wmv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&#1052;&#1072;&#1084;&#1091;&#1089;&#1103;\&#1059;&#1088;&#1086;&#1082;&#1080;\&#1059;&#1088;&#1086;&#1082;%20&#1054;&#1042;%20&#1056;&#1110;&#1095;&#1082;&#1080;%20&#1059;&#1082;&#1088;&#1072;&#1111;&#1085;&#1080;\d1266c9b05c1.mp3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54006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Основні річкові системи України.</a:t>
            </a:r>
            <a:b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Річки Тернопілля у віршах поетів-краян</a:t>
            </a:r>
            <a:endParaRPr lang="ru-RU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1" name="d1266c9b05c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813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6" fill="hold"/>
                                        <p:tgtEl>
                                          <p:spTgt spid="17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eaLnBrk="1" hangingPunct="1"/>
            <a:endParaRPr lang="ru-RU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41290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4572000" y="1052513"/>
            <a:ext cx="47529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Водоспади</a:t>
            </a:r>
            <a:endParaRPr lang="ru-RU" sz="6600" b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573463"/>
            <a:ext cx="4176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95288" y="4652963"/>
            <a:ext cx="36718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72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Пороги</a:t>
            </a:r>
            <a:endParaRPr lang="ru-RU" sz="7200" b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797300"/>
            <a:ext cx="408463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76250"/>
            <a:ext cx="39052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6250"/>
            <a:ext cx="4284663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0" y="3284538"/>
            <a:ext cx="3168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Льодостав</a:t>
            </a:r>
            <a:endParaRPr lang="ru-RU" sz="2800" dirty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6300788" y="3429000"/>
            <a:ext cx="252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Межень</a:t>
            </a:r>
            <a:endParaRPr lang="ru-RU" sz="2800" dirty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7654" name="TextBox 11"/>
          <p:cNvSpPr txBox="1">
            <a:spLocks noChangeArrowheads="1"/>
          </p:cNvSpPr>
          <p:nvPr/>
        </p:nvSpPr>
        <p:spPr bwMode="auto">
          <a:xfrm>
            <a:off x="611188" y="4581525"/>
            <a:ext cx="1439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Повінь</a:t>
            </a:r>
            <a:endParaRPr lang="ru-RU" sz="2800" dirty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713" y="3500438"/>
            <a:ext cx="3921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4321175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5795963" y="1052513"/>
            <a:ext cx="2952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Рівнинна річка </a:t>
            </a:r>
            <a:endParaRPr lang="ru-RU" sz="40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1547813" y="3716338"/>
            <a:ext cx="2592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Гірська річка </a:t>
            </a:r>
            <a:endParaRPr lang="ru-RU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5" y="620713"/>
            <a:ext cx="4122738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539750"/>
            <a:ext cx="37528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 rot="-1132710">
            <a:off x="4932363" y="4437063"/>
            <a:ext cx="25923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60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річок</a:t>
            </a:r>
            <a:endParaRPr lang="ru-RU" sz="60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196975"/>
            <a:ext cx="8229600" cy="5127625"/>
          </a:xfrm>
        </p:spPr>
        <p:txBody>
          <a:bodyPr/>
          <a:lstStyle/>
          <a:p>
            <a:pPr>
              <a:buClr>
                <a:srgbClr val="3A1A68"/>
              </a:buClr>
              <a:buFont typeface="Wingdings" pitchFamily="2" charset="2"/>
              <a:buChar char="q"/>
              <a:defRPr/>
            </a:pPr>
            <a:r>
              <a:rPr lang="uk-UA" sz="4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Які твори, що містять описи річок, ви вивчали?</a:t>
            </a:r>
          </a:p>
          <a:p>
            <a:pPr>
              <a:buClr>
                <a:srgbClr val="3A1A68"/>
              </a:buClr>
              <a:buFont typeface="Wingdings" pitchFamily="2" charset="2"/>
              <a:buChar char="q"/>
              <a:defRPr/>
            </a:pPr>
            <a:r>
              <a:rPr lang="uk-UA" sz="4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Яких ви знаєте письменників Тернопільщини ?</a:t>
            </a:r>
          </a:p>
          <a:p>
            <a:pPr algn="ctr">
              <a:buClr>
                <a:srgbClr val="3A1A68"/>
              </a:buClr>
              <a:buFont typeface="Wingdings" pitchFamily="2" charset="2"/>
              <a:buNone/>
              <a:defRPr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!!!</a:t>
            </a:r>
            <a:r>
              <a:rPr lang="uk-UA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Збагатимо знанння</a:t>
            </a:r>
          </a:p>
          <a:p>
            <a:pPr algn="ctr">
              <a:buClr>
                <a:srgbClr val="3A1A68"/>
              </a:buClr>
              <a:buFont typeface="Wingdings" pitchFamily="2" charset="2"/>
              <a:buNone/>
              <a:defRPr/>
            </a:pPr>
            <a:r>
              <a:rPr lang="uk-UA" sz="4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поезіями,в яких оспівано річки Тернопілля</a:t>
            </a:r>
            <a:endParaRPr lang="ru-RU" sz="4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547813" y="639763"/>
            <a:ext cx="6192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71550" y="639763"/>
            <a:ext cx="669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176463" y="476250"/>
            <a:ext cx="5491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Пригадаймо</a:t>
            </a:r>
            <a:endParaRPr lang="ru-RU" sz="4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4000" smtClean="0"/>
              <a:t> </a:t>
            </a: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Твій літературознавчий</a:t>
            </a:r>
            <a:b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словничок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9144000" cy="5472112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Char char="q"/>
              <a:defRPr/>
            </a:pPr>
            <a:r>
              <a:rPr lang="uk-UA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Епітет</a:t>
            </a:r>
            <a:r>
              <a:rPr lang="uk-UA" sz="2000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 художнє означення</a:t>
            </a:r>
            <a:endParaRPr lang="uk-UA" sz="2000" b="1" i="1" smtClean="0">
              <a:solidFill>
                <a:srgbClr val="5A205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Char char="q"/>
              <a:defRPr/>
            </a:pPr>
            <a:r>
              <a:rPr lang="uk-UA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Метафора </a:t>
            </a:r>
            <a:r>
              <a:rPr lang="uk-UA" sz="2000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 троп </a:t>
            </a:r>
            <a:r>
              <a:rPr lang="uk-UA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що полягає в перенесенні ознак одного предмета на інший  за схожістю чи контрастністю.</a:t>
            </a:r>
          </a:p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Char char="q"/>
              <a:defRPr/>
            </a:pPr>
            <a:r>
              <a:rPr lang="uk-UA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Порівняння</a:t>
            </a:r>
            <a:r>
              <a:rPr lang="uk-UA" b="1" i="1" smtClean="0">
                <a:solidFill>
                  <a:srgbClr val="5A205E"/>
                </a:solidFill>
              </a:rPr>
              <a:t> </a:t>
            </a:r>
            <a:r>
              <a:rPr lang="uk-UA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— троп, який полягає у зiставленнi одного предмета з iншим для того, щоб глибше розкрити, яскравiше змалювати його. Приєднується за допомогою слів «мов, немов,наче, як».</a:t>
            </a:r>
          </a:p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Char char="q"/>
              <a:defRPr/>
            </a:pPr>
            <a:r>
              <a:rPr lang="uk-UA" sz="2800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Рефрен або При́спів</a:t>
            </a:r>
            <a:r>
              <a:rPr lang="uk-UA" sz="1600" smtClean="0"/>
              <a:t> </a:t>
            </a:r>
            <a:r>
              <a:rPr lang="uk-UA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— повторення групи слів, рядка або кількох віршових рядків у строфах.</a:t>
            </a:r>
          </a:p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Char char="q"/>
              <a:defRPr/>
            </a:pPr>
            <a:r>
              <a:rPr lang="ru-RU" sz="2800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Уособлення  -</a:t>
            </a:r>
            <a:r>
              <a:rPr lang="ru-RU" sz="2400" b="1" i="1" smtClean="0">
                <a:solidFill>
                  <a:srgbClr val="5A20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uk-UA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  <a:r>
              <a:rPr lang="ru-RU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ид метафори — вираз, що дає уявлення про яке-небудь поняття або явище шляхом зображення його у вигляді живої особи</a:t>
            </a:r>
            <a:r>
              <a:rPr lang="uk-UA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ru-RU" sz="240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Clr>
                <a:srgbClr val="5A205E"/>
              </a:buClr>
              <a:buFont typeface="Wingdings" pitchFamily="2" charset="2"/>
              <a:buNone/>
              <a:defRPr/>
            </a:pPr>
            <a:endParaRPr lang="uk-UA" sz="240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1"/>
      <p:bldP spid="522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350" y="333375"/>
            <a:ext cx="7127875" cy="2087563"/>
          </a:xfrm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Сторінка 2</a:t>
            </a:r>
            <a:b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Схиляюся перед Вашою величністю</a:t>
            </a:r>
            <a:r>
              <a:rPr lang="uk-UA" sz="3900" smtClean="0"/>
              <a:t> </a:t>
            </a:r>
            <a:endParaRPr lang="ru-RU" sz="390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492375"/>
            <a:ext cx="69119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eaLnBrk="1" hangingPunct="1"/>
            <a:endParaRPr lang="ru-RU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 b="0">
              <a:solidFill>
                <a:schemeClr val="tx1"/>
              </a:solidFill>
              <a:latin typeface="Constantia" pitchFamily="18" charset="0"/>
            </a:endParaRPr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44000" cy="6843713"/>
        </p:xfrm>
        <a:graphic>
          <a:graphicData uri="http://schemas.openxmlformats.org/presentationml/2006/ole">
            <p:oleObj spid="_x0000_s29697" name="Слайд" r:id="rId3" imgW="4570587" imgH="3427442" progId="PowerPoint.Slide.12">
              <p:embed/>
            </p:oleObj>
          </a:graphicData>
        </a:graphic>
      </p:graphicFrame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 b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eaLnBrk="1" hangingPunct="1"/>
            <a:endParaRPr lang="ru-RU" smtClean="0"/>
          </a:p>
        </p:txBody>
      </p:sp>
      <p:sp>
        <p:nvSpPr>
          <p:cNvPr id="3686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627313" y="5229225"/>
            <a:ext cx="5545137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найбільших річок України належать: Дніпро, Південний Буг, Дністер,  Сіверський  Донець, Десна, Горинь, Дунай.</a:t>
            </a:r>
            <a:endParaRPr lang="ru-RU" sz="24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46815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978400" y="2832100"/>
            <a:ext cx="4194175" cy="2835275"/>
          </a:xfrm>
        </p:spPr>
        <p:txBody>
          <a:bodyPr wrap="none" anchor="ctr"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sz="3000" i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000" i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 показав він мені</a:t>
            </a:r>
            <a:endParaRPr lang="ru-RU" sz="3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000" i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чисту ріку</a:t>
            </a:r>
            <a:endParaRPr lang="ru-RU" sz="3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000" i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живої води,</a:t>
            </a:r>
            <a:endParaRPr lang="ru-RU" sz="3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000" i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ясну, мов кришталь…</a:t>
            </a:r>
            <a:endParaRPr lang="ru-RU" sz="3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Об'</a:t>
            </a:r>
            <a:r>
              <a:rPr lang="uk-UA" sz="3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явлення </a:t>
            </a:r>
            <a:r>
              <a:rPr lang="ru-RU" sz="3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Ісус</a:t>
            </a:r>
            <a:r>
              <a:rPr lang="uk-UA" sz="3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Христа </a:t>
            </a:r>
            <a:endParaRPr lang="ru-RU" sz="3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sz="3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22; 1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549275"/>
            <a:ext cx="8229600" cy="935038"/>
          </a:xfrm>
        </p:spPr>
        <p:txBody>
          <a:bodyPr lIns="0" rIns="0" bIns="0" anchor="b"/>
          <a:lstStyle/>
          <a:p>
            <a:pPr eaLnBrk="1" hangingPunct="1">
              <a:defRPr/>
            </a:pPr>
            <a:r>
              <a:rPr lang="uk-UA" sz="39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Характеристика річки складається з таких ознак:</a:t>
            </a:r>
            <a:endParaRPr lang="ru-RU" sz="39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484313"/>
            <a:ext cx="8229600" cy="5257800"/>
          </a:xfrm>
        </p:spPr>
        <p:txBody>
          <a:bodyPr/>
          <a:lstStyle/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де бере початок, довжина;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у якому напрямку тече;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якою місцевістю протікає;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характер  течії;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як змінюється режим за сезонами року;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які притоки приймає;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куди впадає;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як використовується у господарстві;</a:t>
            </a:r>
            <a:endParaRPr lang="ru-RU" i="1" smtClean="0">
              <a:solidFill>
                <a:srgbClr val="3A1A68"/>
              </a:solidFill>
            </a:endParaRPr>
          </a:p>
          <a:p>
            <a:pPr eaLnBrk="1" hangingPunct="1"/>
            <a:r>
              <a:rPr lang="uk-UA" i="1" smtClean="0">
                <a:solidFill>
                  <a:srgbClr val="3A1A68"/>
                </a:solidFill>
              </a:rPr>
              <a:t>екологічні проблеми</a:t>
            </a:r>
            <a:endParaRPr lang="ru-RU" i="1" smtClean="0">
              <a:solidFill>
                <a:srgbClr val="3A1A68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eaLnBrk="1" hangingPunct="1"/>
            <a:endParaRPr lang="ru-RU" smtClean="0"/>
          </a:p>
        </p:txBody>
      </p:sp>
      <p:sp>
        <p:nvSpPr>
          <p:cNvPr id="3891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8915" name="Рисунок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5435600" y="4271963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79388" y="4149725"/>
            <a:ext cx="8280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Хай святиться земля у долинах Дністра,</a:t>
            </a:r>
          </a:p>
          <a:p>
            <a:pPr>
              <a:defRPr/>
            </a:pPr>
            <a:r>
              <a:rPr lang="uk-UA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Полонини Карпат й Чорногора,</a:t>
            </a:r>
          </a:p>
          <a:p>
            <a:pPr>
              <a:defRPr/>
            </a:pPr>
            <a:r>
              <a:rPr lang="uk-UA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Древній Київ і Галич, Чернеча гора</a:t>
            </a:r>
          </a:p>
          <a:p>
            <a:pPr>
              <a:defRPr/>
            </a:pPr>
            <a:r>
              <a:rPr lang="uk-UA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 Дніпро, що тече в Чорне море.</a:t>
            </a:r>
          </a:p>
          <a:p>
            <a:pPr>
              <a:defRPr/>
            </a:pPr>
            <a:r>
              <a:rPr lang="uk-UA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Богдана Дурда</a:t>
            </a:r>
            <a:endParaRPr lang="ru-RU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/>
          <p:cNvSpPr txBox="1">
            <a:spLocks noChangeArrowheads="1"/>
          </p:cNvSpPr>
          <p:nvPr/>
        </p:nvSpPr>
        <p:spPr bwMode="auto">
          <a:xfrm>
            <a:off x="468313" y="1052513"/>
            <a:ext cx="80645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Робота з таблицею: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Дніпро. Протяжність – 2201 км, з них 981 км на території України.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Витік - Валдайська височина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Гирло -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Дніпровський лиман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Басейн - Чорне море 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Характер течії - ріка рівнинна, течія переважно швидка, але зустрічаються тихі плеси й вири зі зворотною течією.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Живлення – змішане.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Господарське використання- використовується для пароплавства, зрошення полів, у промисловості і для забезпечення населення водою. Має каскад водосховищ та ГЕС.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468313" y="549275"/>
            <a:ext cx="84248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Дністер – річка у Східній Європі. Тече з північного заходу на південний схід територією України і Молдови. </a:t>
            </a:r>
          </a:p>
          <a:p>
            <a:pPr>
              <a:defRPr/>
            </a:pPr>
            <a:r>
              <a:rPr lang="uk-UA" sz="24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Дністер – друга за розмірами річка України, у межах якої її довжина складає 705 км. Її витік знаходиться у</a:t>
            </a:r>
            <a:r>
              <a:rPr lang="uk-UA" sz="20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</a:t>
            </a:r>
            <a:r>
              <a:rPr lang="uk-UA" sz="24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Карпатах на висоті 900 м над рівнем моря, має 386 приток, впадає у Дністровський лиман, з’єднаний з Чорним морем. Довжина – 1352 км, площа басейну - 72,1 тис. кв. км.</a:t>
            </a:r>
            <a:endParaRPr lang="ru-RU" sz="24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sz="half" idx="4294967295"/>
          </p:nvPr>
        </p:nvSpPr>
        <p:spPr>
          <a:xfrm>
            <a:off x="971550" y="476250"/>
            <a:ext cx="4038600" cy="5878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smtClean="0"/>
              <a:t>  </a:t>
            </a:r>
          </a:p>
        </p:txBody>
      </p:sp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525621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79388" y="476250"/>
            <a:ext cx="4968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Ярослав Бенза</a:t>
            </a:r>
            <a:endParaRPr lang="ru-RU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508625" y="1309688"/>
            <a:ext cx="3635375" cy="522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80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Народився 1950 року в с. Бариш Бучацького району.</a:t>
            </a:r>
          </a:p>
          <a:p>
            <a:pPr algn="ctr">
              <a:defRPr/>
            </a:pPr>
            <a:r>
              <a:rPr lang="uk-UA" sz="280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Працював у Тернопільській обласній телерадіокомпанії. </a:t>
            </a:r>
          </a:p>
          <a:p>
            <a:pPr algn="ctr">
              <a:defRPr/>
            </a:pPr>
            <a:r>
              <a:rPr lang="uk-UA" sz="280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Автор поетичної збірки для дітей «Чарунки»(1995).</a:t>
            </a:r>
          </a:p>
          <a:p>
            <a:pPr algn="ctr">
              <a:defRPr/>
            </a:pPr>
            <a:r>
              <a:rPr lang="uk-UA" sz="280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Помер 2010р.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08962" cy="1439862"/>
          </a:xfrm>
        </p:spPr>
        <p:txBody>
          <a:bodyPr/>
          <a:lstStyle/>
          <a:p>
            <a:pPr algn="ctr"/>
            <a:r>
              <a:rPr lang="uk-UA" sz="4000" b="1" smtClean="0">
                <a:solidFill>
                  <a:srgbClr val="3A1A68"/>
                </a:solidFill>
              </a:rPr>
              <a:t>Ярослав Бенза</a:t>
            </a:r>
            <a:br>
              <a:rPr lang="uk-UA" sz="4000" b="1" smtClean="0">
                <a:solidFill>
                  <a:srgbClr val="3A1A68"/>
                </a:solidFill>
              </a:rPr>
            </a:br>
            <a:r>
              <a:rPr lang="uk-UA" sz="4000" b="1" smtClean="0">
                <a:solidFill>
                  <a:srgbClr val="3A1A68"/>
                </a:solidFill>
              </a:rPr>
              <a:t>“Шубовснув місяць у Дністер”</a:t>
            </a:r>
            <a:endParaRPr lang="ru-RU" sz="4000" b="1" smtClean="0">
              <a:solidFill>
                <a:srgbClr val="3A1A68"/>
              </a:solidFill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Короб - виріб із лози, бересту для зберігання ,перенесення чого-небудь.</a:t>
            </a:r>
          </a:p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Ятір - рибальські сіті циліндричної форми.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Попрацюємо із текстом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Який художній засіб містить  назва твору?</a:t>
            </a:r>
          </a:p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 можна місяць упіймати у короб?</a:t>
            </a:r>
          </a:p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 називають такий засіб у літературі?</a:t>
            </a:r>
          </a:p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Знайдіть порівняння у тексті.</a:t>
            </a:r>
          </a:p>
          <a:p>
            <a:pPr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Назвіть метафору.</a:t>
            </a:r>
          </a:p>
          <a:p>
            <a:pPr>
              <a:buFont typeface="Wingdings" pitchFamily="2" charset="2"/>
              <a:buNone/>
              <a:defRPr/>
            </a:pPr>
            <a:endParaRPr lang="en-US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uk-UA" sz="36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ru-RU" sz="36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релаксація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775" y="620713"/>
            <a:ext cx="8785225" cy="5903912"/>
          </a:xfrm>
        </p:spPr>
      </p:pic>
      <p:sp>
        <p:nvSpPr>
          <p:cNvPr id="45058" name="AutoShape 6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59" name="AutoShape 7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0" name="AutoShape 8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1" name="AutoShape 9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2" name="AutoShape 10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3" name="AutoShape 14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4" name="AutoShape 15"/>
          <p:cNvSpPr>
            <a:spLocks noChangeAspect="1" noChangeArrowheads="1"/>
          </p:cNvSpPr>
          <p:nvPr/>
        </p:nvSpPr>
        <p:spPr bwMode="auto">
          <a:xfrm>
            <a:off x="1119188" y="838200"/>
            <a:ext cx="69056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5065" name="Picture 12" descr="872659_3edb673e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620713"/>
            <a:ext cx="856932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Rectangle 18"/>
          <p:cNvSpPr>
            <a:spLocks noChangeArrowheads="1"/>
          </p:cNvSpPr>
          <p:nvPr/>
        </p:nvSpPr>
        <p:spPr bwMode="auto">
          <a:xfrm>
            <a:off x="1189038" y="765175"/>
            <a:ext cx="739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i="1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Музика рідного дому</a:t>
            </a:r>
            <a:endParaRPr lang="ru-RU" sz="5400" i="1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5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578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5" y="549275"/>
            <a:ext cx="6273800" cy="1371600"/>
          </a:xfrm>
        </p:spPr>
        <p:txBody>
          <a:bodyPr/>
          <a:lstStyle/>
          <a:p>
            <a:pPr algn="ctr"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Сторінка 3 . Животоки </a:t>
            </a:r>
            <a:b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(річки рідного краю)</a:t>
            </a:r>
            <a:endParaRPr lang="ru-RU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349500"/>
            <a:ext cx="88201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5003800" y="1274763"/>
            <a:ext cx="38163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00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Золота Липа — річка в Україні,  в межахЛьвівської області та Бережанського, Підгаєцького і Монастириського районів Тернопільської області. Золота Липа утворюється злиттям Західної Золотої Липи і Східної Золотої Липи, які беруть свій початок на південних схилах  Гологорів.  Гирло розташоване в  Івано-Франківськй області. Це ліва притока Дністра (басейн Чорного Моря).</a:t>
            </a:r>
            <a:endParaRPr lang="ru-RU" sz="200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00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7106" name="Рисунок 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467995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79388" y="549275"/>
            <a:ext cx="4679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Золота Липа</a:t>
            </a:r>
            <a:endParaRPr lang="ru-RU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87852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WordArt 12"/>
          <p:cNvSpPr>
            <a:spLocks noChangeArrowheads="1" noChangeShapeType="1" noTextEdit="1"/>
          </p:cNvSpPr>
          <p:nvPr/>
        </p:nvSpPr>
        <p:spPr bwMode="auto">
          <a:xfrm>
            <a:off x="2124075" y="1196975"/>
            <a:ext cx="6048375" cy="1295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ru-RU" sz="2800" kern="10">
                <a:ln w="9525">
                  <a:round/>
                  <a:headEnd/>
                  <a:tailEnd/>
                </a:ln>
                <a:solidFill>
                  <a:srgbClr val="3A1A68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</a:rPr>
              <a:t>Поділля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286000" y="981075"/>
            <a:ext cx="4662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60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Георгій Петрук- Попик</a:t>
            </a:r>
            <a:endParaRPr lang="ru-RU" sz="60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44675"/>
            <a:ext cx="4321175" cy="4868863"/>
          </a:xfrm>
        </p:spPr>
      </p:pic>
      <p:sp>
        <p:nvSpPr>
          <p:cNvPr id="53253" name="AutoShape 5"/>
          <p:cNvSpPr>
            <a:spLocks noChangeArrowheads="1"/>
          </p:cNvSpPr>
          <p:nvPr/>
        </p:nvSpPr>
        <p:spPr bwMode="auto">
          <a:xfrm rot="-235764">
            <a:off x="3197225" y="2132013"/>
            <a:ext cx="5942013" cy="4116387"/>
          </a:xfrm>
          <a:prstGeom prst="horizontalScroll">
            <a:avLst>
              <a:gd name="adj" fmla="val 125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Народився 1932 року на Шумщині.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У 1969 році закінчив 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Тернопільський державний медінститут.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Був членом Національної Спілки письменників України. 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Збірки: «Весняні птахи» (1981), «Тополиний сніг» (1982), 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«Пригорща жита» (1986), «Думаю вголос» (1990),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«Співоче поле» (1991), 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«Березневі послання» (1995) та ін.  </a:t>
            </a:r>
          </a:p>
          <a:p>
            <a:pPr algn="ctr">
              <a:defRPr/>
            </a:pPr>
            <a:r>
              <a:rPr lang="uk-UA" sz="1800">
                <a:solidFill>
                  <a:srgbClr val="3A1A6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Очолював Тернопільську організацію НРУ</a:t>
            </a:r>
            <a:r>
              <a:rPr lang="uk-UA"/>
              <a:t> 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5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Георгій Петрук-Попик</a:t>
            </a:r>
            <a:br>
              <a:rPr lang="uk-UA" sz="5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5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“Над Золотою Липою”</a:t>
            </a:r>
            <a:endParaRPr lang="ru-RU" sz="54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9154" name="Рисунок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20938"/>
            <a:ext cx="849788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60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 заховалася метафора?</a:t>
            </a:r>
            <a:endParaRPr lang="ru-RU" sz="60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2481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q"/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Чужі човни спливли</a:t>
            </a:r>
            <a:endParaRPr lang="en-US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defRPr/>
            </a:pPr>
            <a:endParaRPr lang="uk-UA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Char char="q"/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Між золотими берегами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buClr>
                <a:srgbClr val="3A1A68"/>
              </a:buClr>
              <a:buFont typeface="Wingdings" pitchFamily="2" charset="2"/>
              <a:buChar char="q"/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Веслує Липа Золота</a:t>
            </a:r>
          </a:p>
          <a:p>
            <a:pPr>
              <a:buClr>
                <a:srgbClr val="3A1A68"/>
              </a:buClr>
              <a:buFont typeface="Wingdings" pitchFamily="2" charset="2"/>
              <a:buChar char="q"/>
              <a:defRPr/>
            </a:pPr>
            <a:endParaRPr lang="uk-UA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3A1A68"/>
              </a:buClr>
              <a:buFont typeface="Wingdings" pitchFamily="2" charset="2"/>
              <a:buChar char="q"/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І грає в барвах тих водиця</a:t>
            </a:r>
            <a:endParaRPr lang="ru-RU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6732588" y="2205038"/>
            <a:ext cx="2087562" cy="1008062"/>
          </a:xfrm>
          <a:prstGeom prst="wedgeEllipseCallout">
            <a:avLst>
              <a:gd name="adj1" fmla="val -193194"/>
              <a:gd name="adj2" fmla="val 4259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600" b="0"/>
              <a:t>епітет</a:t>
            </a:r>
            <a:endParaRPr lang="ru-RU" sz="3600" b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01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uk-UA" sz="4800" b="1" smtClean="0">
                <a:solidFill>
                  <a:srgbClr val="511F51"/>
                </a:solidFill>
              </a:rPr>
              <a:t>Над річкою Ценівкою</a:t>
            </a:r>
            <a:endParaRPr lang="ru-RU" sz="4800" b="1" smtClean="0">
              <a:solidFill>
                <a:srgbClr val="511F51"/>
              </a:solidFill>
            </a:endParaRPr>
          </a:p>
        </p:txBody>
      </p:sp>
      <p:pic>
        <p:nvPicPr>
          <p:cNvPr id="50178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860800"/>
            <a:ext cx="4537075" cy="2597150"/>
          </a:xfrm>
        </p:spPr>
      </p:pic>
      <p:pic>
        <p:nvPicPr>
          <p:cNvPr id="5017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628775"/>
            <a:ext cx="4537075" cy="2305050"/>
          </a:xfrm>
        </p:spPr>
      </p:pic>
      <p:pic>
        <p:nvPicPr>
          <p:cNvPr id="50180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1628775"/>
            <a:ext cx="4176712" cy="2305050"/>
          </a:xfrm>
        </p:spPr>
      </p:pic>
      <p:pic>
        <p:nvPicPr>
          <p:cNvPr id="50181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7900" y="3860800"/>
            <a:ext cx="4105275" cy="259238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uk-UA" sz="4000" b="1" smtClean="0">
                <a:solidFill>
                  <a:srgbClr val="511F5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Роман Купчинський</a:t>
            </a:r>
            <a:br>
              <a:rPr lang="uk-UA" sz="4000" b="1" smtClean="0">
                <a:solidFill>
                  <a:srgbClr val="511F5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4000" b="1" smtClean="0">
                <a:solidFill>
                  <a:srgbClr val="511F5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“Човен хитається серед води”</a:t>
            </a:r>
            <a:endParaRPr lang="ru-RU" sz="4000" b="1" smtClean="0">
              <a:solidFill>
                <a:srgbClr val="511F5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6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844675"/>
            <a:ext cx="3887787" cy="4537075"/>
          </a:xfrm>
        </p:spPr>
      </p:pic>
      <p:sp>
        <p:nvSpPr>
          <p:cNvPr id="5222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71950" cy="4471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400" smtClean="0">
                <a:solidFill>
                  <a:srgbClr val="511F51"/>
                </a:solidFill>
              </a:rPr>
              <a:t>Народився на Зборівщині 1894р. – поет, прозаїк, журналіст, композитор, критик, громадський діяч. Вступив до Легіону УСС(Українських Січових Стрільців). Емігрував до США, де і помер 1976 р. У Тернополі 1990р. видано збірку «Як з Бережан до кадри:Стрілецькі пісні Романа Купчинського»</a:t>
            </a:r>
            <a:endParaRPr lang="ru-RU" sz="2400" smtClean="0">
              <a:solidFill>
                <a:srgbClr val="511F51"/>
              </a:solidFill>
            </a:endParaRPr>
          </a:p>
        </p:txBody>
      </p:sp>
      <p:pic>
        <p:nvPicPr>
          <p:cNvPr id="53254" name="03. Choven hitaetsia - D. Gnatiuk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26" fill="hold"/>
                                        <p:tgtEl>
                                          <p:spTgt spid="53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smtClean="0">
                <a:solidFill>
                  <a:srgbClr val="511F51"/>
                </a:solidFill>
              </a:rPr>
              <a:t>Обери відповідь</a:t>
            </a:r>
            <a:endParaRPr lang="ru-RU" sz="4800" b="1" smtClean="0">
              <a:solidFill>
                <a:srgbClr val="511F51"/>
              </a:solidFill>
            </a:endParaRPr>
          </a:p>
        </p:txBody>
      </p:sp>
      <p:sp>
        <p:nvSpPr>
          <p:cNvPr id="522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До якої лірики належить поезія?</a:t>
            </a:r>
          </a:p>
          <a:p>
            <a:pPr>
              <a:lnSpc>
                <a:spcPct val="80000"/>
              </a:lnSpc>
              <a:buClr>
                <a:srgbClr val="3A1A68"/>
              </a:buCl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громадянської</a:t>
            </a:r>
          </a:p>
          <a:p>
            <a:pPr>
              <a:lnSpc>
                <a:spcPct val="80000"/>
              </a:lnSpc>
              <a:buClr>
                <a:srgbClr val="3A1A68"/>
              </a:buCl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пейзажної</a:t>
            </a:r>
          </a:p>
          <a:p>
            <a:pPr>
              <a:lnSpc>
                <a:spcPct val="80000"/>
              </a:lnSpc>
              <a:buClr>
                <a:srgbClr val="3A1A68"/>
              </a:buCl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інтимної</a:t>
            </a:r>
          </a:p>
          <a:p>
            <a:pPr algn="ctr">
              <a:lnSpc>
                <a:spcPct val="80000"/>
              </a:lnSpc>
              <a:buClr>
                <a:srgbClr val="3A1A68"/>
              </a:buClr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якій формі написана пісня?</a:t>
            </a:r>
          </a:p>
          <a:p>
            <a:pPr>
              <a:lnSpc>
                <a:spcPct val="80000"/>
              </a:lnSpc>
              <a:buClr>
                <a:srgbClr val="3A1A68"/>
              </a:buCl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діалогу</a:t>
            </a:r>
          </a:p>
          <a:p>
            <a:pPr>
              <a:lnSpc>
                <a:spcPct val="80000"/>
              </a:lnSpc>
              <a:buClr>
                <a:srgbClr val="3A1A68"/>
              </a:buCl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монологу</a:t>
            </a:r>
          </a:p>
          <a:p>
            <a:pPr>
              <a:lnSpc>
                <a:spcPct val="80000"/>
              </a:lnSpc>
              <a:buClr>
                <a:srgbClr val="3A1A68"/>
              </a:buCl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</a:t>
            </a:r>
            <a:r>
              <a:rPr lang="uk-UA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Продовжіть ряд</a:t>
            </a: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</a:p>
          <a:p>
            <a:pPr>
              <a:lnSpc>
                <a:spcPct val="80000"/>
              </a:lnSpc>
              <a:buClr>
                <a:srgbClr val="3A1A68"/>
              </a:buCl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Солоденькі, милесенький…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5580063" y="3933825"/>
            <a:ext cx="3168650" cy="2924175"/>
          </a:xfrm>
          <a:prstGeom prst="star16">
            <a:avLst>
              <a:gd name="adj" fmla="val 37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рефрен</a:t>
            </a:r>
            <a:endParaRPr lang="ru-RU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6659563" y="1700213"/>
            <a:ext cx="2089150" cy="1944687"/>
          </a:xfrm>
          <a:prstGeom prst="star16">
            <a:avLst>
              <a:gd name="adj" fmla="val 3750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епітет</a:t>
            </a:r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4" name="Рисунок 4"/>
          <p:cNvPicPr>
            <a:picLocks noGrp="1" noChangeAspect="1" noChangeArrowheads="1"/>
          </p:cNvPicPr>
          <p:nvPr>
            <p:ph sz="half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76250"/>
            <a:ext cx="4186238" cy="5832475"/>
          </a:xfrm>
        </p:spPr>
      </p:pic>
      <p:sp>
        <p:nvSpPr>
          <p:cNvPr id="54275" name="Rectangle 8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54276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288" y="476250"/>
            <a:ext cx="45021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042988" y="3357563"/>
            <a:ext cx="777716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Рідне місто Тернопіль</a:t>
            </a:r>
          </a:p>
          <a:p>
            <a:pPr algn="ctr">
              <a:defRPr/>
            </a:pPr>
            <a:r>
              <a:rPr lang="uk-UA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Серет(давня назва очерету)</a:t>
            </a:r>
            <a:endParaRPr lang="ru-RU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Петро Сорока</a:t>
            </a:r>
            <a:b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“Оцей води блакитний лет”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4274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773238"/>
            <a:ext cx="3979862" cy="4608512"/>
          </a:xfrm>
        </p:spPr>
      </p:pic>
      <p:sp>
        <p:nvSpPr>
          <p:cNvPr id="54275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sz="2800" smtClean="0"/>
              <a:t>Прозаїк, літературний критик, поет, гуморист. Автор збірок “Секрет довгожителя”, “Крона роду”, “Сповідь сльозою”, серії “Денники”.</a:t>
            </a:r>
            <a:endParaRPr lang="ru-RU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2"/>
          <p:cNvSpPr txBox="1">
            <a:spLocks noChangeArrowheads="1"/>
          </p:cNvSpPr>
          <p:nvPr/>
        </p:nvSpPr>
        <p:spPr bwMode="auto">
          <a:xfrm>
            <a:off x="250825" y="692150"/>
            <a:ext cx="871378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Ві́лія — права притока річки Горинь. Басейн  Дніпра. Довжина 77 км. На річці стоять міста Шумськ, Острог.</a:t>
            </a:r>
            <a:endParaRPr lang="ru-RU" sz="240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pic>
        <p:nvPicPr>
          <p:cNvPr id="5632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492375"/>
            <a:ext cx="43751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492375"/>
            <a:ext cx="4319588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075613" cy="1243013"/>
          </a:xfrm>
        </p:spPr>
        <p:txBody>
          <a:bodyPr/>
          <a:lstStyle/>
          <a:p>
            <a:pPr algn="ctr"/>
            <a:r>
              <a:rPr lang="uk-UA" sz="4000" b="1" smtClean="0">
                <a:solidFill>
                  <a:srgbClr val="511F51"/>
                </a:solidFill>
              </a:rPr>
              <a:t>Ганна Костів-Гуска</a:t>
            </a:r>
            <a:br>
              <a:rPr lang="uk-UA" sz="4000" b="1" smtClean="0">
                <a:solidFill>
                  <a:srgbClr val="511F51"/>
                </a:solidFill>
              </a:rPr>
            </a:br>
            <a:r>
              <a:rPr lang="uk-UA" sz="4000" b="1" smtClean="0">
                <a:solidFill>
                  <a:srgbClr val="511F51"/>
                </a:solidFill>
              </a:rPr>
              <a:t>“Вілія”</a:t>
            </a:r>
            <a:endParaRPr lang="ru-RU" sz="4000" b="1" smtClean="0">
              <a:solidFill>
                <a:srgbClr val="511F51"/>
              </a:solidFill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284663" y="1628775"/>
            <a:ext cx="4391025" cy="58324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mtClean="0"/>
              <a:t> </a:t>
            </a:r>
            <a:r>
              <a:rPr lang="uk-UA" sz="20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Нар. 18.04.1947 р. на Борщівщині.Закінчила Тернопільський ме-дичнийінститут.Працювала лікарем на Шумщині та Борщівщині. Збірки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0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«Автограф вірності»,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0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Цвіте біля хати калина»(1993), «Зелені свята»(1997),  «Червоні кетяги калини»(2006) Член Національної спілки письменників України. Нагороджена Орденом княгині Ольги.</a:t>
            </a:r>
            <a:endParaRPr lang="ru-RU" sz="20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4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73238"/>
            <a:ext cx="4105275" cy="467995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827088" y="1268413"/>
            <a:ext cx="79216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Колисав мою колиску</a:t>
            </a:r>
            <a:endParaRPr lang="ru-RU" sz="2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Вітер рідного Поділля</a:t>
            </a:r>
            <a:endParaRPr lang="ru-RU" sz="2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 зливав на сонні вії</a:t>
            </a:r>
            <a:endParaRPr lang="ru-RU" sz="2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Степового запах зілля.</a:t>
            </a:r>
            <a:endParaRPr lang="ru-RU" sz="2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Богдан Лепкий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Тож цвіти пшеницею і зіллям-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Над тобою сонце йде в зеніт.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Тернопілля</a:t>
            </a:r>
            <a:r>
              <a:rPr lang="en-US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рідне,Тернопілля,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Земле мила,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Барвінковий цвіт.</a:t>
            </a:r>
          </a:p>
          <a:p>
            <a:pPr>
              <a:defRPr/>
            </a:pPr>
            <a:r>
              <a:rPr lang="uk-UA" sz="2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Степан Будний</a:t>
            </a:r>
            <a:endParaRPr lang="ru-RU" sz="2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uk-UA" sz="2400" smtClean="0"/>
              <a:t>  </a:t>
            </a:r>
            <a:r>
              <a:rPr lang="uk-UA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Поміркуємо</a:t>
            </a:r>
          </a:p>
          <a:p>
            <a:pPr>
              <a:defRPr/>
            </a:pPr>
            <a:r>
              <a:rPr lang="uk-UA" sz="2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 можна назвати цю поезію патріотичною? Чому?</a:t>
            </a:r>
          </a:p>
          <a:p>
            <a:pPr>
              <a:defRPr/>
            </a:pPr>
            <a:r>
              <a:rPr lang="uk-UA" sz="2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Яка деталь вказує на схожість річечки з людиною?</a:t>
            </a:r>
          </a:p>
          <a:p>
            <a:pPr>
              <a:defRPr/>
            </a:pPr>
            <a:r>
              <a:rPr lang="uk-UA" sz="2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Чому Г. Костів-Гуска вдається до такого засобу?	</a:t>
            </a:r>
          </a:p>
          <a:p>
            <a:pPr>
              <a:defRPr/>
            </a:pPr>
            <a:r>
              <a:rPr lang="uk-UA" sz="2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Які художні засоби використано для  створення образу річки?(епітети, порівняння,метафори, зменшувально-пестливі слова,рефрен)?</a:t>
            </a:r>
          </a:p>
          <a:p>
            <a:pPr>
              <a:defRPr/>
            </a:pPr>
            <a:r>
              <a:rPr lang="uk-UA" sz="2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якому стані мають бути навіть маленькі річечки, щоб не траплялося екологічного лиха?</a:t>
            </a:r>
            <a:endParaRPr lang="ru-RU" sz="24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0" name="AutoShape 4"/>
          <p:cNvSpPr>
            <a:spLocks noChangeArrowheads="1"/>
          </p:cNvSpPr>
          <p:nvPr/>
        </p:nvSpPr>
        <p:spPr bwMode="auto">
          <a:xfrm>
            <a:off x="6227763" y="5084763"/>
            <a:ext cx="2808287" cy="1400175"/>
          </a:xfrm>
          <a:prstGeom prst="cloudCallout">
            <a:avLst>
              <a:gd name="adj1" fmla="val 8449"/>
              <a:gd name="adj2" fmla="val 72449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2800"/>
              <a:t>Вілія-“витися”</a:t>
            </a:r>
            <a:endParaRPr lang="ru-RU" sz="2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uk-UA" sz="4800" b="1" smtClean="0">
              <a:solidFill>
                <a:srgbClr val="511F5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Сторінка 4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Зберегти навіки( про значення річок у природі та житті людини, екологічні проблеми)</a:t>
            </a:r>
            <a:endParaRPr lang="ru-RU" sz="48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екологія 8 кла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/>
          </p:nvPr>
        </p:nvSpPr>
        <p:spPr>
          <a:xfrm>
            <a:off x="539750" y="981075"/>
            <a:ext cx="7991475" cy="46704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Сторінка для допитливих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виставка додаткової літератури )</a:t>
            </a:r>
            <a:r>
              <a:rPr lang="en-US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uk-UA" sz="4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У літературно-географічній вітальні</a:t>
            </a:r>
            <a:endParaRPr lang="ru-RU" sz="48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Тести</a:t>
            </a:r>
            <a:endParaRPr lang="en-US" sz="1600" b="1" smtClean="0">
              <a:solidFill>
                <a:srgbClr val="3A1A68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1. Спростуй або підтвердь.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«</a:t>
            </a:r>
            <a:r>
              <a:rPr lang="ru-RU" sz="1600" b="1" smtClean="0">
                <a:solidFill>
                  <a:srgbClr val="3A1A68"/>
                </a:solidFill>
              </a:rPr>
              <a:t>Веслує Липа Золота</a:t>
            </a:r>
            <a:r>
              <a:rPr lang="uk-UA" sz="1600" b="1" smtClean="0">
                <a:solidFill>
                  <a:srgbClr val="3A1A68"/>
                </a:solidFill>
              </a:rPr>
              <a:t>», «</a:t>
            </a:r>
            <a:r>
              <a:rPr lang="ru-RU" sz="1600" b="1" smtClean="0">
                <a:solidFill>
                  <a:srgbClr val="3A1A68"/>
                </a:solidFill>
              </a:rPr>
              <a:t>вечір крила розпростер</a:t>
            </a:r>
            <a:r>
              <a:rPr lang="uk-UA" sz="1600" b="1" smtClean="0">
                <a:solidFill>
                  <a:srgbClr val="3A1A68"/>
                </a:solidFill>
              </a:rPr>
              <a:t>»-це метафора.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А. Так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Б.Ні	(0,5)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2. Спростуй або підтвердь.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«Шубовснув місяць у Дністер»-це порівняння 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А.Так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Б.Ні	(0,5)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3. «Річку Вілію,наче стрічечку», «лагідна, мов матінка», «місяць, мов короп»-це приклади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А. Метафор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Б.Уособлень	(1 бал)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В.Епітетів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Г.Порівнянь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           4. Установи відповідність(4бали):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Письменники                                                       Їх твори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1. Ярослав Бенза	                            А. «Вілія»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2.Ганна Костів-Гуска	            Б. «Шубовснув місяць у Дністер»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3.Г.Петрук-Попик	                  </a:t>
            </a:r>
            <a:r>
              <a:rPr lang="en-US" sz="1600" b="1" smtClean="0">
                <a:solidFill>
                  <a:srgbClr val="3A1A68"/>
                </a:solidFill>
              </a:rPr>
              <a:t>          </a:t>
            </a:r>
            <a:r>
              <a:rPr lang="uk-UA" sz="1600" b="1" smtClean="0">
                <a:solidFill>
                  <a:srgbClr val="3A1A68"/>
                </a:solidFill>
              </a:rPr>
              <a:t>В. «Оцей води блакитний лет»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4.Петро Сорока	                            Г. «Над Золотою Липою»</a:t>
            </a:r>
          </a:p>
          <a:p>
            <a:pPr>
              <a:buFont typeface="Wingdings" pitchFamily="2" charset="2"/>
              <a:buNone/>
            </a:pPr>
            <a:r>
              <a:rPr lang="uk-UA" sz="1600" b="1" smtClean="0">
                <a:solidFill>
                  <a:srgbClr val="3A1A68"/>
                </a:solidFill>
              </a:rPr>
              <a:t>                                                          </a:t>
            </a:r>
            <a:r>
              <a:rPr lang="en-US" sz="1600" b="1" smtClean="0">
                <a:solidFill>
                  <a:srgbClr val="3A1A68"/>
                </a:solidFill>
              </a:rPr>
              <a:t>  </a:t>
            </a:r>
            <a:r>
              <a:rPr lang="uk-UA" sz="1600" b="1" smtClean="0">
                <a:solidFill>
                  <a:srgbClr val="3A1A68"/>
                </a:solidFill>
              </a:rPr>
              <a:t>Д. «Човен хитається серед  води»</a:t>
            </a:r>
            <a:endParaRPr lang="ru-RU" sz="1600" b="1" smtClean="0">
              <a:solidFill>
                <a:srgbClr val="3A1A68"/>
              </a:solidFill>
            </a:endParaRP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573463"/>
            <a:ext cx="1944687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d1266c9b05c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58054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79388" y="620713"/>
            <a:ext cx="86407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Дайте відповідь на запитання: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1.Яку річку називали Борисфеном, Славутичем? 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2.Найнижчий рівень води у річці називають…? 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Яка річка являється південною межею Тернопільської області. 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За народними переказами, назву річка отримала за добру воду, ніби настояну на цвіті липи, що це за річка? 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5.Як називається раптове підняття води в річці? </a:t>
            </a:r>
            <a:endParaRPr lang="ru-RU" sz="2800" b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uk-UA" sz="2800" b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На якій  річці стоять міста Шумськ, Острог? </a:t>
            </a:r>
          </a:p>
        </p:txBody>
      </p:sp>
      <p:pic>
        <p:nvPicPr>
          <p:cNvPr id="63490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33509">
            <a:off x="7164388" y="494188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02250"/>
            <a:ext cx="18653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8538" y="333375"/>
            <a:ext cx="3970337" cy="1243013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Перевір себе</a:t>
            </a:r>
            <a:endParaRPr lang="ru-RU" dirty="0"/>
          </a:p>
        </p:txBody>
      </p:sp>
      <p:sp>
        <p:nvSpPr>
          <p:cNvPr id="73731" name="Содержимое 2"/>
          <p:cNvSpPr>
            <a:spLocks noGrp="1"/>
          </p:cNvSpPr>
          <p:nvPr>
            <p:ph sz="half" idx="4294967295"/>
          </p:nvPr>
        </p:nvSpPr>
        <p:spPr>
          <a:xfrm>
            <a:off x="395288" y="1916113"/>
            <a:ext cx="4038600" cy="3886200"/>
          </a:xfrm>
        </p:spPr>
        <p:txBody>
          <a:bodyPr/>
          <a:lstStyle/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Українська література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Так  (0,5)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Ні   (0,5)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Г  (1)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  1  Б  (4)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2  А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3  Г</a:t>
            </a: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uk-UA" sz="2800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4  В      </a:t>
            </a:r>
          </a:p>
          <a:p>
            <a:pPr marL="533400" indent="-533400">
              <a:buFont typeface="Wingdings" pitchFamily="2" charset="2"/>
              <a:buNone/>
              <a:defRPr/>
            </a:pPr>
            <a:endParaRPr lang="uk-UA" sz="28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defRPr/>
            </a:pPr>
            <a:endParaRPr lang="uk-UA" sz="2800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>
              <a:defRPr/>
            </a:pPr>
            <a:endParaRPr lang="ru-RU" sz="2800" smtClean="0"/>
          </a:p>
        </p:txBody>
      </p:sp>
      <p:sp>
        <p:nvSpPr>
          <p:cNvPr id="73732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Географія</a:t>
            </a:r>
            <a:b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1.Дніпро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2.Межень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3.Дністер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4.Золота Липа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5.Паводок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6.Вілія</a:t>
            </a: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ru-RU" sz="28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76250"/>
            <a:ext cx="22367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uk-UA" sz="4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Домашнє завдання</a:t>
            </a:r>
            <a:r>
              <a:rPr lang="uk-UA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5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>
              <a:defRPr/>
            </a:pPr>
            <a:r>
              <a:rPr lang="uk-UA" sz="28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Українська література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Оксана Лятуринська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“Література рідного краю” С.281-295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6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Географія:</a:t>
            </a:r>
            <a:b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параграф 21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4149725"/>
            <a:ext cx="37607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5175"/>
            <a:ext cx="8229600" cy="54006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Основні річкові системи України.</a:t>
            </a:r>
            <a:b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b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Річки Тернопілля у віршах поетів-краян</a:t>
            </a:r>
            <a:endParaRPr lang="ru-RU" b="1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Содержимое 4"/>
          <p:cNvSpPr>
            <a:spLocks noGrp="1"/>
          </p:cNvSpPr>
          <p:nvPr>
            <p:ph idx="4294967295"/>
          </p:nvPr>
        </p:nvSpPr>
        <p:spPr>
          <a:xfrm>
            <a:off x="468313" y="476250"/>
            <a:ext cx="8229600" cy="6045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4400" smtClean="0"/>
              <a:t>   </a:t>
            </a: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Сторінки нашого журналу:</a:t>
            </a:r>
            <a:endParaRPr lang="ru-RU" sz="44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1.Плин річки – це саме життя</a:t>
            </a:r>
            <a: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2.Схиляюся перед Вашою величністю </a:t>
            </a:r>
            <a: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3. Животоки</a:t>
            </a:r>
            <a: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4.Зберегти навіки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z="44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5. Сторінка для допитливих</a:t>
            </a:r>
            <a:endParaRPr lang="ru-RU" sz="44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44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Содержимое 4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29600" cy="374491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uk-UA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Сторінка 1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Плин річки - це саме життя</a:t>
            </a:r>
            <a:r>
              <a:rPr lang="ru-RU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(повторення </a:t>
            </a:r>
            <a:r>
              <a:rPr lang="uk-UA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вивченого</a:t>
            </a:r>
            <a:r>
              <a:rPr lang="ru-RU" sz="5400" b="1" smtClean="0">
                <a:solidFill>
                  <a:srgbClr val="F5F3D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ПРИГАДАЙМО!</a:t>
            </a:r>
            <a:endParaRPr lang="ru-RU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Що таке річка?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 яких частин складається річка?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Які річки бувають за характером течії?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типом живлення?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Що таке повінь, паводок, межень?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uk-UA" sz="360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Яку роботу виконують річки?</a:t>
            </a: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sz="3600" smtClean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0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1979613" y="1916113"/>
            <a:ext cx="62642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4800" b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Будова річкової долини</a:t>
            </a:r>
            <a:endParaRPr lang="ru-RU" sz="4800" b="0">
              <a:solidFill>
                <a:srgbClr val="3A1A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1293</TotalTime>
  <Words>1205</Words>
  <Application>Microsoft Office PowerPoint</Application>
  <PresentationFormat>Экран (4:3)</PresentationFormat>
  <Paragraphs>207</Paragraphs>
  <Slides>47</Slides>
  <Notes>0</Notes>
  <HiddenSlides>0</HiddenSlides>
  <MMClips>5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Пиксел</vt:lpstr>
      <vt:lpstr>Слайд</vt:lpstr>
      <vt:lpstr>Основні річкові системи України. Річки Тернопілля у віршах поетів-краян</vt:lpstr>
      <vt:lpstr>Слайд 2</vt:lpstr>
      <vt:lpstr>Слайд 3</vt:lpstr>
      <vt:lpstr>Слайд 4</vt:lpstr>
      <vt:lpstr>Основні річкові системи України. Річки Тернопілля у віршах поетів-краян</vt:lpstr>
      <vt:lpstr>Слайд 6</vt:lpstr>
      <vt:lpstr>Слайд 7</vt:lpstr>
      <vt:lpstr>ПРИГАДАЙМО!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Твій літературознавчий словничок</vt:lpstr>
      <vt:lpstr>Сторінка 2   Схиляюся перед Вашою величністю </vt:lpstr>
      <vt:lpstr>Слайд 18</vt:lpstr>
      <vt:lpstr>Слайд 19</vt:lpstr>
      <vt:lpstr>Характеристика річки складається з таких ознак:</vt:lpstr>
      <vt:lpstr>Слайд 21</vt:lpstr>
      <vt:lpstr>Слайд 22</vt:lpstr>
      <vt:lpstr>Слайд 23</vt:lpstr>
      <vt:lpstr>Слайд 24</vt:lpstr>
      <vt:lpstr>Ярослав Бенза “Шубовснув місяць у Дністер”</vt:lpstr>
      <vt:lpstr>Попрацюємо із текстом</vt:lpstr>
      <vt:lpstr>Слайд 27</vt:lpstr>
      <vt:lpstr>Сторінка 3 . Животоки  (річки рідного краю)</vt:lpstr>
      <vt:lpstr>Слайд 29</vt:lpstr>
      <vt:lpstr>Георгій Петрук- Попик</vt:lpstr>
      <vt:lpstr>Георгій Петрук-Попик “Над Золотою Липою”</vt:lpstr>
      <vt:lpstr>Де заховалася метафора?</vt:lpstr>
      <vt:lpstr>Над річкою Ценівкою</vt:lpstr>
      <vt:lpstr>Роман Купчинський “Човен хитається серед води”</vt:lpstr>
      <vt:lpstr>Обери відповідь</vt:lpstr>
      <vt:lpstr>Слайд 36</vt:lpstr>
      <vt:lpstr>Петро Сорока “Оцей води блакитний лет”</vt:lpstr>
      <vt:lpstr>Слайд 38</vt:lpstr>
      <vt:lpstr>Ганна Костів-Гуска “Вілія”</vt:lpstr>
      <vt:lpstr>Слайд 40</vt:lpstr>
      <vt:lpstr>Слайд 41</vt:lpstr>
      <vt:lpstr>Слайд 42</vt:lpstr>
      <vt:lpstr>Слайд 43</vt:lpstr>
      <vt:lpstr>Слайд 44</vt:lpstr>
      <vt:lpstr>Слайд 45</vt:lpstr>
      <vt:lpstr>Перевір себе</vt:lpstr>
      <vt:lpstr>Домашнє завдання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Основні річкові системи України.Річки Тернопілля у творах поетів-краян ( інтегрований урок  географія – українська література )</dc:title>
  <cp:lastModifiedBy>Вита</cp:lastModifiedBy>
  <cp:revision>45</cp:revision>
  <dcterms:modified xsi:type="dcterms:W3CDTF">2016-01-21T14:38:13Z</dcterms:modified>
</cp:coreProperties>
</file>