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756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04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443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963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48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245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085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45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92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38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85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1772816"/>
            <a:ext cx="7272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i="1" dirty="0">
                <a:solidFill>
                  <a:schemeClr val="accent2">
                    <a:lumMod val="50000"/>
                  </a:schemeClr>
                </a:solidFill>
              </a:rPr>
              <a:t>Ця наука як багаторічний дуб, розкинула такі могутні гілки, що жоден математик, навіть самий талановитий, вже не в силах вивчити всю математику в цілому, а обирає лише яку-небудь її </a:t>
            </a:r>
            <a:r>
              <a:rPr lang="uk-UA" sz="3200" i="1" dirty="0" smtClean="0">
                <a:solidFill>
                  <a:schemeClr val="accent2">
                    <a:lumMod val="50000"/>
                  </a:schemeClr>
                </a:solidFill>
              </a:rPr>
              <a:t>гілку</a:t>
            </a:r>
            <a:endParaRPr lang="en-US" sz="32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r>
              <a:rPr lang="uk-UA" sz="3200" dirty="0">
                <a:solidFill>
                  <a:schemeClr val="accent2">
                    <a:lumMod val="50000"/>
                  </a:schemeClr>
                </a:solidFill>
              </a:rPr>
              <a:t>А.</a:t>
            </a:r>
            <a:r>
              <a:rPr lang="uk-UA" sz="3200" dirty="0" err="1">
                <a:solidFill>
                  <a:schemeClr val="accent2">
                    <a:lumMod val="50000"/>
                  </a:schemeClr>
                </a:solidFill>
              </a:rPr>
              <a:t>Маркушевич</a:t>
            </a:r>
            <a:r>
              <a:rPr lang="uk-UA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780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63688" y="1268760"/>
                <a:ext cx="6408712" cy="4257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uk-UA" sz="2800" i="1" dirty="0"/>
                  <a:t>Колективна робота</a:t>
                </a:r>
                <a:endParaRPr lang="ru-RU" sz="2800" dirty="0"/>
              </a:p>
              <a:p>
                <a:pPr>
                  <a:lnSpc>
                    <a:spcPct val="150000"/>
                  </a:lnSpc>
                </a:pPr>
                <a:r>
                  <a:rPr lang="en-US" sz="2800" dirty="0"/>
                  <a:t>-(a+2) +2 (4 – 3a)</a:t>
                </a:r>
                <a:endParaRPr lang="ru-RU" sz="2800" dirty="0"/>
              </a:p>
              <a:p>
                <a:pPr>
                  <a:lnSpc>
                    <a:spcPct val="150000"/>
                  </a:lnSpc>
                </a:pPr>
                <a:r>
                  <a:rPr lang="en-US" sz="2800" dirty="0"/>
                  <a:t>-4 (-2.5-2x) +2 (-1.8x +1)</a:t>
                </a:r>
                <a:endParaRPr lang="ru-RU" sz="2800" dirty="0"/>
              </a:p>
              <a:p>
                <a:pPr>
                  <a:lnSpc>
                    <a:spcPct val="150000"/>
                  </a:lnSpc>
                </a:pPr>
                <a:r>
                  <a:rPr lang="en-US" sz="2800" dirty="0"/>
                  <a:t>-12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/>
                        </m:ctrlPr>
                      </m:fPr>
                      <m:num>
                        <m:r>
                          <a:rPr lang="en-US" sz="2800" i="1"/>
                          <m:t>3</m:t>
                        </m:r>
                      </m:num>
                      <m:den>
                        <m:r>
                          <a:rPr lang="en-US" sz="2800" i="1"/>
                          <m:t>4</m:t>
                        </m:r>
                      </m:den>
                    </m:f>
                  </m:oMath>
                </a14:m>
                <a:r>
                  <a:rPr lang="en-US" sz="2800" dirty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/>
                        </m:ctrlPr>
                      </m:fPr>
                      <m:num>
                        <m:r>
                          <a:rPr lang="en-US" sz="2800" i="1"/>
                          <m:t>2</m:t>
                        </m:r>
                      </m:num>
                      <m:den>
                        <m:r>
                          <a:rPr lang="en-US" sz="2800" i="1"/>
                          <m:t>3</m:t>
                        </m:r>
                      </m:den>
                    </m:f>
                  </m:oMath>
                </a14:m>
                <a:r>
                  <a:rPr lang="en-US" sz="2800" dirty="0"/>
                  <a:t>) +7.5</a:t>
                </a:r>
                <a:endParaRPr lang="ru-RU" sz="2800" dirty="0"/>
              </a:p>
              <a:p>
                <a:pPr>
                  <a:lnSpc>
                    <a:spcPct val="150000"/>
                  </a:lnSpc>
                </a:pPr>
                <a:r>
                  <a:rPr lang="en-US" sz="2800" dirty="0"/>
                  <a:t>(2a – 8b + 3) ∙ (-2) -5 ∙ (-a + 1.8b -1.4)</a:t>
                </a:r>
                <a:endParaRPr lang="ru-RU" sz="2800" dirty="0"/>
              </a:p>
              <a:p>
                <a:pPr>
                  <a:lnSpc>
                    <a:spcPct val="150000"/>
                  </a:lnSpc>
                </a:pPr>
                <a:endParaRPr lang="ru-RU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1268760"/>
                <a:ext cx="6408712" cy="4257512"/>
              </a:xfrm>
              <a:prstGeom prst="rect">
                <a:avLst/>
              </a:prstGeom>
              <a:blipFill rotWithShape="1">
                <a:blip r:embed="rId2"/>
                <a:stretch>
                  <a:fillRect l="-1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064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628800"/>
            <a:ext cx="6480720" cy="3881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uk-UA" sz="3200" dirty="0" smtClean="0"/>
              <a:t>Домашнє завдання: </a:t>
            </a:r>
            <a:endParaRPr lang="en-US" sz="3200" dirty="0" smtClean="0"/>
          </a:p>
          <a:p>
            <a:pPr>
              <a:lnSpc>
                <a:spcPct val="200000"/>
              </a:lnSpc>
            </a:pPr>
            <a:r>
              <a:rPr lang="uk-UA" sz="3200" dirty="0" smtClean="0"/>
              <a:t>№</a:t>
            </a:r>
            <a:r>
              <a:rPr lang="uk-UA" sz="3200" dirty="0"/>
              <a:t>1392 (а, б, в)</a:t>
            </a:r>
            <a:endParaRPr lang="ru-RU" sz="3200" dirty="0"/>
          </a:p>
          <a:p>
            <a:pPr>
              <a:lnSpc>
                <a:spcPct val="200000"/>
              </a:lnSpc>
            </a:pPr>
            <a:r>
              <a:rPr lang="uk-UA" sz="3200" dirty="0" smtClean="0"/>
              <a:t>№</a:t>
            </a:r>
            <a:r>
              <a:rPr lang="uk-UA" sz="3200" dirty="0"/>
              <a:t>1304 (в)</a:t>
            </a:r>
            <a:endParaRPr lang="ru-RU" sz="3200" dirty="0"/>
          </a:p>
          <a:p>
            <a:pPr>
              <a:lnSpc>
                <a:spcPct val="200000"/>
              </a:lnSpc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2353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G_9165"/>
          <p:cNvPicPr>
            <a:picLocks noChangeAspect="1" noChangeArrowheads="1"/>
          </p:cNvPicPr>
          <p:nvPr/>
        </p:nvPicPr>
        <p:blipFill rotWithShape="1">
          <a:blip r:embed="rId2" cstate="print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3" r="1608"/>
          <a:stretch/>
        </p:blipFill>
        <p:spPr bwMode="auto">
          <a:xfrm>
            <a:off x="1475656" y="1916832"/>
            <a:ext cx="7505502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654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412776"/>
            <a:ext cx="7488832" cy="2219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3200" dirty="0"/>
              <a:t>Придивіться уважно до нашої виставки. </a:t>
            </a:r>
            <a:endParaRPr lang="uk-UA" sz="3200" dirty="0" smtClean="0"/>
          </a:p>
          <a:p>
            <a:pPr>
              <a:lnSpc>
                <a:spcPct val="150000"/>
              </a:lnSpc>
            </a:pPr>
            <a:r>
              <a:rPr lang="uk-UA" sz="3200" dirty="0" smtClean="0"/>
              <a:t>Про </a:t>
            </a:r>
            <a:r>
              <a:rPr lang="uk-UA" sz="3200" dirty="0"/>
              <a:t>що вона нам сигналізує?</a:t>
            </a:r>
            <a:endParaRPr lang="ru-RU" sz="3200" dirty="0"/>
          </a:p>
          <a:p>
            <a:pPr>
              <a:lnSpc>
                <a:spcPct val="150000"/>
              </a:lnSpc>
            </a:pPr>
            <a:r>
              <a:rPr lang="uk-UA" sz="3200" dirty="0"/>
              <a:t>Що символізують літери КР?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2194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628800"/>
            <a:ext cx="7200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i="1" dirty="0" smtClean="0">
                <a:solidFill>
                  <a:schemeClr val="accent2">
                    <a:lumMod val="50000"/>
                  </a:schemeClr>
                </a:solidFill>
              </a:rPr>
              <a:t>Те</a:t>
            </a:r>
            <a:r>
              <a:rPr lang="uk-UA" sz="4800" b="1" i="1" dirty="0">
                <a:solidFill>
                  <a:schemeClr val="accent2">
                    <a:lumMod val="50000"/>
                  </a:schemeClr>
                </a:solidFill>
              </a:rPr>
              <a:t>, що не розумію, потрібно розв’язувати.</a:t>
            </a:r>
            <a:endParaRPr lang="ru-RU" sz="48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r>
              <a:rPr lang="uk-UA" sz="4000" b="1" i="1" dirty="0" smtClean="0">
                <a:solidFill>
                  <a:schemeClr val="accent2">
                    <a:lumMod val="50000"/>
                  </a:schemeClr>
                </a:solidFill>
              </a:rPr>
              <a:t>Конфуцій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15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052736"/>
            <a:ext cx="7200800" cy="497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3600" dirty="0"/>
              <a:t>Які ключові поняття, слова ми вивчили у цій темі? </a:t>
            </a:r>
            <a:endParaRPr lang="ru-RU" sz="3600" dirty="0"/>
          </a:p>
          <a:p>
            <a:pPr>
              <a:lnSpc>
                <a:spcPct val="150000"/>
              </a:lnSpc>
            </a:pPr>
            <a:r>
              <a:rPr lang="uk-UA" sz="3600" dirty="0" smtClean="0"/>
              <a:t>Завдання </a:t>
            </a:r>
            <a:r>
              <a:rPr lang="uk-UA" sz="3600" dirty="0"/>
              <a:t>якого типу можуть бути на контрольній роботі?</a:t>
            </a:r>
            <a:endParaRPr lang="ru-RU" sz="3600" dirty="0"/>
          </a:p>
          <a:p>
            <a:pPr>
              <a:lnSpc>
                <a:spcPct val="150000"/>
              </a:lnSpc>
            </a:pPr>
            <a:r>
              <a:rPr lang="uk-UA" sz="3600" dirty="0"/>
              <a:t>Що нам буде допомагати?</a:t>
            </a:r>
            <a:endParaRPr lang="ru-RU" sz="3600" dirty="0"/>
          </a:p>
          <a:p>
            <a:pPr>
              <a:lnSpc>
                <a:spcPct val="150000"/>
              </a:lnSpc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1971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1750552"/>
            <a:ext cx="691276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chemeClr val="accent2">
                    <a:lumMod val="50000"/>
                  </a:schemeClr>
                </a:solidFill>
              </a:rPr>
              <a:t>Недостатньо </a:t>
            </a:r>
            <a:r>
              <a:rPr lang="uk-UA" sz="4400" b="1" i="1" dirty="0">
                <a:solidFill>
                  <a:schemeClr val="accent2">
                    <a:lumMod val="50000"/>
                  </a:schemeClr>
                </a:solidFill>
              </a:rPr>
              <a:t>знати, необхідно </a:t>
            </a:r>
            <a:r>
              <a:rPr lang="uk-UA" sz="4400" b="1" i="1" dirty="0" smtClean="0">
                <a:solidFill>
                  <a:schemeClr val="accent2">
                    <a:lumMod val="50000"/>
                  </a:schemeClr>
                </a:solidFill>
              </a:rPr>
              <a:t>застосовувати</a:t>
            </a:r>
            <a:endParaRPr lang="en-US" sz="44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r>
              <a:rPr lang="uk-UA" sz="32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3200" b="1" dirty="0">
                <a:solidFill>
                  <a:schemeClr val="accent2">
                    <a:lumMod val="50000"/>
                  </a:schemeClr>
                </a:solidFill>
              </a:rPr>
              <a:t>А.</a:t>
            </a:r>
            <a:r>
              <a:rPr lang="uk-UA" sz="3200" b="1" dirty="0" err="1">
                <a:solidFill>
                  <a:schemeClr val="accent2">
                    <a:lumMod val="50000"/>
                  </a:schemeClr>
                </a:solidFill>
              </a:rPr>
              <a:t>Фронс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69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747743"/>
            <a:ext cx="540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dirty="0"/>
              <a:t>a ∙b = b ∙ a</a:t>
            </a:r>
            <a:endParaRPr lang="ru-RU" sz="4000" dirty="0"/>
          </a:p>
          <a:p>
            <a:pPr lvl="0"/>
            <a:r>
              <a:rPr lang="en-US" sz="4000" dirty="0"/>
              <a:t>(a ∙ b) ∙ c = a ∙ (b ∙ c)</a:t>
            </a:r>
            <a:endParaRPr lang="ru-RU" sz="4000" dirty="0"/>
          </a:p>
          <a:p>
            <a:pPr lvl="0"/>
            <a:r>
              <a:rPr lang="en-US" sz="4000" dirty="0"/>
              <a:t>a ∙ (b + c) = a ∙ b + a ∙ c</a:t>
            </a:r>
            <a:endParaRPr lang="ru-RU" sz="4000" dirty="0"/>
          </a:p>
          <a:p>
            <a:pPr lvl="0"/>
            <a:r>
              <a:rPr lang="en-US" sz="4000" dirty="0"/>
              <a:t>a ∙ 1 = 1 ∙ a = a</a:t>
            </a:r>
            <a:endParaRPr lang="ru-RU" sz="4000" dirty="0"/>
          </a:p>
          <a:p>
            <a:pPr lvl="0"/>
            <a:r>
              <a:rPr lang="en-US" sz="4000" dirty="0"/>
              <a:t>a ∙ (-1) = -1 ∙ a = -a</a:t>
            </a:r>
            <a:endParaRPr lang="ru-RU" sz="4000" dirty="0"/>
          </a:p>
          <a:p>
            <a:pPr lvl="0"/>
            <a:r>
              <a:rPr lang="en-US" sz="4000" dirty="0"/>
              <a:t>–a ∙ (-b) = a ∙ b</a:t>
            </a:r>
            <a:endParaRPr lang="ru-RU" sz="4000" dirty="0"/>
          </a:p>
          <a:p>
            <a:pPr lvl="0"/>
            <a:r>
              <a:rPr lang="en-US" sz="4000" dirty="0"/>
              <a:t>a ∙ (-b) = -a ∙ b</a:t>
            </a:r>
            <a:endParaRPr lang="ru-RU" sz="4000" dirty="0"/>
          </a:p>
          <a:p>
            <a:pPr lvl="0"/>
            <a:r>
              <a:rPr lang="en-US" sz="4000" dirty="0"/>
              <a:t>a ∙ 0 = 0 ∙ a = 0</a:t>
            </a:r>
            <a:endParaRPr lang="ru-RU" sz="40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8149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916832"/>
            <a:ext cx="712879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 smtClean="0">
                <a:solidFill>
                  <a:schemeClr val="accent2">
                    <a:lumMod val="50000"/>
                  </a:schemeClr>
                </a:solidFill>
              </a:rPr>
              <a:t>Найдосконаліший </a:t>
            </a:r>
            <a:r>
              <a:rPr lang="uk-UA" sz="6000" b="1" i="1" dirty="0">
                <a:solidFill>
                  <a:schemeClr val="accent2">
                    <a:lumMod val="50000"/>
                  </a:schemeClr>
                </a:solidFill>
              </a:rPr>
              <a:t>розум іржавіє без </a:t>
            </a:r>
            <a:r>
              <a:rPr lang="uk-UA" sz="6000" b="1" i="1" dirty="0" smtClean="0">
                <a:solidFill>
                  <a:schemeClr val="accent2">
                    <a:lumMod val="50000"/>
                  </a:schemeClr>
                </a:solidFill>
              </a:rPr>
              <a:t>дії</a:t>
            </a:r>
            <a:endParaRPr lang="en-US" sz="60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r>
              <a:rPr lang="uk-UA" sz="3200" b="1" dirty="0">
                <a:solidFill>
                  <a:schemeClr val="accent2">
                    <a:lumMod val="50000"/>
                  </a:schemeClr>
                </a:solidFill>
              </a:rPr>
              <a:t>Шерлок </a:t>
            </a:r>
            <a:r>
              <a:rPr lang="uk-UA" sz="3200" b="1" dirty="0">
                <a:solidFill>
                  <a:schemeClr val="accent2">
                    <a:lumMod val="50000"/>
                  </a:schemeClr>
                </a:solidFill>
              </a:rPr>
              <a:t>Холмс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62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2132856"/>
            <a:ext cx="6984776" cy="289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uk-UA" sz="3200" dirty="0"/>
              <a:t>Підручник с.253.</a:t>
            </a:r>
            <a:endParaRPr lang="ru-RU" sz="3200" dirty="0"/>
          </a:p>
          <a:p>
            <a:pPr>
              <a:lnSpc>
                <a:spcPct val="200000"/>
              </a:lnSpc>
            </a:pPr>
            <a:r>
              <a:rPr lang="uk-UA" sz="3200" dirty="0"/>
              <a:t>Завдання для самоперевірки 1в, 2а. 4а.</a:t>
            </a:r>
            <a:endParaRPr lang="ru-RU" sz="3200" dirty="0"/>
          </a:p>
          <a:p>
            <a:pPr>
              <a:lnSpc>
                <a:spcPct val="200000"/>
              </a:lnSpc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6326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8556" y="460679"/>
            <a:ext cx="6120680" cy="6640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3600" dirty="0"/>
              <a:t>1</a:t>
            </a:r>
            <a:r>
              <a:rPr lang="en-US" sz="3600" dirty="0"/>
              <a:t>. 7x + 7y = 14 </a:t>
            </a:r>
            <a:r>
              <a:rPr lang="en-US" sz="3600" dirty="0" err="1"/>
              <a:t>xy</a:t>
            </a:r>
            <a:endParaRPr lang="ru-RU" sz="3600" dirty="0"/>
          </a:p>
          <a:p>
            <a:pPr>
              <a:lnSpc>
                <a:spcPct val="150000"/>
              </a:lnSpc>
            </a:pPr>
            <a:r>
              <a:rPr lang="en-US" sz="3600" dirty="0"/>
              <a:t>2. 4x – 4y = 4(x – 4y)</a:t>
            </a:r>
            <a:endParaRPr lang="ru-RU" sz="3600" dirty="0"/>
          </a:p>
          <a:p>
            <a:pPr>
              <a:lnSpc>
                <a:spcPct val="150000"/>
              </a:lnSpc>
            </a:pPr>
            <a:r>
              <a:rPr lang="en-US" sz="3600" dirty="0"/>
              <a:t>3. -5a ∙ (-2) = 10a</a:t>
            </a:r>
            <a:endParaRPr lang="ru-RU" sz="3600" dirty="0"/>
          </a:p>
          <a:p>
            <a:pPr>
              <a:lnSpc>
                <a:spcPct val="150000"/>
              </a:lnSpc>
            </a:pPr>
            <a:r>
              <a:rPr lang="en-US" sz="3600" dirty="0"/>
              <a:t>4. (-2) ∙ 0 ∙ 4 = -8</a:t>
            </a:r>
            <a:endParaRPr lang="ru-RU" sz="3600" dirty="0"/>
          </a:p>
          <a:p>
            <a:pPr>
              <a:lnSpc>
                <a:spcPct val="150000"/>
              </a:lnSpc>
            </a:pPr>
            <a:r>
              <a:rPr lang="en-US" sz="3600" dirty="0"/>
              <a:t>5. (-3)</a:t>
            </a:r>
            <a:r>
              <a:rPr lang="en-US" sz="3600" baseline="30000" dirty="0"/>
              <a:t>2</a:t>
            </a:r>
            <a:r>
              <a:rPr lang="en-US" sz="3600" dirty="0"/>
              <a:t> = 6</a:t>
            </a:r>
            <a:endParaRPr lang="ru-RU" sz="3600" dirty="0"/>
          </a:p>
          <a:p>
            <a:pPr>
              <a:lnSpc>
                <a:spcPct val="150000"/>
              </a:lnSpc>
            </a:pPr>
            <a:r>
              <a:rPr lang="en-US" sz="3600" dirty="0"/>
              <a:t>6. -2 ∙ (a – b) = -2a + 2b</a:t>
            </a:r>
            <a:endParaRPr lang="ru-RU" sz="3600" dirty="0"/>
          </a:p>
          <a:p>
            <a:pPr>
              <a:lnSpc>
                <a:spcPct val="150000"/>
              </a:lnSpc>
            </a:pPr>
            <a:r>
              <a:rPr lang="en-US" sz="3600" dirty="0"/>
              <a:t>7. -2a + 3a – a = a</a:t>
            </a:r>
            <a:endParaRPr lang="ru-RU" sz="3600" dirty="0"/>
          </a:p>
          <a:p>
            <a:pPr>
              <a:lnSpc>
                <a:spcPct val="150000"/>
              </a:lnSpc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2773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hablon_10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shablon_10</Template>
  <TotalTime>96</TotalTime>
  <Words>351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shablon_10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Windows User</cp:lastModifiedBy>
  <cp:revision>4</cp:revision>
  <dcterms:created xsi:type="dcterms:W3CDTF">2014-02-02T10:05:00Z</dcterms:created>
  <dcterms:modified xsi:type="dcterms:W3CDTF">2014-02-02T11:52:38Z</dcterms:modified>
</cp:coreProperties>
</file>