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75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7" r:id="rId15"/>
    <p:sldId id="269" r:id="rId16"/>
    <p:sldId id="271" r:id="rId17"/>
    <p:sldId id="270" r:id="rId18"/>
    <p:sldId id="273" r:id="rId19"/>
    <p:sldId id="274" r:id="rId2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D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43" autoAdjust="0"/>
    <p:restoredTop sz="94660"/>
  </p:normalViewPr>
  <p:slideViewPr>
    <p:cSldViewPr>
      <p:cViewPr varScale="1">
        <p:scale>
          <a:sx n="65" d="100"/>
          <a:sy n="65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AC7E21-CA51-44F8-A43E-2057CCA4D15D}" type="datetimeFigureOut">
              <a:rPr lang="uk-UA" smtClean="0"/>
              <a:t>26.02.2014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9C0CDF-7FDE-48C0-8A55-1AF1EEB811F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62638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uk-UA" smtClean="0"/>
          </a:p>
        </p:txBody>
      </p:sp>
      <p:sp>
        <p:nvSpPr>
          <p:cNvPr id="542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3FCA385-9F89-4780-BE5A-AE8A23E63D65}" type="slidenum">
              <a:rPr lang="ru-RU"/>
              <a:pPr eaLnBrk="1" hangingPunct="1"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A839B-86BA-4EF4-ABFB-246B04125BE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486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5AA9C-E478-4180-A1AC-82597542A83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152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42CD5-83AC-4F58-83D6-603C22F326C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37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07DBEC-E0B6-4275-AB43-82647761DD9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154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FAD3E1-52DA-46EB-AFF9-A31FEF13D05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33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9FC593-DEE4-454E-8574-1CB62D62241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892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142881-FA43-417B-92C5-92562AF0773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249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8D6A1-5050-40A2-A4B9-E4F0B5A712A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88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AF3BF-55D7-42DD-917B-91B64D70B82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971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398B94-6362-4C6D-8FAA-053770BA44D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688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5FCFBF-1030-4898-AF2C-918906650B5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909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CCFF"/>
            </a:gs>
            <a:gs pos="50000">
              <a:srgbClr val="CCECFF"/>
            </a:gs>
            <a:gs pos="100000">
              <a:srgbClr val="66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dirty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F5FDBA-B0D9-4F3B-9FE7-75F0EE3E1A69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354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gif"/><Relationship Id="rId3" Type="http://schemas.openxmlformats.org/officeDocument/2006/relationships/image" Target="../media/image12.png"/><Relationship Id="rId7" Type="http://schemas.openxmlformats.org/officeDocument/2006/relationships/image" Target="../media/image160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9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6" Type="http://schemas.openxmlformats.org/officeDocument/2006/relationships/slide" Target="slide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5" Type="http://schemas.openxmlformats.org/officeDocument/2006/relationships/image" Target="../media/image10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wmf"/><Relationship Id="rId1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337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 flipV="1">
            <a:off x="857250" y="4786313"/>
            <a:ext cx="928688" cy="785812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1785938" y="4786313"/>
            <a:ext cx="2143125" cy="785812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олилиния 4"/>
          <p:cNvSpPr/>
          <p:nvPr/>
        </p:nvSpPr>
        <p:spPr>
          <a:xfrm>
            <a:off x="1763713" y="2420938"/>
            <a:ext cx="2198687" cy="3125787"/>
          </a:xfrm>
          <a:custGeom>
            <a:avLst/>
            <a:gdLst>
              <a:gd name="connsiteX0" fmla="*/ 0 w 2199190"/>
              <a:gd name="connsiteY0" fmla="*/ 0 h 3125165"/>
              <a:gd name="connsiteX1" fmla="*/ 69448 w 2199190"/>
              <a:gd name="connsiteY1" fmla="*/ 2349661 h 3125165"/>
              <a:gd name="connsiteX2" fmla="*/ 2199190 w 2199190"/>
              <a:gd name="connsiteY2" fmla="*/ 3125165 h 3125165"/>
              <a:gd name="connsiteX3" fmla="*/ 0 w 2199190"/>
              <a:gd name="connsiteY3" fmla="*/ 0 h 3125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9190" h="3125165">
                <a:moveTo>
                  <a:pt x="0" y="0"/>
                </a:moveTo>
                <a:lnTo>
                  <a:pt x="69448" y="2349661"/>
                </a:lnTo>
                <a:lnTo>
                  <a:pt x="2199190" y="3125165"/>
                </a:lnTo>
                <a:lnTo>
                  <a:pt x="0" y="0"/>
                </a:lnTo>
                <a:close/>
              </a:path>
            </a:pathLst>
          </a:custGeom>
          <a:solidFill>
            <a:srgbClr val="FFFF00">
              <a:alpha val="3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i="1">
              <a:solidFill>
                <a:srgbClr val="FFFFE9"/>
              </a:solidFill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16200000" flipV="1">
            <a:off x="571500" y="3571875"/>
            <a:ext cx="2357438" cy="71438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олилиния 6"/>
          <p:cNvSpPr/>
          <p:nvPr/>
        </p:nvSpPr>
        <p:spPr>
          <a:xfrm>
            <a:off x="827088" y="2492375"/>
            <a:ext cx="925512" cy="3125788"/>
          </a:xfrm>
          <a:custGeom>
            <a:avLst/>
            <a:gdLst>
              <a:gd name="connsiteX0" fmla="*/ 856526 w 925974"/>
              <a:gd name="connsiteY0" fmla="*/ 0 h 3125165"/>
              <a:gd name="connsiteX1" fmla="*/ 0 w 925974"/>
              <a:gd name="connsiteY1" fmla="*/ 3125165 h 3125165"/>
              <a:gd name="connsiteX2" fmla="*/ 925974 w 925974"/>
              <a:gd name="connsiteY2" fmla="*/ 2349661 h 3125165"/>
              <a:gd name="connsiteX3" fmla="*/ 856526 w 925974"/>
              <a:gd name="connsiteY3" fmla="*/ 0 h 3125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5974" h="3125165">
                <a:moveTo>
                  <a:pt x="856526" y="0"/>
                </a:moveTo>
                <a:lnTo>
                  <a:pt x="0" y="3125165"/>
                </a:lnTo>
                <a:lnTo>
                  <a:pt x="925974" y="2349661"/>
                </a:lnTo>
                <a:lnTo>
                  <a:pt x="856526" y="0"/>
                </a:lnTo>
                <a:close/>
              </a:path>
            </a:pathLst>
          </a:custGeom>
          <a:solidFill>
            <a:srgbClr val="FD8DE5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i="1">
              <a:solidFill>
                <a:srgbClr val="FFFFE9"/>
              </a:solidFill>
              <a:cs typeface="Times New Roman" pitchFamily="18" charset="0"/>
            </a:endParaRPr>
          </a:p>
        </p:txBody>
      </p:sp>
      <p:sp>
        <p:nvSpPr>
          <p:cNvPr id="8" name="Полилиния 7"/>
          <p:cNvSpPr/>
          <p:nvPr/>
        </p:nvSpPr>
        <p:spPr>
          <a:xfrm>
            <a:off x="5429250" y="3657600"/>
            <a:ext cx="2139950" cy="1817688"/>
          </a:xfrm>
          <a:custGeom>
            <a:avLst/>
            <a:gdLst>
              <a:gd name="connsiteX0" fmla="*/ 717630 w 2141316"/>
              <a:gd name="connsiteY0" fmla="*/ 0 h 1817225"/>
              <a:gd name="connsiteX1" fmla="*/ 2141316 w 2141316"/>
              <a:gd name="connsiteY1" fmla="*/ 1817225 h 1817225"/>
              <a:gd name="connsiteX2" fmla="*/ 0 w 2141316"/>
              <a:gd name="connsiteY2" fmla="*/ 1551008 h 1817225"/>
              <a:gd name="connsiteX3" fmla="*/ 717630 w 2141316"/>
              <a:gd name="connsiteY3" fmla="*/ 0 h 1817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41316" h="1817225">
                <a:moveTo>
                  <a:pt x="717630" y="0"/>
                </a:moveTo>
                <a:lnTo>
                  <a:pt x="2141316" y="1817225"/>
                </a:lnTo>
                <a:lnTo>
                  <a:pt x="0" y="1551008"/>
                </a:lnTo>
                <a:lnTo>
                  <a:pt x="717630" y="0"/>
                </a:lnTo>
                <a:close/>
              </a:path>
            </a:pathLst>
          </a:custGeom>
          <a:solidFill>
            <a:srgbClr val="00B0F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i="1">
              <a:solidFill>
                <a:srgbClr val="FFFFE9"/>
              </a:solidFill>
              <a:cs typeface="Times New Roman" pitchFamily="18" charset="0"/>
            </a:endParaRPr>
          </a:p>
        </p:txBody>
      </p:sp>
      <p:sp>
        <p:nvSpPr>
          <p:cNvPr id="9" name="Полилиния 8"/>
          <p:cNvSpPr/>
          <p:nvPr/>
        </p:nvSpPr>
        <p:spPr>
          <a:xfrm>
            <a:off x="5000625" y="2454275"/>
            <a:ext cx="3333750" cy="2824163"/>
          </a:xfrm>
          <a:custGeom>
            <a:avLst/>
            <a:gdLst>
              <a:gd name="connsiteX0" fmla="*/ 1145894 w 3333509"/>
              <a:gd name="connsiteY0" fmla="*/ 0 h 2824223"/>
              <a:gd name="connsiteX1" fmla="*/ 3333509 w 3333509"/>
              <a:gd name="connsiteY1" fmla="*/ 2824223 h 2824223"/>
              <a:gd name="connsiteX2" fmla="*/ 0 w 3333509"/>
              <a:gd name="connsiteY2" fmla="*/ 2326511 h 2824223"/>
              <a:gd name="connsiteX3" fmla="*/ 1145894 w 3333509"/>
              <a:gd name="connsiteY3" fmla="*/ 0 h 2824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33509" h="2824223">
                <a:moveTo>
                  <a:pt x="1145894" y="0"/>
                </a:moveTo>
                <a:lnTo>
                  <a:pt x="3333509" y="2824223"/>
                </a:lnTo>
                <a:lnTo>
                  <a:pt x="0" y="2326511"/>
                </a:lnTo>
                <a:lnTo>
                  <a:pt x="1145894" y="0"/>
                </a:lnTo>
                <a:close/>
              </a:path>
            </a:pathLst>
          </a:custGeom>
          <a:solidFill>
            <a:srgbClr val="FD8DE5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i="1">
              <a:solidFill>
                <a:srgbClr val="FFFFE9"/>
              </a:solidFill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000625" y="4786313"/>
            <a:ext cx="1143000" cy="107156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4393406" y="3036094"/>
            <a:ext cx="2357438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715000" y="5786438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800" b="1" i="1">
                <a:solidFill>
                  <a:srgbClr val="00264C"/>
                </a:solidFill>
                <a:cs typeface="Times New Roman" pitchFamily="18" charset="0"/>
              </a:rPr>
              <a:t>С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5795963" y="2060575"/>
            <a:ext cx="4286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b="1" i="1">
                <a:solidFill>
                  <a:srgbClr val="00264C"/>
                </a:solidFill>
                <a:cs typeface="Times New Roman" pitchFamily="18" charset="0"/>
              </a:rPr>
              <a:t>D</a:t>
            </a:r>
            <a:endParaRPr lang="ru-RU" sz="2800" b="1" i="1">
              <a:solidFill>
                <a:srgbClr val="00264C"/>
              </a:solidFill>
              <a:cs typeface="Times New Roman" pitchFamily="18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500563" y="4567238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800" b="1" i="1">
                <a:solidFill>
                  <a:srgbClr val="00264C"/>
                </a:solidFill>
                <a:cs typeface="Times New Roman" pitchFamily="18" charset="0"/>
              </a:rPr>
              <a:t>А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8358188" y="4976813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800" b="1" i="1">
                <a:solidFill>
                  <a:srgbClr val="00264C"/>
                </a:solidFill>
                <a:cs typeface="Times New Roman" pitchFamily="18" charset="0"/>
              </a:rPr>
              <a:t>В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rot="5400000">
            <a:off x="5000625" y="4071938"/>
            <a:ext cx="1571625" cy="714375"/>
          </a:xfrm>
          <a:prstGeom prst="line">
            <a:avLst/>
          </a:prstGeom>
          <a:ln w="28575">
            <a:solidFill>
              <a:srgbClr val="0808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000625" y="4786313"/>
            <a:ext cx="3357563" cy="50006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429250" y="5214938"/>
            <a:ext cx="2143125" cy="258762"/>
          </a:xfrm>
          <a:prstGeom prst="line">
            <a:avLst/>
          </a:prstGeom>
          <a:ln w="28575">
            <a:solidFill>
              <a:srgbClr val="0808B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 flipH="1" flipV="1">
            <a:off x="4429125" y="4143375"/>
            <a:ext cx="3430588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16200000" flipH="1">
            <a:off x="5822157" y="2750343"/>
            <a:ext cx="2857500" cy="22145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6143625" y="5286375"/>
            <a:ext cx="2214563" cy="5715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олилиния 21"/>
          <p:cNvSpPr/>
          <p:nvPr/>
        </p:nvSpPr>
        <p:spPr>
          <a:xfrm>
            <a:off x="6146800" y="2454275"/>
            <a:ext cx="2187575" cy="3414713"/>
          </a:xfrm>
          <a:custGeom>
            <a:avLst/>
            <a:gdLst>
              <a:gd name="connsiteX0" fmla="*/ 0 w 2187615"/>
              <a:gd name="connsiteY0" fmla="*/ 0 h 3414532"/>
              <a:gd name="connsiteX1" fmla="*/ 2187615 w 2187615"/>
              <a:gd name="connsiteY1" fmla="*/ 2824223 h 3414532"/>
              <a:gd name="connsiteX2" fmla="*/ 0 w 2187615"/>
              <a:gd name="connsiteY2" fmla="*/ 3414532 h 3414532"/>
              <a:gd name="connsiteX3" fmla="*/ 0 w 2187615"/>
              <a:gd name="connsiteY3" fmla="*/ 57873 h 3414532"/>
              <a:gd name="connsiteX4" fmla="*/ 0 w 2187615"/>
              <a:gd name="connsiteY4" fmla="*/ 0 h 341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87615" h="3414532">
                <a:moveTo>
                  <a:pt x="0" y="0"/>
                </a:moveTo>
                <a:lnTo>
                  <a:pt x="2187615" y="2824223"/>
                </a:lnTo>
                <a:lnTo>
                  <a:pt x="0" y="3414532"/>
                </a:lnTo>
                <a:lnTo>
                  <a:pt x="0" y="57873"/>
                </a:lnTo>
                <a:lnTo>
                  <a:pt x="0" y="0"/>
                </a:lnTo>
                <a:close/>
              </a:path>
            </a:pathLst>
          </a:custGeom>
          <a:solidFill>
            <a:srgbClr val="FFFF00">
              <a:alpha val="3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i="1">
              <a:solidFill>
                <a:srgbClr val="FFFFE9"/>
              </a:solidFill>
              <a:cs typeface="Times New Roman" pitchFamily="18" charset="0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rot="16200000" flipH="1">
            <a:off x="5945982" y="3861593"/>
            <a:ext cx="1835150" cy="1439863"/>
          </a:xfrm>
          <a:prstGeom prst="line">
            <a:avLst/>
          </a:prstGeom>
          <a:ln w="28575">
            <a:solidFill>
              <a:srgbClr val="0808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Овал 23"/>
          <p:cNvSpPr/>
          <p:nvPr/>
        </p:nvSpPr>
        <p:spPr>
          <a:xfrm>
            <a:off x="6654800" y="4332288"/>
            <a:ext cx="71438" cy="714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i="1">
              <a:solidFill>
                <a:srgbClr val="FFFFE9"/>
              </a:solidFill>
              <a:cs typeface="Times New Roman" pitchFamily="18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297613" y="4524375"/>
            <a:ext cx="4286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800" b="1" i="1">
                <a:solidFill>
                  <a:srgbClr val="00264C"/>
                </a:solidFill>
                <a:cs typeface="Times New Roman" pitchFamily="18" charset="0"/>
              </a:rPr>
              <a:t>М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857250" y="5570538"/>
            <a:ext cx="3071813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-285750" y="3571875"/>
            <a:ext cx="3143250" cy="8572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16200000" flipH="1">
            <a:off x="1250157" y="2893218"/>
            <a:ext cx="3143250" cy="22145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444" name="TextBox 28"/>
          <p:cNvSpPr txBox="1">
            <a:spLocks noChangeArrowheads="1"/>
          </p:cNvSpPr>
          <p:nvPr/>
        </p:nvSpPr>
        <p:spPr bwMode="auto">
          <a:xfrm>
            <a:off x="1285875" y="2133600"/>
            <a:ext cx="4286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b="1" i="1">
                <a:solidFill>
                  <a:srgbClr val="00264C"/>
                </a:solidFill>
                <a:cs typeface="Times New Roman" pitchFamily="18" charset="0"/>
              </a:rPr>
              <a:t>D</a:t>
            </a:r>
            <a:endParaRPr lang="ru-RU" sz="2800" b="1" i="1">
              <a:solidFill>
                <a:srgbClr val="00264C"/>
              </a:solidFill>
              <a:cs typeface="Times New Roman" pitchFamily="18" charset="0"/>
            </a:endParaRPr>
          </a:p>
        </p:txBody>
      </p:sp>
      <p:sp>
        <p:nvSpPr>
          <p:cNvPr id="60445" name="TextBox 29"/>
          <p:cNvSpPr txBox="1">
            <a:spLocks noChangeArrowheads="1"/>
          </p:cNvSpPr>
          <p:nvPr/>
        </p:nvSpPr>
        <p:spPr bwMode="auto">
          <a:xfrm>
            <a:off x="357188" y="5500688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800" b="1" i="1">
                <a:solidFill>
                  <a:srgbClr val="00264C"/>
                </a:solidFill>
                <a:cs typeface="Times New Roman" pitchFamily="18" charset="0"/>
              </a:rPr>
              <a:t>А</a:t>
            </a:r>
          </a:p>
        </p:txBody>
      </p:sp>
      <p:sp>
        <p:nvSpPr>
          <p:cNvPr id="60446" name="TextBox 30"/>
          <p:cNvSpPr txBox="1">
            <a:spLocks noChangeArrowheads="1"/>
          </p:cNvSpPr>
          <p:nvPr/>
        </p:nvSpPr>
        <p:spPr bwMode="auto">
          <a:xfrm>
            <a:off x="3857625" y="5500688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800" b="1" i="1">
                <a:solidFill>
                  <a:srgbClr val="00264C"/>
                </a:solidFill>
                <a:cs typeface="Times New Roman" pitchFamily="18" charset="0"/>
              </a:rPr>
              <a:t>С</a:t>
            </a:r>
          </a:p>
        </p:txBody>
      </p:sp>
      <p:sp>
        <p:nvSpPr>
          <p:cNvPr id="60447" name="TextBox 31"/>
          <p:cNvSpPr txBox="1">
            <a:spLocks noChangeArrowheads="1"/>
          </p:cNvSpPr>
          <p:nvPr/>
        </p:nvSpPr>
        <p:spPr bwMode="auto">
          <a:xfrm>
            <a:off x="1571625" y="4786313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800" b="1" i="1">
                <a:solidFill>
                  <a:srgbClr val="00264C"/>
                </a:solidFill>
                <a:cs typeface="Times New Roman" pitchFamily="18" charset="0"/>
              </a:rPr>
              <a:t>В</a:t>
            </a:r>
          </a:p>
        </p:txBody>
      </p:sp>
      <p:sp>
        <p:nvSpPr>
          <p:cNvPr id="33" name="Овал 32"/>
          <p:cNvSpPr/>
          <p:nvPr/>
        </p:nvSpPr>
        <p:spPr>
          <a:xfrm>
            <a:off x="2500313" y="4286250"/>
            <a:ext cx="71437" cy="7143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i="1">
              <a:solidFill>
                <a:srgbClr val="FFFFE9"/>
              </a:solidFill>
              <a:cs typeface="Times New Roman" pitchFamily="18" charset="0"/>
            </a:endParaRPr>
          </a:p>
        </p:txBody>
      </p:sp>
      <p:sp>
        <p:nvSpPr>
          <p:cNvPr id="60449" name="TextBox 33"/>
          <p:cNvSpPr txBox="1">
            <a:spLocks noChangeArrowheads="1"/>
          </p:cNvSpPr>
          <p:nvPr/>
        </p:nvSpPr>
        <p:spPr bwMode="auto">
          <a:xfrm>
            <a:off x="2700338" y="4221163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800" b="1" i="1">
                <a:solidFill>
                  <a:srgbClr val="00264C"/>
                </a:solidFill>
                <a:cs typeface="Times New Roman" pitchFamily="18" charset="0"/>
              </a:rPr>
              <a:t>М</a:t>
            </a: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rot="16200000" flipV="1">
            <a:off x="1829594" y="4299744"/>
            <a:ext cx="1524000" cy="71438"/>
          </a:xfrm>
          <a:prstGeom prst="line">
            <a:avLst/>
          </a:prstGeom>
          <a:ln w="28575">
            <a:solidFill>
              <a:srgbClr val="0808B8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2000250" y="5072063"/>
            <a:ext cx="571500" cy="500062"/>
          </a:xfrm>
          <a:prstGeom prst="line">
            <a:avLst/>
          </a:prstGeom>
          <a:ln w="28575">
            <a:solidFill>
              <a:srgbClr val="0808B8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5400000">
            <a:off x="1250157" y="4321968"/>
            <a:ext cx="2000250" cy="500063"/>
          </a:xfrm>
          <a:prstGeom prst="line">
            <a:avLst/>
          </a:prstGeom>
          <a:ln w="28575">
            <a:solidFill>
              <a:srgbClr val="0808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олилиния 37"/>
          <p:cNvSpPr/>
          <p:nvPr/>
        </p:nvSpPr>
        <p:spPr>
          <a:xfrm>
            <a:off x="2051050" y="3500438"/>
            <a:ext cx="555625" cy="2001837"/>
          </a:xfrm>
          <a:custGeom>
            <a:avLst/>
            <a:gdLst>
              <a:gd name="connsiteX0" fmla="*/ 497711 w 555585"/>
              <a:gd name="connsiteY0" fmla="*/ 0 h 2002420"/>
              <a:gd name="connsiteX1" fmla="*/ 555585 w 555585"/>
              <a:gd name="connsiteY1" fmla="*/ 1527858 h 2002420"/>
              <a:gd name="connsiteX2" fmla="*/ 0 w 555585"/>
              <a:gd name="connsiteY2" fmla="*/ 2002420 h 2002420"/>
              <a:gd name="connsiteX3" fmla="*/ 497711 w 555585"/>
              <a:gd name="connsiteY3" fmla="*/ 0 h 2002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5585" h="2002420">
                <a:moveTo>
                  <a:pt x="497711" y="0"/>
                </a:moveTo>
                <a:lnTo>
                  <a:pt x="555585" y="1527858"/>
                </a:lnTo>
                <a:lnTo>
                  <a:pt x="0" y="2002420"/>
                </a:lnTo>
                <a:lnTo>
                  <a:pt x="497711" y="0"/>
                </a:lnTo>
                <a:close/>
              </a:path>
            </a:pathLst>
          </a:custGeom>
          <a:solidFill>
            <a:srgbClr val="00B0F0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i="1">
              <a:solidFill>
                <a:srgbClr val="FFFFE9"/>
              </a:solidFill>
              <a:cs typeface="Times New Roman" pitchFamily="18" charset="0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5000625" y="5048250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800" b="1" i="1">
                <a:solidFill>
                  <a:srgbClr val="00264C"/>
                </a:solidFill>
                <a:cs typeface="Times New Roman" pitchFamily="18" charset="0"/>
              </a:rPr>
              <a:t>К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5715000" y="3214688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b="1" i="1">
                <a:solidFill>
                  <a:srgbClr val="00264C"/>
                </a:solidFill>
                <a:cs typeface="Times New Roman" pitchFamily="18" charset="0"/>
              </a:rPr>
              <a:t>L</a:t>
            </a:r>
            <a:endParaRPr lang="ru-RU" sz="2800" b="1" i="1">
              <a:solidFill>
                <a:srgbClr val="00264C"/>
              </a:solidFill>
              <a:cs typeface="Times New Roman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7429500" y="5414963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b="1" i="1">
                <a:solidFill>
                  <a:srgbClr val="00264C"/>
                </a:solidFill>
                <a:cs typeface="Times New Roman" pitchFamily="18" charset="0"/>
              </a:rPr>
              <a:t>N</a:t>
            </a:r>
            <a:endParaRPr lang="ru-RU" sz="2800" b="1" i="1">
              <a:solidFill>
                <a:srgbClr val="00264C"/>
              </a:solidFill>
              <a:cs typeface="Times New Roman" pitchFamily="18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1643063" y="5500688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800" b="1" i="1">
                <a:solidFill>
                  <a:srgbClr val="00264C"/>
                </a:solidFill>
                <a:cs typeface="Times New Roman" pitchFamily="18" charset="0"/>
              </a:rPr>
              <a:t>К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2476500" y="3141663"/>
            <a:ext cx="4286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b="1" i="1">
                <a:solidFill>
                  <a:srgbClr val="00264C"/>
                </a:solidFill>
                <a:cs typeface="Times New Roman" pitchFamily="18" charset="0"/>
              </a:rPr>
              <a:t>L</a:t>
            </a:r>
            <a:endParaRPr lang="ru-RU" sz="2800" b="1" i="1">
              <a:solidFill>
                <a:srgbClr val="00264C"/>
              </a:solidFill>
              <a:cs typeface="Times New Roman" pitchFamily="18" charset="0"/>
            </a:endParaRP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2428875" y="5048250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b="1" i="1">
                <a:solidFill>
                  <a:srgbClr val="00264C"/>
                </a:solidFill>
                <a:cs typeface="Times New Roman" pitchFamily="18" charset="0"/>
              </a:rPr>
              <a:t>N</a:t>
            </a:r>
            <a:endParaRPr lang="ru-RU" sz="2800" b="1" i="1">
              <a:solidFill>
                <a:srgbClr val="00264C"/>
              </a:solidFill>
              <a:cs typeface="Times New Roman" pitchFamily="18" charset="0"/>
            </a:endParaRPr>
          </a:p>
        </p:txBody>
      </p:sp>
      <p:sp>
        <p:nvSpPr>
          <p:cNvPr id="60460" name="Text Box 47"/>
          <p:cNvSpPr txBox="1">
            <a:spLocks noChangeArrowheads="1"/>
          </p:cNvSpPr>
          <p:nvPr/>
        </p:nvSpPr>
        <p:spPr bwMode="auto">
          <a:xfrm>
            <a:off x="879475" y="280988"/>
            <a:ext cx="7508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264C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1403350" y="1773238"/>
            <a:ext cx="1108075" cy="3079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kern="0" dirty="0">
                <a:solidFill>
                  <a:srgbClr val="00264C"/>
                </a:solidFill>
              </a:rPr>
              <a:t>ВАРІАНТ 1</a:t>
            </a:r>
            <a:endParaRPr lang="ru-RU" sz="2400" dirty="0">
              <a:solidFill>
                <a:srgbClr val="00264C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5795963" y="1773238"/>
            <a:ext cx="1108075" cy="3079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kern="0" dirty="0">
                <a:solidFill>
                  <a:srgbClr val="00264C"/>
                </a:solidFill>
              </a:rPr>
              <a:t>ВАРІАНТ 2</a:t>
            </a:r>
            <a:endParaRPr lang="ru-RU" sz="2400" dirty="0">
              <a:solidFill>
                <a:srgbClr val="00264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483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24" grpId="0" animBg="1"/>
      <p:bldP spid="25" grpId="0"/>
      <p:bldP spid="39" grpId="0"/>
      <p:bldP spid="40" grpId="0"/>
      <p:bldP spid="41" grpId="0"/>
      <p:bldP spid="42" grpId="0"/>
      <p:bldP spid="43" grpId="0"/>
      <p:bldP spid="4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descr="Large confetti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990600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САМОСТІЙНА РАБОТА З САМОПЕРЕВІРКОЮ. ЗАДАЧА </a:t>
            </a:r>
            <a:r>
              <a:rPr lang="en-US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endParaRPr lang="ru-RU" sz="2400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43" name="Содержимое 2"/>
          <p:cNvSpPr>
            <a:spLocks noGrp="1"/>
          </p:cNvSpPr>
          <p:nvPr>
            <p:ph idx="1"/>
          </p:nvPr>
        </p:nvSpPr>
        <p:spPr>
          <a:xfrm>
            <a:off x="3563938" y="1004888"/>
            <a:ext cx="5111750" cy="5853112"/>
          </a:xfrm>
        </p:spPr>
        <p:txBody>
          <a:bodyPr/>
          <a:lstStyle/>
          <a:p>
            <a:pPr algn="ctr">
              <a:buFontTx/>
              <a:buNone/>
            </a:pPr>
            <a:endParaRPr lang="ru-RU" sz="1600" smtClean="0"/>
          </a:p>
          <a:p>
            <a:pPr algn="ctr">
              <a:buFontTx/>
              <a:buNone/>
            </a:pPr>
            <a:r>
              <a:rPr lang="ru-RU" sz="1400" smtClean="0"/>
              <a:t>ВАРІАНТ 2</a:t>
            </a:r>
          </a:p>
        </p:txBody>
      </p:sp>
      <p:sp>
        <p:nvSpPr>
          <p:cNvPr id="61444" name="Текст 3"/>
          <p:cNvSpPr>
            <a:spLocks noGrp="1"/>
          </p:cNvSpPr>
          <p:nvPr>
            <p:ph type="body" sz="half" idx="2"/>
          </p:nvPr>
        </p:nvSpPr>
        <p:spPr>
          <a:xfrm>
            <a:off x="611188" y="1700213"/>
            <a:ext cx="8075612" cy="4497387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ru-RU" smtClean="0"/>
              <a:t>				</a:t>
            </a:r>
          </a:p>
          <a:p>
            <a:pPr>
              <a:spcBef>
                <a:spcPct val="50000"/>
              </a:spcBef>
            </a:pPr>
            <a:endParaRPr lang="ru-RU" smtClean="0"/>
          </a:p>
        </p:txBody>
      </p:sp>
      <p:sp>
        <p:nvSpPr>
          <p:cNvPr id="61445" name="TextBox 4"/>
          <p:cNvSpPr txBox="1">
            <a:spLocks noChangeArrowheads="1"/>
          </p:cNvSpPr>
          <p:nvPr/>
        </p:nvSpPr>
        <p:spPr bwMode="auto">
          <a:xfrm>
            <a:off x="250825" y="1484313"/>
            <a:ext cx="367347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>
                <a:solidFill>
                  <a:srgbClr val="00264C"/>
                </a:solidFill>
              </a:rPr>
              <a:t>Побудувати переріз призми</a:t>
            </a:r>
            <a:r>
              <a:rPr lang="en-US">
                <a:solidFill>
                  <a:srgbClr val="00264C"/>
                </a:solidFill>
              </a:rPr>
              <a:t> </a:t>
            </a:r>
            <a:r>
              <a:rPr lang="uk-UA">
                <a:solidFill>
                  <a:srgbClr val="00264C"/>
                </a:solidFill>
              </a:rPr>
              <a:t> </a:t>
            </a:r>
            <a:r>
              <a:rPr lang="en-US">
                <a:solidFill>
                  <a:srgbClr val="00264C"/>
                </a:solidFill>
              </a:rPr>
              <a:t>ABCA</a:t>
            </a:r>
            <a:r>
              <a:rPr lang="en-US" sz="1200">
                <a:solidFill>
                  <a:srgbClr val="00264C"/>
                </a:solidFill>
              </a:rPr>
              <a:t>1</a:t>
            </a:r>
            <a:r>
              <a:rPr lang="en-US">
                <a:solidFill>
                  <a:srgbClr val="00264C"/>
                </a:solidFill>
              </a:rPr>
              <a:t>B</a:t>
            </a:r>
            <a:r>
              <a:rPr lang="en-US" sz="1200">
                <a:solidFill>
                  <a:srgbClr val="00264C"/>
                </a:solidFill>
              </a:rPr>
              <a:t>1</a:t>
            </a:r>
            <a:r>
              <a:rPr lang="en-US">
                <a:solidFill>
                  <a:srgbClr val="00264C"/>
                </a:solidFill>
              </a:rPr>
              <a:t>C</a:t>
            </a:r>
            <a:r>
              <a:rPr lang="en-US" sz="1200">
                <a:solidFill>
                  <a:srgbClr val="00264C"/>
                </a:solidFill>
              </a:rPr>
              <a:t>1 </a:t>
            </a:r>
            <a:r>
              <a:rPr lang="uk-UA">
                <a:solidFill>
                  <a:srgbClr val="00264C"/>
                </a:solidFill>
              </a:rPr>
              <a:t>площиною, яка проходить через точки </a:t>
            </a:r>
            <a:r>
              <a:rPr lang="en-US">
                <a:solidFill>
                  <a:srgbClr val="00264C"/>
                </a:solidFill>
              </a:rPr>
              <a:t>K</a:t>
            </a:r>
            <a:r>
              <a:rPr lang="uk-UA">
                <a:solidFill>
                  <a:srgbClr val="00264C"/>
                </a:solidFill>
              </a:rPr>
              <a:t>,</a:t>
            </a:r>
            <a:r>
              <a:rPr lang="en-US">
                <a:solidFill>
                  <a:srgbClr val="00264C"/>
                </a:solidFill>
              </a:rPr>
              <a:t>P</a:t>
            </a:r>
            <a:r>
              <a:rPr lang="uk-UA">
                <a:solidFill>
                  <a:srgbClr val="00264C"/>
                </a:solidFill>
              </a:rPr>
              <a:t>,</a:t>
            </a:r>
            <a:r>
              <a:rPr lang="en-US">
                <a:solidFill>
                  <a:srgbClr val="00264C"/>
                </a:solidFill>
              </a:rPr>
              <a:t>D</a:t>
            </a:r>
            <a:r>
              <a:rPr lang="uk-UA">
                <a:solidFill>
                  <a:srgbClr val="00264C"/>
                </a:solidFill>
              </a:rPr>
              <a:t>.</a:t>
            </a:r>
            <a:endParaRPr lang="ru-RU">
              <a:solidFill>
                <a:srgbClr val="00264C"/>
              </a:solidFill>
            </a:endParaRPr>
          </a:p>
        </p:txBody>
      </p:sp>
      <p:sp>
        <p:nvSpPr>
          <p:cNvPr id="61446" name="TextBox 5"/>
          <p:cNvSpPr txBox="1">
            <a:spLocks noChangeArrowheads="1"/>
          </p:cNvSpPr>
          <p:nvPr/>
        </p:nvSpPr>
        <p:spPr bwMode="auto">
          <a:xfrm>
            <a:off x="4356100" y="1557338"/>
            <a:ext cx="3817938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>
                <a:solidFill>
                  <a:srgbClr val="00264C"/>
                </a:solidFill>
              </a:rPr>
              <a:t>Побудувати переріз призми</a:t>
            </a:r>
            <a:r>
              <a:rPr lang="en-US">
                <a:solidFill>
                  <a:srgbClr val="00264C"/>
                </a:solidFill>
              </a:rPr>
              <a:t> </a:t>
            </a:r>
            <a:r>
              <a:rPr lang="uk-UA">
                <a:solidFill>
                  <a:srgbClr val="00264C"/>
                </a:solidFill>
              </a:rPr>
              <a:t> </a:t>
            </a:r>
            <a:r>
              <a:rPr lang="en-US">
                <a:solidFill>
                  <a:srgbClr val="00264C"/>
                </a:solidFill>
              </a:rPr>
              <a:t>ABCA</a:t>
            </a:r>
            <a:r>
              <a:rPr lang="en-US" sz="1200">
                <a:solidFill>
                  <a:srgbClr val="00264C"/>
                </a:solidFill>
              </a:rPr>
              <a:t>1</a:t>
            </a:r>
            <a:r>
              <a:rPr lang="en-US">
                <a:solidFill>
                  <a:srgbClr val="00264C"/>
                </a:solidFill>
              </a:rPr>
              <a:t>B</a:t>
            </a:r>
            <a:r>
              <a:rPr lang="en-US" sz="1200">
                <a:solidFill>
                  <a:srgbClr val="00264C"/>
                </a:solidFill>
              </a:rPr>
              <a:t>1</a:t>
            </a:r>
            <a:r>
              <a:rPr lang="en-US">
                <a:solidFill>
                  <a:srgbClr val="00264C"/>
                </a:solidFill>
              </a:rPr>
              <a:t>C</a:t>
            </a:r>
            <a:r>
              <a:rPr lang="en-US" sz="1200">
                <a:solidFill>
                  <a:srgbClr val="00264C"/>
                </a:solidFill>
              </a:rPr>
              <a:t>1</a:t>
            </a:r>
            <a:r>
              <a:rPr lang="en-US">
                <a:solidFill>
                  <a:srgbClr val="00264C"/>
                </a:solidFill>
              </a:rPr>
              <a:t> </a:t>
            </a:r>
            <a:r>
              <a:rPr lang="uk-UA">
                <a:solidFill>
                  <a:srgbClr val="00264C"/>
                </a:solidFill>
              </a:rPr>
              <a:t>площиною, яка проходить через точки </a:t>
            </a:r>
            <a:r>
              <a:rPr lang="en-US">
                <a:solidFill>
                  <a:srgbClr val="00264C"/>
                </a:solidFill>
              </a:rPr>
              <a:t>M</a:t>
            </a:r>
            <a:r>
              <a:rPr lang="uk-UA">
                <a:solidFill>
                  <a:srgbClr val="00264C"/>
                </a:solidFill>
              </a:rPr>
              <a:t>,</a:t>
            </a:r>
            <a:r>
              <a:rPr lang="en-US">
                <a:solidFill>
                  <a:srgbClr val="00264C"/>
                </a:solidFill>
              </a:rPr>
              <a:t>P</a:t>
            </a:r>
            <a:r>
              <a:rPr lang="uk-UA">
                <a:solidFill>
                  <a:srgbClr val="00264C"/>
                </a:solidFill>
              </a:rPr>
              <a:t>,</a:t>
            </a:r>
            <a:r>
              <a:rPr lang="en-US">
                <a:solidFill>
                  <a:srgbClr val="00264C"/>
                </a:solidFill>
              </a:rPr>
              <a:t>N</a:t>
            </a:r>
            <a:r>
              <a:rPr lang="uk-UA">
                <a:solidFill>
                  <a:srgbClr val="00264C"/>
                </a:solidFill>
              </a:rPr>
              <a:t>.</a:t>
            </a:r>
            <a:endParaRPr lang="ru-RU">
              <a:solidFill>
                <a:srgbClr val="00264C"/>
              </a:solidFill>
            </a:endParaRPr>
          </a:p>
        </p:txBody>
      </p:sp>
      <p:grpSp>
        <p:nvGrpSpPr>
          <p:cNvPr id="61447" name="Group 81"/>
          <p:cNvGrpSpPr>
            <a:grpSpLocks/>
          </p:cNvGrpSpPr>
          <p:nvPr/>
        </p:nvGrpSpPr>
        <p:grpSpPr bwMode="auto">
          <a:xfrm>
            <a:off x="323850" y="2879725"/>
            <a:ext cx="3517900" cy="3978275"/>
            <a:chOff x="2880" y="1056"/>
            <a:chExt cx="2216" cy="2506"/>
          </a:xfrm>
        </p:grpSpPr>
        <p:sp>
          <p:nvSpPr>
            <p:cNvPr id="61474" name="Line 21"/>
            <p:cNvSpPr>
              <a:spLocks noChangeShapeType="1"/>
            </p:cNvSpPr>
            <p:nvPr/>
          </p:nvSpPr>
          <p:spPr bwMode="auto">
            <a:xfrm>
              <a:off x="3152" y="3009"/>
              <a:ext cx="853" cy="32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1475" name="Line 22"/>
            <p:cNvSpPr>
              <a:spLocks noChangeShapeType="1"/>
            </p:cNvSpPr>
            <p:nvPr/>
          </p:nvSpPr>
          <p:spPr bwMode="auto">
            <a:xfrm flipV="1">
              <a:off x="4005" y="2715"/>
              <a:ext cx="765" cy="61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1476" name="Line 23"/>
            <p:cNvSpPr>
              <a:spLocks noChangeShapeType="1"/>
            </p:cNvSpPr>
            <p:nvPr/>
          </p:nvSpPr>
          <p:spPr bwMode="auto">
            <a:xfrm flipV="1">
              <a:off x="3152" y="2715"/>
              <a:ext cx="1618" cy="29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1477" name="Text Box 24"/>
            <p:cNvSpPr txBox="1">
              <a:spLocks noChangeArrowheads="1"/>
            </p:cNvSpPr>
            <p:nvPr/>
          </p:nvSpPr>
          <p:spPr bwMode="auto">
            <a:xfrm>
              <a:off x="3035" y="2950"/>
              <a:ext cx="14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A</a:t>
              </a:r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61478" name="Text Box 25"/>
            <p:cNvSpPr txBox="1">
              <a:spLocks noChangeArrowheads="1"/>
            </p:cNvSpPr>
            <p:nvPr/>
          </p:nvSpPr>
          <p:spPr bwMode="auto">
            <a:xfrm>
              <a:off x="4800" y="2640"/>
              <a:ext cx="14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B</a:t>
              </a:r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61479" name="Text Box 26"/>
            <p:cNvSpPr txBox="1">
              <a:spLocks noChangeArrowheads="1"/>
            </p:cNvSpPr>
            <p:nvPr/>
          </p:nvSpPr>
          <p:spPr bwMode="auto">
            <a:xfrm>
              <a:off x="3984" y="3312"/>
              <a:ext cx="14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C</a:t>
              </a:r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61480" name="Line 27"/>
            <p:cNvSpPr>
              <a:spLocks noChangeShapeType="1"/>
            </p:cNvSpPr>
            <p:nvPr/>
          </p:nvSpPr>
          <p:spPr bwMode="auto">
            <a:xfrm>
              <a:off x="3152" y="1765"/>
              <a:ext cx="853" cy="32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1481" name="Line 28"/>
            <p:cNvSpPr>
              <a:spLocks noChangeShapeType="1"/>
            </p:cNvSpPr>
            <p:nvPr/>
          </p:nvSpPr>
          <p:spPr bwMode="auto">
            <a:xfrm flipV="1">
              <a:off x="4005" y="1451"/>
              <a:ext cx="765" cy="61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1482" name="Line 29"/>
            <p:cNvSpPr>
              <a:spLocks noChangeShapeType="1"/>
            </p:cNvSpPr>
            <p:nvPr/>
          </p:nvSpPr>
          <p:spPr bwMode="auto">
            <a:xfrm flipV="1">
              <a:off x="3152" y="1451"/>
              <a:ext cx="1618" cy="29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1483" name="Text Box 30"/>
            <p:cNvSpPr txBox="1">
              <a:spLocks noChangeArrowheads="1"/>
            </p:cNvSpPr>
            <p:nvPr/>
          </p:nvSpPr>
          <p:spPr bwMode="auto">
            <a:xfrm>
              <a:off x="2880" y="1686"/>
              <a:ext cx="30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A</a:t>
              </a:r>
              <a:r>
                <a:rPr lang="ru-RU" sz="2000" baseline="-25000">
                  <a:solidFill>
                    <a:srgbClr val="000000"/>
                  </a:solidFill>
                </a:rPr>
                <a:t>1</a:t>
              </a:r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61484" name="Text Box 31"/>
            <p:cNvSpPr txBox="1">
              <a:spLocks noChangeArrowheads="1"/>
            </p:cNvSpPr>
            <p:nvPr/>
          </p:nvSpPr>
          <p:spPr bwMode="auto">
            <a:xfrm>
              <a:off x="4752" y="1296"/>
              <a:ext cx="34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B</a:t>
              </a:r>
              <a:r>
                <a:rPr lang="ru-RU" sz="2000" baseline="-25000">
                  <a:solidFill>
                    <a:srgbClr val="000000"/>
                  </a:solidFill>
                </a:rPr>
                <a:t>1</a:t>
              </a:r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61485" name="Text Box 32"/>
            <p:cNvSpPr txBox="1">
              <a:spLocks noChangeArrowheads="1"/>
            </p:cNvSpPr>
            <p:nvPr/>
          </p:nvSpPr>
          <p:spPr bwMode="auto">
            <a:xfrm>
              <a:off x="3984" y="2016"/>
              <a:ext cx="30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C</a:t>
              </a:r>
              <a:r>
                <a:rPr lang="ru-RU" sz="2000" baseline="-25000">
                  <a:solidFill>
                    <a:srgbClr val="000000"/>
                  </a:solidFill>
                </a:rPr>
                <a:t>1</a:t>
              </a:r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61486" name="Line 33"/>
            <p:cNvSpPr>
              <a:spLocks noChangeShapeType="1"/>
            </p:cNvSpPr>
            <p:nvPr/>
          </p:nvSpPr>
          <p:spPr bwMode="auto">
            <a:xfrm>
              <a:off x="3152" y="1745"/>
              <a:ext cx="0" cy="12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1487" name="Line 34"/>
            <p:cNvSpPr>
              <a:spLocks noChangeShapeType="1"/>
            </p:cNvSpPr>
            <p:nvPr/>
          </p:nvSpPr>
          <p:spPr bwMode="auto">
            <a:xfrm>
              <a:off x="4005" y="2068"/>
              <a:ext cx="0" cy="12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1488" name="Line 35"/>
            <p:cNvSpPr>
              <a:spLocks noChangeShapeType="1"/>
            </p:cNvSpPr>
            <p:nvPr/>
          </p:nvSpPr>
          <p:spPr bwMode="auto">
            <a:xfrm>
              <a:off x="4770" y="1451"/>
              <a:ext cx="0" cy="12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1489" name="AutoShape 56"/>
            <p:cNvSpPr>
              <a:spLocks noChangeArrowheads="1"/>
            </p:cNvSpPr>
            <p:nvPr/>
          </p:nvSpPr>
          <p:spPr bwMode="auto">
            <a:xfrm flipH="1" flipV="1">
              <a:off x="3792" y="1584"/>
              <a:ext cx="48" cy="48"/>
            </a:xfrm>
            <a:prstGeom prst="flowChartConnector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1490" name="AutoShape 57"/>
            <p:cNvSpPr>
              <a:spLocks noChangeArrowheads="1"/>
            </p:cNvSpPr>
            <p:nvPr/>
          </p:nvSpPr>
          <p:spPr bwMode="auto">
            <a:xfrm flipH="1" flipV="1">
              <a:off x="4752" y="2112"/>
              <a:ext cx="48" cy="48"/>
            </a:xfrm>
            <a:prstGeom prst="flowChartConnector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1491" name="AutoShape 58"/>
            <p:cNvSpPr>
              <a:spLocks noChangeArrowheads="1"/>
            </p:cNvSpPr>
            <p:nvPr/>
          </p:nvSpPr>
          <p:spPr bwMode="auto">
            <a:xfrm flipH="1" flipV="1">
              <a:off x="3552" y="3168"/>
              <a:ext cx="48" cy="48"/>
            </a:xfrm>
            <a:prstGeom prst="flowChartConnector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1492" name="Text Box 59"/>
            <p:cNvSpPr txBox="1">
              <a:spLocks noChangeArrowheads="1"/>
            </p:cNvSpPr>
            <p:nvPr/>
          </p:nvSpPr>
          <p:spPr bwMode="auto">
            <a:xfrm>
              <a:off x="3360" y="3168"/>
              <a:ext cx="24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D</a:t>
              </a:r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61493" name="Text Box 60"/>
            <p:cNvSpPr txBox="1">
              <a:spLocks noChangeArrowheads="1"/>
            </p:cNvSpPr>
            <p:nvPr/>
          </p:nvSpPr>
          <p:spPr bwMode="auto">
            <a:xfrm>
              <a:off x="3744" y="1344"/>
              <a:ext cx="19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K</a:t>
              </a:r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61494" name="Text Box 61"/>
            <p:cNvSpPr txBox="1">
              <a:spLocks noChangeArrowheads="1"/>
            </p:cNvSpPr>
            <p:nvPr/>
          </p:nvSpPr>
          <p:spPr bwMode="auto">
            <a:xfrm>
              <a:off x="4800" y="2016"/>
              <a:ext cx="19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P</a:t>
              </a:r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61495" name="Text Box 75"/>
            <p:cNvSpPr txBox="1">
              <a:spLocks noChangeArrowheads="1"/>
            </p:cNvSpPr>
            <p:nvPr/>
          </p:nvSpPr>
          <p:spPr bwMode="auto">
            <a:xfrm>
              <a:off x="3120" y="1056"/>
              <a:ext cx="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uk-UA" sz="2000">
                <a:solidFill>
                  <a:srgbClr val="000000"/>
                </a:solidFill>
              </a:endParaRPr>
            </a:p>
          </p:txBody>
        </p:sp>
      </p:grpSp>
      <p:sp>
        <p:nvSpPr>
          <p:cNvPr id="48" name="Прямоугольник 47"/>
          <p:cNvSpPr/>
          <p:nvPr/>
        </p:nvSpPr>
        <p:spPr>
          <a:xfrm>
            <a:off x="1403350" y="1196975"/>
            <a:ext cx="1108075" cy="3079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kern="0" dirty="0">
                <a:solidFill>
                  <a:srgbClr val="00264C"/>
                </a:solidFill>
              </a:rPr>
              <a:t>ВАРІАНТ 1</a:t>
            </a:r>
            <a:endParaRPr lang="ru-RU" sz="2400" dirty="0">
              <a:solidFill>
                <a:srgbClr val="00264C"/>
              </a:solidFill>
            </a:endParaRPr>
          </a:p>
        </p:txBody>
      </p:sp>
      <p:grpSp>
        <p:nvGrpSpPr>
          <p:cNvPr id="61449" name="Group 81"/>
          <p:cNvGrpSpPr>
            <a:grpSpLocks/>
          </p:cNvGrpSpPr>
          <p:nvPr/>
        </p:nvGrpSpPr>
        <p:grpSpPr bwMode="auto">
          <a:xfrm>
            <a:off x="4067175" y="2565400"/>
            <a:ext cx="3517900" cy="3978275"/>
            <a:chOff x="2880" y="1056"/>
            <a:chExt cx="2216" cy="2506"/>
          </a:xfrm>
        </p:grpSpPr>
        <p:sp>
          <p:nvSpPr>
            <p:cNvPr id="61450" name="Line 21"/>
            <p:cNvSpPr>
              <a:spLocks noChangeShapeType="1"/>
            </p:cNvSpPr>
            <p:nvPr/>
          </p:nvSpPr>
          <p:spPr bwMode="auto">
            <a:xfrm>
              <a:off x="3152" y="3009"/>
              <a:ext cx="853" cy="32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1451" name="Line 22"/>
            <p:cNvSpPr>
              <a:spLocks noChangeShapeType="1"/>
            </p:cNvSpPr>
            <p:nvPr/>
          </p:nvSpPr>
          <p:spPr bwMode="auto">
            <a:xfrm flipV="1">
              <a:off x="4005" y="2715"/>
              <a:ext cx="765" cy="61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1452" name="Line 23"/>
            <p:cNvSpPr>
              <a:spLocks noChangeShapeType="1"/>
            </p:cNvSpPr>
            <p:nvPr/>
          </p:nvSpPr>
          <p:spPr bwMode="auto">
            <a:xfrm flipV="1">
              <a:off x="3152" y="2715"/>
              <a:ext cx="1618" cy="29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1453" name="Text Box 24"/>
            <p:cNvSpPr txBox="1">
              <a:spLocks noChangeArrowheads="1"/>
            </p:cNvSpPr>
            <p:nvPr/>
          </p:nvSpPr>
          <p:spPr bwMode="auto">
            <a:xfrm>
              <a:off x="3035" y="2950"/>
              <a:ext cx="14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A</a:t>
              </a:r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61454" name="Text Box 25"/>
            <p:cNvSpPr txBox="1">
              <a:spLocks noChangeArrowheads="1"/>
            </p:cNvSpPr>
            <p:nvPr/>
          </p:nvSpPr>
          <p:spPr bwMode="auto">
            <a:xfrm>
              <a:off x="4800" y="2640"/>
              <a:ext cx="14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B</a:t>
              </a:r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61455" name="Text Box 26"/>
            <p:cNvSpPr txBox="1">
              <a:spLocks noChangeArrowheads="1"/>
            </p:cNvSpPr>
            <p:nvPr/>
          </p:nvSpPr>
          <p:spPr bwMode="auto">
            <a:xfrm>
              <a:off x="3984" y="3312"/>
              <a:ext cx="14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C</a:t>
              </a:r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61456" name="Line 27"/>
            <p:cNvSpPr>
              <a:spLocks noChangeShapeType="1"/>
            </p:cNvSpPr>
            <p:nvPr/>
          </p:nvSpPr>
          <p:spPr bwMode="auto">
            <a:xfrm>
              <a:off x="3153" y="1736"/>
              <a:ext cx="853" cy="32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1457" name="Line 28"/>
            <p:cNvSpPr>
              <a:spLocks noChangeShapeType="1"/>
            </p:cNvSpPr>
            <p:nvPr/>
          </p:nvSpPr>
          <p:spPr bwMode="auto">
            <a:xfrm flipV="1">
              <a:off x="4005" y="1451"/>
              <a:ext cx="765" cy="61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1458" name="Line 29"/>
            <p:cNvSpPr>
              <a:spLocks noChangeShapeType="1"/>
            </p:cNvSpPr>
            <p:nvPr/>
          </p:nvSpPr>
          <p:spPr bwMode="auto">
            <a:xfrm flipV="1">
              <a:off x="3152" y="1451"/>
              <a:ext cx="1618" cy="29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1459" name="Text Box 30"/>
            <p:cNvSpPr txBox="1">
              <a:spLocks noChangeArrowheads="1"/>
            </p:cNvSpPr>
            <p:nvPr/>
          </p:nvSpPr>
          <p:spPr bwMode="auto">
            <a:xfrm>
              <a:off x="2880" y="1686"/>
              <a:ext cx="30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A</a:t>
              </a:r>
              <a:r>
                <a:rPr lang="ru-RU" sz="2000" baseline="-25000">
                  <a:solidFill>
                    <a:srgbClr val="000000"/>
                  </a:solidFill>
                </a:rPr>
                <a:t>1</a:t>
              </a:r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61460" name="Text Box 31"/>
            <p:cNvSpPr txBox="1">
              <a:spLocks noChangeArrowheads="1"/>
            </p:cNvSpPr>
            <p:nvPr/>
          </p:nvSpPr>
          <p:spPr bwMode="auto">
            <a:xfrm>
              <a:off x="4752" y="1296"/>
              <a:ext cx="34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B</a:t>
              </a:r>
              <a:r>
                <a:rPr lang="ru-RU" sz="2000" baseline="-25000">
                  <a:solidFill>
                    <a:srgbClr val="000000"/>
                  </a:solidFill>
                </a:rPr>
                <a:t>1</a:t>
              </a:r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61461" name="Text Box 32"/>
            <p:cNvSpPr txBox="1">
              <a:spLocks noChangeArrowheads="1"/>
            </p:cNvSpPr>
            <p:nvPr/>
          </p:nvSpPr>
          <p:spPr bwMode="auto">
            <a:xfrm>
              <a:off x="3984" y="2016"/>
              <a:ext cx="30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C</a:t>
              </a:r>
              <a:r>
                <a:rPr lang="ru-RU" sz="2000" baseline="-25000">
                  <a:solidFill>
                    <a:srgbClr val="000000"/>
                  </a:solidFill>
                </a:rPr>
                <a:t>1</a:t>
              </a:r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61462" name="Line 33"/>
            <p:cNvSpPr>
              <a:spLocks noChangeShapeType="1"/>
            </p:cNvSpPr>
            <p:nvPr/>
          </p:nvSpPr>
          <p:spPr bwMode="auto">
            <a:xfrm>
              <a:off x="3152" y="1745"/>
              <a:ext cx="0" cy="12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1463" name="Line 34"/>
            <p:cNvSpPr>
              <a:spLocks noChangeShapeType="1"/>
            </p:cNvSpPr>
            <p:nvPr/>
          </p:nvSpPr>
          <p:spPr bwMode="auto">
            <a:xfrm>
              <a:off x="4005" y="2068"/>
              <a:ext cx="0" cy="12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1464" name="Line 35"/>
            <p:cNvSpPr>
              <a:spLocks noChangeShapeType="1"/>
            </p:cNvSpPr>
            <p:nvPr/>
          </p:nvSpPr>
          <p:spPr bwMode="auto">
            <a:xfrm>
              <a:off x="4770" y="1451"/>
              <a:ext cx="0" cy="12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1465" name="AutoShape 56"/>
            <p:cNvSpPr>
              <a:spLocks noChangeArrowheads="1"/>
            </p:cNvSpPr>
            <p:nvPr/>
          </p:nvSpPr>
          <p:spPr bwMode="auto">
            <a:xfrm flipH="1" flipV="1">
              <a:off x="3792" y="1584"/>
              <a:ext cx="48" cy="48"/>
            </a:xfrm>
            <a:prstGeom prst="flowChartConnector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1466" name="AutoShape 57"/>
            <p:cNvSpPr>
              <a:spLocks noChangeArrowheads="1"/>
            </p:cNvSpPr>
            <p:nvPr/>
          </p:nvSpPr>
          <p:spPr bwMode="auto">
            <a:xfrm flipH="1" flipV="1">
              <a:off x="4752" y="2112"/>
              <a:ext cx="48" cy="48"/>
            </a:xfrm>
            <a:prstGeom prst="flowChartConnector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1467" name="AutoShape 58"/>
            <p:cNvSpPr>
              <a:spLocks noChangeArrowheads="1"/>
            </p:cNvSpPr>
            <p:nvPr/>
          </p:nvSpPr>
          <p:spPr bwMode="auto">
            <a:xfrm flipH="1" flipV="1">
              <a:off x="3552" y="3168"/>
              <a:ext cx="48" cy="48"/>
            </a:xfrm>
            <a:prstGeom prst="flowChartConnector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1468" name="Text Box 59"/>
            <p:cNvSpPr txBox="1">
              <a:spLocks noChangeArrowheads="1"/>
            </p:cNvSpPr>
            <p:nvPr/>
          </p:nvSpPr>
          <p:spPr bwMode="auto">
            <a:xfrm>
              <a:off x="3360" y="3168"/>
              <a:ext cx="24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P</a:t>
              </a:r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61469" name="Text Box 60"/>
            <p:cNvSpPr txBox="1">
              <a:spLocks noChangeArrowheads="1"/>
            </p:cNvSpPr>
            <p:nvPr/>
          </p:nvSpPr>
          <p:spPr bwMode="auto">
            <a:xfrm>
              <a:off x="3744" y="1344"/>
              <a:ext cx="19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M</a:t>
              </a:r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61470" name="Text Box 61"/>
            <p:cNvSpPr txBox="1">
              <a:spLocks noChangeArrowheads="1"/>
            </p:cNvSpPr>
            <p:nvPr/>
          </p:nvSpPr>
          <p:spPr bwMode="auto">
            <a:xfrm>
              <a:off x="4800" y="2016"/>
              <a:ext cx="19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N</a:t>
              </a:r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61471" name="Text Box 72"/>
            <p:cNvSpPr txBox="1">
              <a:spLocks noChangeArrowheads="1"/>
            </p:cNvSpPr>
            <p:nvPr/>
          </p:nvSpPr>
          <p:spPr bwMode="auto">
            <a:xfrm>
              <a:off x="4513" y="2825"/>
              <a:ext cx="335" cy="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uk-UA" sz="2000">
                <a:solidFill>
                  <a:srgbClr val="000000"/>
                </a:solidFill>
              </a:endParaRPr>
            </a:p>
          </p:txBody>
        </p:sp>
        <p:sp>
          <p:nvSpPr>
            <p:cNvPr id="61472" name="Text Box 75"/>
            <p:cNvSpPr txBox="1">
              <a:spLocks noChangeArrowheads="1"/>
            </p:cNvSpPr>
            <p:nvPr/>
          </p:nvSpPr>
          <p:spPr bwMode="auto">
            <a:xfrm>
              <a:off x="3120" y="1056"/>
              <a:ext cx="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uk-UA" sz="2000">
                <a:solidFill>
                  <a:srgbClr val="000000"/>
                </a:solidFill>
              </a:endParaRPr>
            </a:p>
          </p:txBody>
        </p:sp>
        <p:sp>
          <p:nvSpPr>
            <p:cNvPr id="61473" name="Text Box 77"/>
            <p:cNvSpPr txBox="1">
              <a:spLocks noChangeArrowheads="1"/>
            </p:cNvSpPr>
            <p:nvPr/>
          </p:nvSpPr>
          <p:spPr bwMode="auto">
            <a:xfrm>
              <a:off x="3072" y="1776"/>
              <a:ext cx="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uk-UA" sz="200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21988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ru-RU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ЗАДАЧА </a:t>
            </a:r>
            <a:r>
              <a:rPr lang="en-US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endParaRPr lang="ru-RU" sz="2400" b="1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2467" name="Text Box 6"/>
          <p:cNvSpPr txBox="1">
            <a:spLocks noChangeArrowheads="1"/>
          </p:cNvSpPr>
          <p:nvPr/>
        </p:nvSpPr>
        <p:spPr bwMode="auto">
          <a:xfrm>
            <a:off x="1042988" y="620713"/>
            <a:ext cx="7620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1800">
                <a:solidFill>
                  <a:srgbClr val="00264C"/>
                </a:solidFill>
              </a:rPr>
              <a:t>ВАР</a:t>
            </a:r>
            <a:r>
              <a:rPr lang="ru-RU" sz="2800">
                <a:solidFill>
                  <a:srgbClr val="00264C"/>
                </a:solidFill>
              </a:rPr>
              <a:t>і</a:t>
            </a:r>
            <a:r>
              <a:rPr lang="ru-RU" sz="1800">
                <a:solidFill>
                  <a:srgbClr val="00264C"/>
                </a:solidFill>
              </a:rPr>
              <a:t>АНТ 1					ВАР</a:t>
            </a:r>
            <a:r>
              <a:rPr lang="ru-RU" sz="2800">
                <a:solidFill>
                  <a:srgbClr val="00264C"/>
                </a:solidFill>
              </a:rPr>
              <a:t>і</a:t>
            </a:r>
            <a:r>
              <a:rPr lang="ru-RU" sz="1800">
                <a:solidFill>
                  <a:srgbClr val="00264C"/>
                </a:solidFill>
              </a:rPr>
              <a:t>АНТ 2</a:t>
            </a:r>
          </a:p>
        </p:txBody>
      </p:sp>
      <p:grpSp>
        <p:nvGrpSpPr>
          <p:cNvPr id="62468" name="Group 81"/>
          <p:cNvGrpSpPr>
            <a:grpSpLocks/>
          </p:cNvGrpSpPr>
          <p:nvPr/>
        </p:nvGrpSpPr>
        <p:grpSpPr bwMode="auto">
          <a:xfrm>
            <a:off x="4716463" y="981075"/>
            <a:ext cx="4572000" cy="3978275"/>
            <a:chOff x="2880" y="1056"/>
            <a:chExt cx="2880" cy="2506"/>
          </a:xfrm>
        </p:grpSpPr>
        <p:sp>
          <p:nvSpPr>
            <p:cNvPr id="62516" name="AutoShape 36"/>
            <p:cNvSpPr>
              <a:spLocks noChangeArrowheads="1"/>
            </p:cNvSpPr>
            <p:nvPr/>
          </p:nvSpPr>
          <p:spPr bwMode="auto">
            <a:xfrm flipH="1" flipV="1">
              <a:off x="3264" y="1776"/>
              <a:ext cx="48" cy="48"/>
            </a:xfrm>
            <a:prstGeom prst="flowChartConnector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517" name="Line 21"/>
            <p:cNvSpPr>
              <a:spLocks noChangeShapeType="1"/>
            </p:cNvSpPr>
            <p:nvPr/>
          </p:nvSpPr>
          <p:spPr bwMode="auto">
            <a:xfrm>
              <a:off x="3152" y="3009"/>
              <a:ext cx="853" cy="32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518" name="Line 22"/>
            <p:cNvSpPr>
              <a:spLocks noChangeShapeType="1"/>
            </p:cNvSpPr>
            <p:nvPr/>
          </p:nvSpPr>
          <p:spPr bwMode="auto">
            <a:xfrm flipV="1">
              <a:off x="4005" y="2715"/>
              <a:ext cx="765" cy="61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519" name="Line 23"/>
            <p:cNvSpPr>
              <a:spLocks noChangeShapeType="1"/>
            </p:cNvSpPr>
            <p:nvPr/>
          </p:nvSpPr>
          <p:spPr bwMode="auto">
            <a:xfrm flipV="1">
              <a:off x="3152" y="2715"/>
              <a:ext cx="1618" cy="29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520" name="Text Box 24"/>
            <p:cNvSpPr txBox="1">
              <a:spLocks noChangeArrowheads="1"/>
            </p:cNvSpPr>
            <p:nvPr/>
          </p:nvSpPr>
          <p:spPr bwMode="auto">
            <a:xfrm>
              <a:off x="3035" y="2950"/>
              <a:ext cx="14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A</a:t>
              </a:r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62521" name="Text Box 25"/>
            <p:cNvSpPr txBox="1">
              <a:spLocks noChangeArrowheads="1"/>
            </p:cNvSpPr>
            <p:nvPr/>
          </p:nvSpPr>
          <p:spPr bwMode="auto">
            <a:xfrm>
              <a:off x="4800" y="2640"/>
              <a:ext cx="14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B</a:t>
              </a:r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62522" name="Text Box 26"/>
            <p:cNvSpPr txBox="1">
              <a:spLocks noChangeArrowheads="1"/>
            </p:cNvSpPr>
            <p:nvPr/>
          </p:nvSpPr>
          <p:spPr bwMode="auto">
            <a:xfrm>
              <a:off x="3984" y="3312"/>
              <a:ext cx="14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C</a:t>
              </a:r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62523" name="Line 27"/>
            <p:cNvSpPr>
              <a:spLocks noChangeShapeType="1"/>
            </p:cNvSpPr>
            <p:nvPr/>
          </p:nvSpPr>
          <p:spPr bwMode="auto">
            <a:xfrm>
              <a:off x="3152" y="1745"/>
              <a:ext cx="853" cy="32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524" name="Line 28"/>
            <p:cNvSpPr>
              <a:spLocks noChangeShapeType="1"/>
            </p:cNvSpPr>
            <p:nvPr/>
          </p:nvSpPr>
          <p:spPr bwMode="auto">
            <a:xfrm flipV="1">
              <a:off x="4005" y="1451"/>
              <a:ext cx="765" cy="61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525" name="Line 29"/>
            <p:cNvSpPr>
              <a:spLocks noChangeShapeType="1"/>
            </p:cNvSpPr>
            <p:nvPr/>
          </p:nvSpPr>
          <p:spPr bwMode="auto">
            <a:xfrm flipV="1">
              <a:off x="3152" y="1451"/>
              <a:ext cx="1618" cy="29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526" name="Text Box 30"/>
            <p:cNvSpPr txBox="1">
              <a:spLocks noChangeArrowheads="1"/>
            </p:cNvSpPr>
            <p:nvPr/>
          </p:nvSpPr>
          <p:spPr bwMode="auto">
            <a:xfrm>
              <a:off x="2880" y="1686"/>
              <a:ext cx="30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A</a:t>
              </a:r>
              <a:r>
                <a:rPr lang="ru-RU" sz="2000" baseline="-25000">
                  <a:solidFill>
                    <a:srgbClr val="000000"/>
                  </a:solidFill>
                </a:rPr>
                <a:t>1</a:t>
              </a:r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62527" name="Text Box 31"/>
            <p:cNvSpPr txBox="1">
              <a:spLocks noChangeArrowheads="1"/>
            </p:cNvSpPr>
            <p:nvPr/>
          </p:nvSpPr>
          <p:spPr bwMode="auto">
            <a:xfrm>
              <a:off x="4752" y="1296"/>
              <a:ext cx="34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B</a:t>
              </a:r>
              <a:r>
                <a:rPr lang="ru-RU" sz="2000" baseline="-25000">
                  <a:solidFill>
                    <a:srgbClr val="000000"/>
                  </a:solidFill>
                </a:rPr>
                <a:t>1</a:t>
              </a:r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62528" name="Text Box 32"/>
            <p:cNvSpPr txBox="1">
              <a:spLocks noChangeArrowheads="1"/>
            </p:cNvSpPr>
            <p:nvPr/>
          </p:nvSpPr>
          <p:spPr bwMode="auto">
            <a:xfrm>
              <a:off x="3984" y="2016"/>
              <a:ext cx="30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C</a:t>
              </a:r>
              <a:r>
                <a:rPr lang="ru-RU" sz="2000" baseline="-25000">
                  <a:solidFill>
                    <a:srgbClr val="000000"/>
                  </a:solidFill>
                </a:rPr>
                <a:t>1</a:t>
              </a:r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62529" name="Line 33"/>
            <p:cNvSpPr>
              <a:spLocks noChangeShapeType="1"/>
            </p:cNvSpPr>
            <p:nvPr/>
          </p:nvSpPr>
          <p:spPr bwMode="auto">
            <a:xfrm>
              <a:off x="3152" y="1745"/>
              <a:ext cx="0" cy="12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530" name="Line 34"/>
            <p:cNvSpPr>
              <a:spLocks noChangeShapeType="1"/>
            </p:cNvSpPr>
            <p:nvPr/>
          </p:nvSpPr>
          <p:spPr bwMode="auto">
            <a:xfrm>
              <a:off x="4005" y="2068"/>
              <a:ext cx="0" cy="12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531" name="Line 35"/>
            <p:cNvSpPr>
              <a:spLocks noChangeShapeType="1"/>
            </p:cNvSpPr>
            <p:nvPr/>
          </p:nvSpPr>
          <p:spPr bwMode="auto">
            <a:xfrm>
              <a:off x="4770" y="1451"/>
              <a:ext cx="0" cy="12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532" name="AutoShape 56"/>
            <p:cNvSpPr>
              <a:spLocks noChangeArrowheads="1"/>
            </p:cNvSpPr>
            <p:nvPr/>
          </p:nvSpPr>
          <p:spPr bwMode="auto">
            <a:xfrm flipH="1" flipV="1">
              <a:off x="3792" y="1584"/>
              <a:ext cx="48" cy="48"/>
            </a:xfrm>
            <a:prstGeom prst="flowChartConnector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533" name="AutoShape 57"/>
            <p:cNvSpPr>
              <a:spLocks noChangeArrowheads="1"/>
            </p:cNvSpPr>
            <p:nvPr/>
          </p:nvSpPr>
          <p:spPr bwMode="auto">
            <a:xfrm flipH="1" flipV="1">
              <a:off x="4752" y="2112"/>
              <a:ext cx="48" cy="48"/>
            </a:xfrm>
            <a:prstGeom prst="flowChartConnector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534" name="AutoShape 58"/>
            <p:cNvSpPr>
              <a:spLocks noChangeArrowheads="1"/>
            </p:cNvSpPr>
            <p:nvPr/>
          </p:nvSpPr>
          <p:spPr bwMode="auto">
            <a:xfrm flipH="1" flipV="1">
              <a:off x="3552" y="3168"/>
              <a:ext cx="48" cy="48"/>
            </a:xfrm>
            <a:prstGeom prst="flowChartConnector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535" name="Text Box 59"/>
            <p:cNvSpPr txBox="1">
              <a:spLocks noChangeArrowheads="1"/>
            </p:cNvSpPr>
            <p:nvPr/>
          </p:nvSpPr>
          <p:spPr bwMode="auto">
            <a:xfrm>
              <a:off x="3360" y="3168"/>
              <a:ext cx="24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K</a:t>
              </a:r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62536" name="Text Box 60"/>
            <p:cNvSpPr txBox="1">
              <a:spLocks noChangeArrowheads="1"/>
            </p:cNvSpPr>
            <p:nvPr/>
          </p:nvSpPr>
          <p:spPr bwMode="auto">
            <a:xfrm>
              <a:off x="3744" y="1344"/>
              <a:ext cx="19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M</a:t>
              </a:r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62537" name="Text Box 61"/>
            <p:cNvSpPr txBox="1">
              <a:spLocks noChangeArrowheads="1"/>
            </p:cNvSpPr>
            <p:nvPr/>
          </p:nvSpPr>
          <p:spPr bwMode="auto">
            <a:xfrm>
              <a:off x="4800" y="2016"/>
              <a:ext cx="19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N</a:t>
              </a:r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62538" name="Line 62"/>
            <p:cNvSpPr>
              <a:spLocks noChangeShapeType="1"/>
            </p:cNvSpPr>
            <p:nvPr/>
          </p:nvSpPr>
          <p:spPr bwMode="auto">
            <a:xfrm>
              <a:off x="3840" y="1632"/>
              <a:ext cx="912" cy="48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539" name="Line 64"/>
            <p:cNvSpPr>
              <a:spLocks noChangeShapeType="1"/>
            </p:cNvSpPr>
            <p:nvPr/>
          </p:nvSpPr>
          <p:spPr bwMode="auto">
            <a:xfrm>
              <a:off x="4752" y="2112"/>
              <a:ext cx="912" cy="48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540" name="Line 65"/>
            <p:cNvSpPr>
              <a:spLocks noChangeShapeType="1"/>
            </p:cNvSpPr>
            <p:nvPr/>
          </p:nvSpPr>
          <p:spPr bwMode="auto">
            <a:xfrm>
              <a:off x="3024" y="1200"/>
              <a:ext cx="816" cy="43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541" name="Freeform 66"/>
            <p:cNvSpPr>
              <a:spLocks/>
            </p:cNvSpPr>
            <p:nvPr/>
          </p:nvSpPr>
          <p:spPr bwMode="auto">
            <a:xfrm>
              <a:off x="4752" y="2544"/>
              <a:ext cx="912" cy="169"/>
            </a:xfrm>
            <a:custGeom>
              <a:avLst/>
              <a:gdLst>
                <a:gd name="T0" fmla="*/ 0 w 1008"/>
                <a:gd name="T1" fmla="*/ 4 h 217"/>
                <a:gd name="T2" fmla="*/ 203 w 1008"/>
                <a:gd name="T3" fmla="*/ 0 h 217"/>
                <a:gd name="T4" fmla="*/ 0 60000 65536"/>
                <a:gd name="T5" fmla="*/ 0 60000 65536"/>
                <a:gd name="T6" fmla="*/ 0 w 1008"/>
                <a:gd name="T7" fmla="*/ 0 h 217"/>
                <a:gd name="T8" fmla="*/ 1008 w 1008"/>
                <a:gd name="T9" fmla="*/ 217 h 21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008" h="217">
                  <a:moveTo>
                    <a:pt x="0" y="217"/>
                  </a:moveTo>
                  <a:lnTo>
                    <a:pt x="1008" y="0"/>
                  </a:lnTo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542" name="AutoShape 67"/>
            <p:cNvSpPr>
              <a:spLocks noChangeArrowheads="1"/>
            </p:cNvSpPr>
            <p:nvPr/>
          </p:nvSpPr>
          <p:spPr bwMode="auto">
            <a:xfrm flipH="1" flipV="1">
              <a:off x="5568" y="2544"/>
              <a:ext cx="48" cy="48"/>
            </a:xfrm>
            <a:prstGeom prst="flowChartConnector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543" name="Text Box 68"/>
            <p:cNvSpPr txBox="1">
              <a:spLocks noChangeArrowheads="1"/>
            </p:cNvSpPr>
            <p:nvPr/>
          </p:nvSpPr>
          <p:spPr bwMode="auto">
            <a:xfrm>
              <a:off x="5472" y="2304"/>
              <a:ext cx="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X</a:t>
              </a:r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62544" name="Line 69"/>
            <p:cNvSpPr>
              <a:spLocks noChangeShapeType="1"/>
            </p:cNvSpPr>
            <p:nvPr/>
          </p:nvSpPr>
          <p:spPr bwMode="auto">
            <a:xfrm flipV="1">
              <a:off x="3600" y="2880"/>
              <a:ext cx="960" cy="28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545" name="Line 70"/>
            <p:cNvSpPr>
              <a:spLocks noChangeShapeType="1"/>
            </p:cNvSpPr>
            <p:nvPr/>
          </p:nvSpPr>
          <p:spPr bwMode="auto">
            <a:xfrm flipV="1">
              <a:off x="4560" y="2544"/>
              <a:ext cx="1056" cy="33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546" name="AutoShape 71"/>
            <p:cNvSpPr>
              <a:spLocks noChangeArrowheads="1"/>
            </p:cNvSpPr>
            <p:nvPr/>
          </p:nvSpPr>
          <p:spPr bwMode="auto">
            <a:xfrm flipH="1" flipV="1">
              <a:off x="4560" y="2832"/>
              <a:ext cx="48" cy="48"/>
            </a:xfrm>
            <a:prstGeom prst="flowChartConnector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547" name="Text Box 72"/>
            <p:cNvSpPr txBox="1">
              <a:spLocks noChangeArrowheads="1"/>
            </p:cNvSpPr>
            <p:nvPr/>
          </p:nvSpPr>
          <p:spPr bwMode="auto">
            <a:xfrm>
              <a:off x="4560" y="2832"/>
              <a:ext cx="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P</a:t>
              </a:r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62548" name="Freeform 73"/>
            <p:cNvSpPr>
              <a:spLocks/>
            </p:cNvSpPr>
            <p:nvPr/>
          </p:nvSpPr>
          <p:spPr bwMode="auto">
            <a:xfrm>
              <a:off x="3156" y="1140"/>
              <a:ext cx="1" cy="588"/>
            </a:xfrm>
            <a:custGeom>
              <a:avLst/>
              <a:gdLst>
                <a:gd name="T0" fmla="*/ 0 w 1"/>
                <a:gd name="T1" fmla="*/ 588 h 588"/>
                <a:gd name="T2" fmla="*/ 0 w 1"/>
                <a:gd name="T3" fmla="*/ 0 h 588"/>
                <a:gd name="T4" fmla="*/ 0 60000 65536"/>
                <a:gd name="T5" fmla="*/ 0 60000 65536"/>
                <a:gd name="T6" fmla="*/ 0 w 1"/>
                <a:gd name="T7" fmla="*/ 0 h 588"/>
                <a:gd name="T8" fmla="*/ 1 w 1"/>
                <a:gd name="T9" fmla="*/ 588 h 58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88">
                  <a:moveTo>
                    <a:pt x="0" y="588"/>
                  </a:moveTo>
                  <a:lnTo>
                    <a:pt x="0" y="0"/>
                  </a:lnTo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549" name="AutoShape 74"/>
            <p:cNvSpPr>
              <a:spLocks noChangeArrowheads="1"/>
            </p:cNvSpPr>
            <p:nvPr/>
          </p:nvSpPr>
          <p:spPr bwMode="auto">
            <a:xfrm flipH="1" flipV="1">
              <a:off x="3120" y="1248"/>
              <a:ext cx="48" cy="48"/>
            </a:xfrm>
            <a:prstGeom prst="flowChartConnector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550" name="Text Box 75"/>
            <p:cNvSpPr txBox="1">
              <a:spLocks noChangeArrowheads="1"/>
            </p:cNvSpPr>
            <p:nvPr/>
          </p:nvSpPr>
          <p:spPr bwMode="auto">
            <a:xfrm>
              <a:off x="3120" y="1056"/>
              <a:ext cx="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Y</a:t>
              </a:r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62551" name="Line 76"/>
            <p:cNvSpPr>
              <a:spLocks noChangeShapeType="1"/>
            </p:cNvSpPr>
            <p:nvPr/>
          </p:nvSpPr>
          <p:spPr bwMode="auto">
            <a:xfrm>
              <a:off x="3168" y="1296"/>
              <a:ext cx="432" cy="192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552" name="Text Box 77"/>
            <p:cNvSpPr txBox="1">
              <a:spLocks noChangeArrowheads="1"/>
            </p:cNvSpPr>
            <p:nvPr/>
          </p:nvSpPr>
          <p:spPr bwMode="auto">
            <a:xfrm>
              <a:off x="3072" y="1776"/>
              <a:ext cx="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Q</a:t>
              </a:r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62553" name="Line 78"/>
            <p:cNvSpPr>
              <a:spLocks noChangeShapeType="1"/>
            </p:cNvSpPr>
            <p:nvPr/>
          </p:nvSpPr>
          <p:spPr bwMode="auto">
            <a:xfrm flipH="1">
              <a:off x="4560" y="2160"/>
              <a:ext cx="192" cy="72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554" name="Line 79"/>
            <p:cNvSpPr>
              <a:spLocks noChangeShapeType="1"/>
            </p:cNvSpPr>
            <p:nvPr/>
          </p:nvSpPr>
          <p:spPr bwMode="auto">
            <a:xfrm flipV="1">
              <a:off x="3312" y="1632"/>
              <a:ext cx="480" cy="14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555" name="Freeform 80"/>
            <p:cNvSpPr>
              <a:spLocks/>
            </p:cNvSpPr>
            <p:nvPr/>
          </p:nvSpPr>
          <p:spPr bwMode="auto">
            <a:xfrm>
              <a:off x="3280" y="1624"/>
              <a:ext cx="1480" cy="1544"/>
            </a:xfrm>
            <a:custGeom>
              <a:avLst/>
              <a:gdLst>
                <a:gd name="T0" fmla="*/ 32 w 1480"/>
                <a:gd name="T1" fmla="*/ 152 h 1544"/>
                <a:gd name="T2" fmla="*/ 536 w 1480"/>
                <a:gd name="T3" fmla="*/ 0 h 1544"/>
                <a:gd name="T4" fmla="*/ 1480 w 1480"/>
                <a:gd name="T5" fmla="*/ 500 h 1544"/>
                <a:gd name="T6" fmla="*/ 1280 w 1480"/>
                <a:gd name="T7" fmla="*/ 1256 h 1544"/>
                <a:gd name="T8" fmla="*/ 316 w 1480"/>
                <a:gd name="T9" fmla="*/ 1544 h 1544"/>
                <a:gd name="T10" fmla="*/ 0 w 1480"/>
                <a:gd name="T11" fmla="*/ 168 h 15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80"/>
                <a:gd name="T19" fmla="*/ 0 h 1544"/>
                <a:gd name="T20" fmla="*/ 1480 w 1480"/>
                <a:gd name="T21" fmla="*/ 1544 h 154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80" h="1544">
                  <a:moveTo>
                    <a:pt x="32" y="152"/>
                  </a:moveTo>
                  <a:lnTo>
                    <a:pt x="536" y="0"/>
                  </a:lnTo>
                  <a:lnTo>
                    <a:pt x="1480" y="500"/>
                  </a:lnTo>
                  <a:lnTo>
                    <a:pt x="1280" y="1256"/>
                  </a:lnTo>
                  <a:lnTo>
                    <a:pt x="316" y="1544"/>
                  </a:lnTo>
                  <a:lnTo>
                    <a:pt x="0" y="168"/>
                  </a:lnTo>
                </a:path>
              </a:pathLst>
            </a:custGeom>
            <a:solidFill>
              <a:srgbClr val="FF000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</p:grpSp>
      <p:sp>
        <p:nvSpPr>
          <p:cNvPr id="62469" name="Text Box 83"/>
          <p:cNvSpPr txBox="1">
            <a:spLocks noChangeArrowheads="1"/>
          </p:cNvSpPr>
          <p:nvPr/>
        </p:nvSpPr>
        <p:spPr bwMode="auto">
          <a:xfrm>
            <a:off x="5651500" y="4797425"/>
            <a:ext cx="2378075" cy="317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600" dirty="0">
                <a:solidFill>
                  <a:srgbClr val="00264C"/>
                </a:solidFill>
              </a:rPr>
              <a:t>1. M</a:t>
            </a:r>
            <a:r>
              <a:rPr lang="en-US" sz="1600" dirty="0">
                <a:solidFill>
                  <a:srgbClr val="00264C"/>
                </a:solidFill>
                <a:sym typeface="Symbol" pitchFamily="18" charset="2"/>
              </a:rPr>
              <a:t>N, MN  AB=X.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600" dirty="0">
                <a:solidFill>
                  <a:srgbClr val="00264C"/>
                </a:solidFill>
              </a:rPr>
              <a:t>2. X </a:t>
            </a:r>
            <a:r>
              <a:rPr lang="uk-UA" sz="1600" dirty="0">
                <a:solidFill>
                  <a:srgbClr val="00264C"/>
                </a:solidFill>
              </a:rPr>
              <a:t>К</a:t>
            </a:r>
            <a:r>
              <a:rPr lang="en-US" sz="1600" dirty="0">
                <a:solidFill>
                  <a:srgbClr val="00264C"/>
                </a:solidFill>
                <a:sym typeface="Symbol" pitchFamily="18" charset="2"/>
              </a:rPr>
              <a:t>, </a:t>
            </a:r>
            <a:r>
              <a:rPr lang="en-US" sz="1600" dirty="0">
                <a:solidFill>
                  <a:srgbClr val="00264C"/>
                </a:solidFill>
              </a:rPr>
              <a:t>XK</a:t>
            </a:r>
            <a:r>
              <a:rPr lang="en-US" sz="1600" dirty="0">
                <a:solidFill>
                  <a:srgbClr val="00264C"/>
                </a:solidFill>
                <a:sym typeface="Symbol" pitchFamily="18" charset="2"/>
              </a:rPr>
              <a:t>  BC=P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600" dirty="0">
                <a:solidFill>
                  <a:srgbClr val="00264C"/>
                </a:solidFill>
                <a:sym typeface="Symbol" pitchFamily="18" charset="2"/>
              </a:rPr>
              <a:t>3. MN  AA</a:t>
            </a:r>
            <a:r>
              <a:rPr lang="en-US" sz="1600" baseline="-25000" dirty="0">
                <a:solidFill>
                  <a:srgbClr val="00264C"/>
                </a:solidFill>
                <a:sym typeface="Symbol" pitchFamily="18" charset="2"/>
              </a:rPr>
              <a:t>1</a:t>
            </a:r>
            <a:r>
              <a:rPr lang="en-US" sz="1600" dirty="0">
                <a:solidFill>
                  <a:srgbClr val="00264C"/>
                </a:solidFill>
                <a:sym typeface="Symbol" pitchFamily="18" charset="2"/>
              </a:rPr>
              <a:t>=Y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600" dirty="0">
                <a:solidFill>
                  <a:srgbClr val="00264C"/>
                </a:solidFill>
                <a:sym typeface="Symbol" pitchFamily="18" charset="2"/>
              </a:rPr>
              <a:t>4. </a:t>
            </a:r>
            <a:r>
              <a:rPr lang="en-US" sz="1600" dirty="0">
                <a:solidFill>
                  <a:srgbClr val="00264C"/>
                </a:solidFill>
              </a:rPr>
              <a:t>Y</a:t>
            </a:r>
            <a:r>
              <a:rPr lang="en-US" sz="1600" dirty="0">
                <a:solidFill>
                  <a:srgbClr val="00264C"/>
                </a:solidFill>
                <a:sym typeface="Symbol" pitchFamily="18" charset="2"/>
              </a:rPr>
              <a:t>K, </a:t>
            </a:r>
            <a:r>
              <a:rPr lang="en-US" sz="1600" dirty="0">
                <a:solidFill>
                  <a:srgbClr val="00264C"/>
                </a:solidFill>
              </a:rPr>
              <a:t>YK</a:t>
            </a:r>
            <a:r>
              <a:rPr lang="en-US" sz="1600" dirty="0">
                <a:solidFill>
                  <a:srgbClr val="00264C"/>
                </a:solidFill>
                <a:sym typeface="Symbol" pitchFamily="18" charset="2"/>
              </a:rPr>
              <a:t>  A</a:t>
            </a:r>
            <a:r>
              <a:rPr lang="en-US" sz="1600" baseline="-25000" dirty="0">
                <a:solidFill>
                  <a:srgbClr val="00264C"/>
                </a:solidFill>
                <a:sym typeface="Symbol" pitchFamily="18" charset="2"/>
              </a:rPr>
              <a:t>1</a:t>
            </a:r>
            <a:r>
              <a:rPr lang="en-US" sz="1600" dirty="0">
                <a:solidFill>
                  <a:srgbClr val="00264C"/>
                </a:solidFill>
                <a:sym typeface="Symbol" pitchFamily="18" charset="2"/>
              </a:rPr>
              <a:t>C</a:t>
            </a:r>
            <a:r>
              <a:rPr lang="en-US" sz="1600" baseline="-25000" dirty="0">
                <a:solidFill>
                  <a:srgbClr val="00264C"/>
                </a:solidFill>
                <a:sym typeface="Symbol" pitchFamily="18" charset="2"/>
              </a:rPr>
              <a:t>1</a:t>
            </a:r>
            <a:r>
              <a:rPr lang="en-US" sz="1600" dirty="0">
                <a:solidFill>
                  <a:srgbClr val="00264C"/>
                </a:solidFill>
                <a:sym typeface="Symbol" pitchFamily="18" charset="2"/>
              </a:rPr>
              <a:t>=Q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600" dirty="0">
                <a:solidFill>
                  <a:srgbClr val="00264C"/>
                </a:solidFill>
                <a:sym typeface="Symbol" pitchFamily="18" charset="2"/>
              </a:rPr>
              <a:t>5 PN,  Q</a:t>
            </a:r>
            <a:r>
              <a:rPr lang="en-US" sz="1600" dirty="0">
                <a:solidFill>
                  <a:srgbClr val="00264C"/>
                </a:solidFill>
              </a:rPr>
              <a:t> </a:t>
            </a:r>
            <a:r>
              <a:rPr lang="en-US" sz="1600" dirty="0">
                <a:solidFill>
                  <a:srgbClr val="00264C"/>
                </a:solidFill>
                <a:sym typeface="Symbol" pitchFamily="18" charset="2"/>
              </a:rPr>
              <a:t>M 6. MNKPQ</a:t>
            </a:r>
            <a:r>
              <a:rPr lang="ru-RU" sz="1600" dirty="0">
                <a:solidFill>
                  <a:srgbClr val="00264C"/>
                </a:solidFill>
                <a:sym typeface="Symbol" pitchFamily="18" charset="2"/>
              </a:rPr>
              <a:t> – </a:t>
            </a:r>
            <a:r>
              <a:rPr lang="ru-RU" sz="1600" dirty="0" err="1">
                <a:solidFill>
                  <a:srgbClr val="00264C"/>
                </a:solidFill>
                <a:sym typeface="Symbol" pitchFamily="18" charset="2"/>
              </a:rPr>
              <a:t>шуканий</a:t>
            </a:r>
            <a:r>
              <a:rPr lang="ru-RU" sz="1600" dirty="0">
                <a:solidFill>
                  <a:srgbClr val="00264C"/>
                </a:solidFill>
                <a:sym typeface="Symbol" pitchFamily="18" charset="2"/>
              </a:rPr>
              <a:t> </a:t>
            </a:r>
            <a:r>
              <a:rPr lang="ru-RU" sz="1600" dirty="0" err="1">
                <a:solidFill>
                  <a:srgbClr val="00264C"/>
                </a:solidFill>
                <a:sym typeface="Symbol" pitchFamily="18" charset="2"/>
              </a:rPr>
              <a:t>переріз</a:t>
            </a:r>
            <a:endParaRPr lang="ru-RU" sz="1600" dirty="0">
              <a:solidFill>
                <a:srgbClr val="00264C"/>
              </a:solidFill>
              <a:sym typeface="Symbol" pitchFamily="18" charset="2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ru-RU" sz="1600" dirty="0">
              <a:solidFill>
                <a:srgbClr val="00264C"/>
              </a:solidFill>
              <a:sym typeface="Symbol" pitchFamily="18" charset="2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1600" dirty="0">
              <a:solidFill>
                <a:srgbClr val="00264C"/>
              </a:solidFill>
              <a:sym typeface="Symbol" pitchFamily="18" charset="2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sz="1600" dirty="0">
              <a:solidFill>
                <a:srgbClr val="00264C"/>
              </a:solidFill>
              <a:sym typeface="Symbol" pitchFamily="18" charset="2"/>
            </a:endParaRPr>
          </a:p>
        </p:txBody>
      </p:sp>
      <p:grpSp>
        <p:nvGrpSpPr>
          <p:cNvPr id="62470" name="Group 81"/>
          <p:cNvGrpSpPr>
            <a:grpSpLocks/>
          </p:cNvGrpSpPr>
          <p:nvPr/>
        </p:nvGrpSpPr>
        <p:grpSpPr bwMode="auto">
          <a:xfrm>
            <a:off x="395288" y="981075"/>
            <a:ext cx="4572000" cy="3978275"/>
            <a:chOff x="2880" y="1056"/>
            <a:chExt cx="2880" cy="2506"/>
          </a:xfrm>
        </p:grpSpPr>
        <p:sp>
          <p:nvSpPr>
            <p:cNvPr id="62476" name="AutoShape 36"/>
            <p:cNvSpPr>
              <a:spLocks noChangeArrowheads="1"/>
            </p:cNvSpPr>
            <p:nvPr/>
          </p:nvSpPr>
          <p:spPr bwMode="auto">
            <a:xfrm flipH="1" flipV="1">
              <a:off x="3264" y="1776"/>
              <a:ext cx="48" cy="48"/>
            </a:xfrm>
            <a:prstGeom prst="flowChartConnector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477" name="Line 21"/>
            <p:cNvSpPr>
              <a:spLocks noChangeShapeType="1"/>
            </p:cNvSpPr>
            <p:nvPr/>
          </p:nvSpPr>
          <p:spPr bwMode="auto">
            <a:xfrm>
              <a:off x="3152" y="3009"/>
              <a:ext cx="853" cy="32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478" name="Line 22"/>
            <p:cNvSpPr>
              <a:spLocks noChangeShapeType="1"/>
            </p:cNvSpPr>
            <p:nvPr/>
          </p:nvSpPr>
          <p:spPr bwMode="auto">
            <a:xfrm flipV="1">
              <a:off x="4005" y="2715"/>
              <a:ext cx="765" cy="61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479" name="Line 23"/>
            <p:cNvSpPr>
              <a:spLocks noChangeShapeType="1"/>
            </p:cNvSpPr>
            <p:nvPr/>
          </p:nvSpPr>
          <p:spPr bwMode="auto">
            <a:xfrm flipV="1">
              <a:off x="3152" y="2715"/>
              <a:ext cx="1618" cy="29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480" name="Text Box 24"/>
            <p:cNvSpPr txBox="1">
              <a:spLocks noChangeArrowheads="1"/>
            </p:cNvSpPr>
            <p:nvPr/>
          </p:nvSpPr>
          <p:spPr bwMode="auto">
            <a:xfrm>
              <a:off x="3035" y="2950"/>
              <a:ext cx="14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A</a:t>
              </a:r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62481" name="Text Box 25"/>
            <p:cNvSpPr txBox="1">
              <a:spLocks noChangeArrowheads="1"/>
            </p:cNvSpPr>
            <p:nvPr/>
          </p:nvSpPr>
          <p:spPr bwMode="auto">
            <a:xfrm>
              <a:off x="4800" y="2640"/>
              <a:ext cx="14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B</a:t>
              </a:r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62482" name="Text Box 26"/>
            <p:cNvSpPr txBox="1">
              <a:spLocks noChangeArrowheads="1"/>
            </p:cNvSpPr>
            <p:nvPr/>
          </p:nvSpPr>
          <p:spPr bwMode="auto">
            <a:xfrm>
              <a:off x="3984" y="3312"/>
              <a:ext cx="14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C</a:t>
              </a:r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62483" name="Line 27"/>
            <p:cNvSpPr>
              <a:spLocks noChangeShapeType="1"/>
            </p:cNvSpPr>
            <p:nvPr/>
          </p:nvSpPr>
          <p:spPr bwMode="auto">
            <a:xfrm>
              <a:off x="3152" y="1745"/>
              <a:ext cx="853" cy="32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484" name="Line 28"/>
            <p:cNvSpPr>
              <a:spLocks noChangeShapeType="1"/>
            </p:cNvSpPr>
            <p:nvPr/>
          </p:nvSpPr>
          <p:spPr bwMode="auto">
            <a:xfrm flipV="1">
              <a:off x="4005" y="1451"/>
              <a:ext cx="765" cy="61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485" name="Line 29"/>
            <p:cNvSpPr>
              <a:spLocks noChangeShapeType="1"/>
            </p:cNvSpPr>
            <p:nvPr/>
          </p:nvSpPr>
          <p:spPr bwMode="auto">
            <a:xfrm flipV="1">
              <a:off x="3152" y="1451"/>
              <a:ext cx="1618" cy="29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486" name="Text Box 30"/>
            <p:cNvSpPr txBox="1">
              <a:spLocks noChangeArrowheads="1"/>
            </p:cNvSpPr>
            <p:nvPr/>
          </p:nvSpPr>
          <p:spPr bwMode="auto">
            <a:xfrm>
              <a:off x="2880" y="1686"/>
              <a:ext cx="30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A</a:t>
              </a:r>
              <a:r>
                <a:rPr lang="ru-RU" sz="2000" baseline="-25000">
                  <a:solidFill>
                    <a:srgbClr val="000000"/>
                  </a:solidFill>
                </a:rPr>
                <a:t>1</a:t>
              </a:r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62487" name="Text Box 31"/>
            <p:cNvSpPr txBox="1">
              <a:spLocks noChangeArrowheads="1"/>
            </p:cNvSpPr>
            <p:nvPr/>
          </p:nvSpPr>
          <p:spPr bwMode="auto">
            <a:xfrm>
              <a:off x="4752" y="1296"/>
              <a:ext cx="34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B</a:t>
              </a:r>
              <a:r>
                <a:rPr lang="ru-RU" sz="2000" baseline="-25000">
                  <a:solidFill>
                    <a:srgbClr val="000000"/>
                  </a:solidFill>
                </a:rPr>
                <a:t>1</a:t>
              </a:r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62488" name="Text Box 32"/>
            <p:cNvSpPr txBox="1">
              <a:spLocks noChangeArrowheads="1"/>
            </p:cNvSpPr>
            <p:nvPr/>
          </p:nvSpPr>
          <p:spPr bwMode="auto">
            <a:xfrm>
              <a:off x="3984" y="2016"/>
              <a:ext cx="30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C</a:t>
              </a:r>
              <a:r>
                <a:rPr lang="ru-RU" sz="2000" baseline="-25000">
                  <a:solidFill>
                    <a:srgbClr val="000000"/>
                  </a:solidFill>
                </a:rPr>
                <a:t>1</a:t>
              </a:r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62489" name="Line 33"/>
            <p:cNvSpPr>
              <a:spLocks noChangeShapeType="1"/>
            </p:cNvSpPr>
            <p:nvPr/>
          </p:nvSpPr>
          <p:spPr bwMode="auto">
            <a:xfrm>
              <a:off x="3152" y="1745"/>
              <a:ext cx="0" cy="12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490" name="Line 34"/>
            <p:cNvSpPr>
              <a:spLocks noChangeShapeType="1"/>
            </p:cNvSpPr>
            <p:nvPr/>
          </p:nvSpPr>
          <p:spPr bwMode="auto">
            <a:xfrm>
              <a:off x="4005" y="2068"/>
              <a:ext cx="0" cy="12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491" name="Line 35"/>
            <p:cNvSpPr>
              <a:spLocks noChangeShapeType="1"/>
            </p:cNvSpPr>
            <p:nvPr/>
          </p:nvSpPr>
          <p:spPr bwMode="auto">
            <a:xfrm>
              <a:off x="4770" y="1451"/>
              <a:ext cx="0" cy="12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492" name="AutoShape 56"/>
            <p:cNvSpPr>
              <a:spLocks noChangeArrowheads="1"/>
            </p:cNvSpPr>
            <p:nvPr/>
          </p:nvSpPr>
          <p:spPr bwMode="auto">
            <a:xfrm flipH="1" flipV="1">
              <a:off x="3792" y="1584"/>
              <a:ext cx="48" cy="48"/>
            </a:xfrm>
            <a:prstGeom prst="flowChartConnector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493" name="AutoShape 57"/>
            <p:cNvSpPr>
              <a:spLocks noChangeArrowheads="1"/>
            </p:cNvSpPr>
            <p:nvPr/>
          </p:nvSpPr>
          <p:spPr bwMode="auto">
            <a:xfrm flipH="1" flipV="1">
              <a:off x="4752" y="2112"/>
              <a:ext cx="48" cy="48"/>
            </a:xfrm>
            <a:prstGeom prst="flowChartConnector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494" name="AutoShape 58"/>
            <p:cNvSpPr>
              <a:spLocks noChangeArrowheads="1"/>
            </p:cNvSpPr>
            <p:nvPr/>
          </p:nvSpPr>
          <p:spPr bwMode="auto">
            <a:xfrm flipH="1" flipV="1">
              <a:off x="3552" y="3168"/>
              <a:ext cx="48" cy="48"/>
            </a:xfrm>
            <a:prstGeom prst="flowChartConnector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495" name="Text Box 59"/>
            <p:cNvSpPr txBox="1">
              <a:spLocks noChangeArrowheads="1"/>
            </p:cNvSpPr>
            <p:nvPr/>
          </p:nvSpPr>
          <p:spPr bwMode="auto">
            <a:xfrm>
              <a:off x="3360" y="3168"/>
              <a:ext cx="24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D</a:t>
              </a:r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62496" name="Text Box 60"/>
            <p:cNvSpPr txBox="1">
              <a:spLocks noChangeArrowheads="1"/>
            </p:cNvSpPr>
            <p:nvPr/>
          </p:nvSpPr>
          <p:spPr bwMode="auto">
            <a:xfrm>
              <a:off x="3744" y="1344"/>
              <a:ext cx="19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K</a:t>
              </a:r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62497" name="Text Box 61"/>
            <p:cNvSpPr txBox="1">
              <a:spLocks noChangeArrowheads="1"/>
            </p:cNvSpPr>
            <p:nvPr/>
          </p:nvSpPr>
          <p:spPr bwMode="auto">
            <a:xfrm>
              <a:off x="4800" y="2016"/>
              <a:ext cx="19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P</a:t>
              </a:r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62498" name="Line 62"/>
            <p:cNvSpPr>
              <a:spLocks noChangeShapeType="1"/>
            </p:cNvSpPr>
            <p:nvPr/>
          </p:nvSpPr>
          <p:spPr bwMode="auto">
            <a:xfrm>
              <a:off x="3840" y="1632"/>
              <a:ext cx="912" cy="48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499" name="Line 64"/>
            <p:cNvSpPr>
              <a:spLocks noChangeShapeType="1"/>
            </p:cNvSpPr>
            <p:nvPr/>
          </p:nvSpPr>
          <p:spPr bwMode="auto">
            <a:xfrm>
              <a:off x="4752" y="2112"/>
              <a:ext cx="912" cy="48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500" name="Line 65"/>
            <p:cNvSpPr>
              <a:spLocks noChangeShapeType="1"/>
            </p:cNvSpPr>
            <p:nvPr/>
          </p:nvSpPr>
          <p:spPr bwMode="auto">
            <a:xfrm>
              <a:off x="3024" y="1200"/>
              <a:ext cx="816" cy="43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501" name="Freeform 66"/>
            <p:cNvSpPr>
              <a:spLocks/>
            </p:cNvSpPr>
            <p:nvPr/>
          </p:nvSpPr>
          <p:spPr bwMode="auto">
            <a:xfrm>
              <a:off x="4752" y="2544"/>
              <a:ext cx="912" cy="169"/>
            </a:xfrm>
            <a:custGeom>
              <a:avLst/>
              <a:gdLst>
                <a:gd name="T0" fmla="*/ 0 w 1008"/>
                <a:gd name="T1" fmla="*/ 4 h 217"/>
                <a:gd name="T2" fmla="*/ 203 w 1008"/>
                <a:gd name="T3" fmla="*/ 0 h 217"/>
                <a:gd name="T4" fmla="*/ 0 60000 65536"/>
                <a:gd name="T5" fmla="*/ 0 60000 65536"/>
                <a:gd name="T6" fmla="*/ 0 w 1008"/>
                <a:gd name="T7" fmla="*/ 0 h 217"/>
                <a:gd name="T8" fmla="*/ 1008 w 1008"/>
                <a:gd name="T9" fmla="*/ 217 h 21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008" h="217">
                  <a:moveTo>
                    <a:pt x="0" y="217"/>
                  </a:moveTo>
                  <a:lnTo>
                    <a:pt x="1008" y="0"/>
                  </a:lnTo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502" name="AutoShape 67"/>
            <p:cNvSpPr>
              <a:spLocks noChangeArrowheads="1"/>
            </p:cNvSpPr>
            <p:nvPr/>
          </p:nvSpPr>
          <p:spPr bwMode="auto">
            <a:xfrm flipH="1" flipV="1">
              <a:off x="5568" y="2544"/>
              <a:ext cx="48" cy="48"/>
            </a:xfrm>
            <a:prstGeom prst="flowChartConnector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503" name="Text Box 68"/>
            <p:cNvSpPr txBox="1">
              <a:spLocks noChangeArrowheads="1"/>
            </p:cNvSpPr>
            <p:nvPr/>
          </p:nvSpPr>
          <p:spPr bwMode="auto">
            <a:xfrm>
              <a:off x="5472" y="2304"/>
              <a:ext cx="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X</a:t>
              </a:r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62504" name="Line 69"/>
            <p:cNvSpPr>
              <a:spLocks noChangeShapeType="1"/>
            </p:cNvSpPr>
            <p:nvPr/>
          </p:nvSpPr>
          <p:spPr bwMode="auto">
            <a:xfrm flipV="1">
              <a:off x="3600" y="2880"/>
              <a:ext cx="960" cy="28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505" name="Line 70"/>
            <p:cNvSpPr>
              <a:spLocks noChangeShapeType="1"/>
            </p:cNvSpPr>
            <p:nvPr/>
          </p:nvSpPr>
          <p:spPr bwMode="auto">
            <a:xfrm flipV="1">
              <a:off x="4560" y="2544"/>
              <a:ext cx="1056" cy="33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506" name="AutoShape 71"/>
            <p:cNvSpPr>
              <a:spLocks noChangeArrowheads="1"/>
            </p:cNvSpPr>
            <p:nvPr/>
          </p:nvSpPr>
          <p:spPr bwMode="auto">
            <a:xfrm flipH="1" flipV="1">
              <a:off x="4560" y="2832"/>
              <a:ext cx="48" cy="48"/>
            </a:xfrm>
            <a:prstGeom prst="flowChartConnector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507" name="Text Box 72"/>
            <p:cNvSpPr txBox="1">
              <a:spLocks noChangeArrowheads="1"/>
            </p:cNvSpPr>
            <p:nvPr/>
          </p:nvSpPr>
          <p:spPr bwMode="auto">
            <a:xfrm>
              <a:off x="4560" y="2832"/>
              <a:ext cx="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F</a:t>
              </a:r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62508" name="Freeform 73"/>
            <p:cNvSpPr>
              <a:spLocks/>
            </p:cNvSpPr>
            <p:nvPr/>
          </p:nvSpPr>
          <p:spPr bwMode="auto">
            <a:xfrm>
              <a:off x="3156" y="1140"/>
              <a:ext cx="1" cy="588"/>
            </a:xfrm>
            <a:custGeom>
              <a:avLst/>
              <a:gdLst>
                <a:gd name="T0" fmla="*/ 0 w 1"/>
                <a:gd name="T1" fmla="*/ 588 h 588"/>
                <a:gd name="T2" fmla="*/ 0 w 1"/>
                <a:gd name="T3" fmla="*/ 0 h 588"/>
                <a:gd name="T4" fmla="*/ 0 60000 65536"/>
                <a:gd name="T5" fmla="*/ 0 60000 65536"/>
                <a:gd name="T6" fmla="*/ 0 w 1"/>
                <a:gd name="T7" fmla="*/ 0 h 588"/>
                <a:gd name="T8" fmla="*/ 1 w 1"/>
                <a:gd name="T9" fmla="*/ 588 h 58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88">
                  <a:moveTo>
                    <a:pt x="0" y="588"/>
                  </a:moveTo>
                  <a:lnTo>
                    <a:pt x="0" y="0"/>
                  </a:lnTo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509" name="AutoShape 74"/>
            <p:cNvSpPr>
              <a:spLocks noChangeArrowheads="1"/>
            </p:cNvSpPr>
            <p:nvPr/>
          </p:nvSpPr>
          <p:spPr bwMode="auto">
            <a:xfrm flipH="1" flipV="1">
              <a:off x="3120" y="1248"/>
              <a:ext cx="48" cy="48"/>
            </a:xfrm>
            <a:prstGeom prst="flowChartConnector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510" name="Text Box 75"/>
            <p:cNvSpPr txBox="1">
              <a:spLocks noChangeArrowheads="1"/>
            </p:cNvSpPr>
            <p:nvPr/>
          </p:nvSpPr>
          <p:spPr bwMode="auto">
            <a:xfrm>
              <a:off x="3120" y="1056"/>
              <a:ext cx="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Y</a:t>
              </a:r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62511" name="Line 76"/>
            <p:cNvSpPr>
              <a:spLocks noChangeShapeType="1"/>
            </p:cNvSpPr>
            <p:nvPr/>
          </p:nvSpPr>
          <p:spPr bwMode="auto">
            <a:xfrm>
              <a:off x="3168" y="1296"/>
              <a:ext cx="432" cy="192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512" name="Text Box 77"/>
            <p:cNvSpPr txBox="1">
              <a:spLocks noChangeArrowheads="1"/>
            </p:cNvSpPr>
            <p:nvPr/>
          </p:nvSpPr>
          <p:spPr bwMode="auto">
            <a:xfrm>
              <a:off x="3072" y="1776"/>
              <a:ext cx="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Q</a:t>
              </a:r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62513" name="Line 78"/>
            <p:cNvSpPr>
              <a:spLocks noChangeShapeType="1"/>
            </p:cNvSpPr>
            <p:nvPr/>
          </p:nvSpPr>
          <p:spPr bwMode="auto">
            <a:xfrm flipH="1">
              <a:off x="4560" y="2160"/>
              <a:ext cx="192" cy="72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514" name="Line 79"/>
            <p:cNvSpPr>
              <a:spLocks noChangeShapeType="1"/>
            </p:cNvSpPr>
            <p:nvPr/>
          </p:nvSpPr>
          <p:spPr bwMode="auto">
            <a:xfrm flipV="1">
              <a:off x="3312" y="1632"/>
              <a:ext cx="480" cy="14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  <p:sp>
          <p:nvSpPr>
            <p:cNvPr id="62515" name="Freeform 80"/>
            <p:cNvSpPr>
              <a:spLocks/>
            </p:cNvSpPr>
            <p:nvPr/>
          </p:nvSpPr>
          <p:spPr bwMode="auto">
            <a:xfrm>
              <a:off x="3280" y="1624"/>
              <a:ext cx="1480" cy="1544"/>
            </a:xfrm>
            <a:custGeom>
              <a:avLst/>
              <a:gdLst>
                <a:gd name="T0" fmla="*/ 32 w 1480"/>
                <a:gd name="T1" fmla="*/ 152 h 1544"/>
                <a:gd name="T2" fmla="*/ 536 w 1480"/>
                <a:gd name="T3" fmla="*/ 0 h 1544"/>
                <a:gd name="T4" fmla="*/ 1480 w 1480"/>
                <a:gd name="T5" fmla="*/ 500 h 1544"/>
                <a:gd name="T6" fmla="*/ 1280 w 1480"/>
                <a:gd name="T7" fmla="*/ 1256 h 1544"/>
                <a:gd name="T8" fmla="*/ 316 w 1480"/>
                <a:gd name="T9" fmla="*/ 1544 h 1544"/>
                <a:gd name="T10" fmla="*/ 0 w 1480"/>
                <a:gd name="T11" fmla="*/ 168 h 15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80"/>
                <a:gd name="T19" fmla="*/ 0 h 1544"/>
                <a:gd name="T20" fmla="*/ 1480 w 1480"/>
                <a:gd name="T21" fmla="*/ 1544 h 154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80" h="1544">
                  <a:moveTo>
                    <a:pt x="32" y="152"/>
                  </a:moveTo>
                  <a:lnTo>
                    <a:pt x="536" y="0"/>
                  </a:lnTo>
                  <a:lnTo>
                    <a:pt x="1480" y="500"/>
                  </a:lnTo>
                  <a:lnTo>
                    <a:pt x="1280" y="1256"/>
                  </a:lnTo>
                  <a:lnTo>
                    <a:pt x="316" y="1544"/>
                  </a:lnTo>
                  <a:lnTo>
                    <a:pt x="0" y="168"/>
                  </a:lnTo>
                </a:path>
              </a:pathLst>
            </a:custGeom>
            <a:solidFill>
              <a:srgbClr val="FF000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264C"/>
                </a:solidFill>
              </a:endParaRPr>
            </a:p>
          </p:txBody>
        </p:sp>
      </p:grpSp>
      <p:sp>
        <p:nvSpPr>
          <p:cNvPr id="62471" name="Text Box 89"/>
          <p:cNvSpPr txBox="1">
            <a:spLocks noChangeArrowheads="1"/>
          </p:cNvSpPr>
          <p:nvPr/>
        </p:nvSpPr>
        <p:spPr bwMode="auto">
          <a:xfrm>
            <a:off x="611188" y="765175"/>
            <a:ext cx="794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264C"/>
              </a:solidFill>
            </a:endParaRPr>
          </a:p>
        </p:txBody>
      </p:sp>
      <p:sp>
        <p:nvSpPr>
          <p:cNvPr id="62472" name="Text Box 91"/>
          <p:cNvSpPr txBox="1">
            <a:spLocks noChangeArrowheads="1"/>
          </p:cNvSpPr>
          <p:nvPr/>
        </p:nvSpPr>
        <p:spPr bwMode="auto">
          <a:xfrm>
            <a:off x="323850" y="4868863"/>
            <a:ext cx="3405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264C"/>
              </a:solidFill>
            </a:endParaRPr>
          </a:p>
        </p:txBody>
      </p:sp>
      <p:sp>
        <p:nvSpPr>
          <p:cNvPr id="62473" name="Text Box 92"/>
          <p:cNvSpPr txBox="1">
            <a:spLocks noChangeArrowheads="1"/>
          </p:cNvSpPr>
          <p:nvPr/>
        </p:nvSpPr>
        <p:spPr bwMode="auto">
          <a:xfrm>
            <a:off x="323850" y="486886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264C"/>
              </a:solidFill>
            </a:endParaRPr>
          </a:p>
        </p:txBody>
      </p:sp>
      <p:sp>
        <p:nvSpPr>
          <p:cNvPr id="62475" name="Text Box 94"/>
          <p:cNvSpPr txBox="1">
            <a:spLocks noChangeArrowheads="1"/>
          </p:cNvSpPr>
          <p:nvPr/>
        </p:nvSpPr>
        <p:spPr bwMode="auto">
          <a:xfrm>
            <a:off x="198438" y="4679950"/>
            <a:ext cx="2735262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264C"/>
                </a:solidFill>
              </a:rPr>
              <a:t>1. KP</a:t>
            </a:r>
            <a:r>
              <a:rPr lang="en-US" sz="1600" dirty="0">
                <a:solidFill>
                  <a:srgbClr val="00264C"/>
                </a:solidFill>
                <a:sym typeface="Symbol" pitchFamily="18" charset="2"/>
              </a:rPr>
              <a:t>, KP  AB=X. 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264C"/>
                </a:solidFill>
              </a:rPr>
              <a:t>2. XD</a:t>
            </a:r>
            <a:r>
              <a:rPr lang="en-US" sz="1600" dirty="0">
                <a:solidFill>
                  <a:srgbClr val="00264C"/>
                </a:solidFill>
                <a:sym typeface="Symbol" pitchFamily="18" charset="2"/>
              </a:rPr>
              <a:t>, </a:t>
            </a:r>
            <a:r>
              <a:rPr lang="en-US" sz="1600" dirty="0">
                <a:solidFill>
                  <a:srgbClr val="00264C"/>
                </a:solidFill>
              </a:rPr>
              <a:t>XD</a:t>
            </a:r>
            <a:r>
              <a:rPr lang="en-US" sz="1600" dirty="0">
                <a:solidFill>
                  <a:srgbClr val="00264C"/>
                </a:solidFill>
                <a:sym typeface="Symbol" pitchFamily="18" charset="2"/>
              </a:rPr>
              <a:t>  BC=F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264C"/>
                </a:solidFill>
                <a:sym typeface="Symbol" pitchFamily="18" charset="2"/>
              </a:rPr>
              <a:t>3.KP  AA1=Y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264C"/>
                </a:solidFill>
                <a:sym typeface="Symbol" pitchFamily="18" charset="2"/>
              </a:rPr>
              <a:t>4. </a:t>
            </a:r>
            <a:r>
              <a:rPr lang="en-US" sz="1600" dirty="0">
                <a:solidFill>
                  <a:srgbClr val="00264C"/>
                </a:solidFill>
              </a:rPr>
              <a:t>Y</a:t>
            </a:r>
            <a:r>
              <a:rPr lang="en-US" sz="1600" dirty="0">
                <a:solidFill>
                  <a:srgbClr val="00264C"/>
                </a:solidFill>
                <a:sym typeface="Symbol" pitchFamily="18" charset="2"/>
              </a:rPr>
              <a:t>K, </a:t>
            </a:r>
            <a:r>
              <a:rPr lang="en-US" sz="1600" dirty="0">
                <a:solidFill>
                  <a:srgbClr val="00264C"/>
                </a:solidFill>
              </a:rPr>
              <a:t>YK</a:t>
            </a:r>
            <a:r>
              <a:rPr lang="en-US" sz="1600" dirty="0">
                <a:solidFill>
                  <a:srgbClr val="00264C"/>
                </a:solidFill>
                <a:sym typeface="Symbol" pitchFamily="18" charset="2"/>
              </a:rPr>
              <a:t>  A1C1=Q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264C"/>
                </a:solidFill>
                <a:sym typeface="Symbol" pitchFamily="18" charset="2"/>
              </a:rPr>
              <a:t>5 PF,  Q</a:t>
            </a:r>
            <a:r>
              <a:rPr lang="en-US" sz="1600" dirty="0">
                <a:solidFill>
                  <a:srgbClr val="00264C"/>
                </a:solidFill>
              </a:rPr>
              <a:t> K</a:t>
            </a:r>
            <a:endParaRPr lang="ru-RU" sz="1600" dirty="0">
              <a:solidFill>
                <a:srgbClr val="00264C"/>
              </a:solidFill>
              <a:sym typeface="Symbol" pitchFamily="18" charset="2"/>
            </a:endParaRP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264C"/>
                </a:solidFill>
                <a:sym typeface="Symbol" pitchFamily="18" charset="2"/>
              </a:rPr>
              <a:t>6. KPFDQ</a:t>
            </a:r>
            <a:r>
              <a:rPr lang="ru-RU" sz="1600" dirty="0">
                <a:solidFill>
                  <a:srgbClr val="00264C"/>
                </a:solidFill>
                <a:sym typeface="Symbol" pitchFamily="18" charset="2"/>
              </a:rPr>
              <a:t> – </a:t>
            </a:r>
            <a:r>
              <a:rPr lang="ru-RU" sz="1600" dirty="0" err="1">
                <a:solidFill>
                  <a:srgbClr val="00264C"/>
                </a:solidFill>
                <a:sym typeface="Symbol" pitchFamily="18" charset="2"/>
              </a:rPr>
              <a:t>шуканий</a:t>
            </a:r>
            <a:r>
              <a:rPr lang="ru-RU" sz="1600" dirty="0">
                <a:solidFill>
                  <a:srgbClr val="00264C"/>
                </a:solidFill>
                <a:sym typeface="Symbol" pitchFamily="18" charset="2"/>
              </a:rPr>
              <a:t> </a:t>
            </a:r>
            <a:r>
              <a:rPr lang="ru-RU" sz="1600" dirty="0" err="1">
                <a:solidFill>
                  <a:srgbClr val="00264C"/>
                </a:solidFill>
                <a:sym typeface="Symbol" pitchFamily="18" charset="2"/>
              </a:rPr>
              <a:t>переріз</a:t>
            </a:r>
            <a:endParaRPr lang="ru-RU" sz="1600" dirty="0">
              <a:solidFill>
                <a:srgbClr val="00264C"/>
              </a:solidFill>
              <a:sym typeface="Symbol" pitchFamily="18" charset="2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264C"/>
              </a:solidFill>
              <a:sym typeface="Symbol" pitchFamily="18" charset="2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sz="1600" dirty="0">
              <a:solidFill>
                <a:srgbClr val="00264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74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5144" y="1340768"/>
            <a:ext cx="848218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i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Задача.</a:t>
            </a:r>
          </a:p>
          <a:p>
            <a:r>
              <a:rPr lang="uk-UA" sz="3200" b="1" i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Бічне ребро а правильної чотирикутної піраміди </a:t>
            </a:r>
            <a:r>
              <a:rPr lang="en-US" sz="3200" b="1" i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ABCDS</a:t>
            </a:r>
            <a:r>
              <a:rPr lang="uk-UA" sz="3200" b="1" i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утворює кут </a:t>
            </a:r>
            <a:r>
              <a:rPr lang="uk-UA" sz="3200" b="1" i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 з площиною основи. </a:t>
            </a:r>
          </a:p>
          <a:p>
            <a:r>
              <a:rPr lang="uk-UA" sz="3200" b="1" i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Через середину бічного ребра і протилежну вершину основи проведено площину паралельно до однієї з діагоналей. </a:t>
            </a:r>
          </a:p>
          <a:p>
            <a:r>
              <a:rPr lang="uk-UA" sz="3200" b="1" i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Знайти кут між площиною перерізу і площиною основи.</a:t>
            </a:r>
            <a:endParaRPr lang="uk-UA" sz="3200" b="1" i="1" dirty="0">
              <a:solidFill>
                <a:srgbClr val="33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50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аралелограм 3"/>
          <p:cNvSpPr/>
          <p:nvPr/>
        </p:nvSpPr>
        <p:spPr>
          <a:xfrm>
            <a:off x="1425480" y="4039237"/>
            <a:ext cx="4248472" cy="1656184"/>
          </a:xfrm>
          <a:prstGeom prst="parallelogram">
            <a:avLst>
              <a:gd name="adj" fmla="val 86812"/>
            </a:avLst>
          </a:prstGeom>
          <a:noFill/>
          <a:ln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6" name="Пряма сполучна лінія 5"/>
          <p:cNvCxnSpPr/>
          <p:nvPr/>
        </p:nvCxnSpPr>
        <p:spPr>
          <a:xfrm flipV="1">
            <a:off x="1418076" y="4039237"/>
            <a:ext cx="4248472" cy="1656184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 сполучна лінія 7"/>
          <p:cNvCxnSpPr/>
          <p:nvPr/>
        </p:nvCxnSpPr>
        <p:spPr>
          <a:xfrm>
            <a:off x="2865640" y="4039237"/>
            <a:ext cx="1368152" cy="1656184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 сполучна лінія 9"/>
          <p:cNvCxnSpPr/>
          <p:nvPr/>
        </p:nvCxnSpPr>
        <p:spPr>
          <a:xfrm>
            <a:off x="3549716" y="1698977"/>
            <a:ext cx="0" cy="3168352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 сполучна лінія 12"/>
          <p:cNvCxnSpPr/>
          <p:nvPr/>
        </p:nvCxnSpPr>
        <p:spPr>
          <a:xfrm flipH="1">
            <a:off x="2865640" y="1698977"/>
            <a:ext cx="684076" cy="2340260"/>
          </a:xfrm>
          <a:prstGeom prst="line">
            <a:avLst/>
          </a:prstGeom>
          <a:ln w="285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 сполучна лінія 14"/>
          <p:cNvCxnSpPr/>
          <p:nvPr/>
        </p:nvCxnSpPr>
        <p:spPr>
          <a:xfrm flipH="1">
            <a:off x="1418076" y="1698977"/>
            <a:ext cx="2131640" cy="399644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 сполучна лінія 28"/>
          <p:cNvCxnSpPr/>
          <p:nvPr/>
        </p:nvCxnSpPr>
        <p:spPr>
          <a:xfrm>
            <a:off x="1418076" y="5695421"/>
            <a:ext cx="28157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 сполучна лінія 30"/>
          <p:cNvCxnSpPr>
            <a:endCxn id="60" idx="3"/>
          </p:cNvCxnSpPr>
          <p:nvPr/>
        </p:nvCxnSpPr>
        <p:spPr>
          <a:xfrm flipV="1">
            <a:off x="4233792" y="4064693"/>
            <a:ext cx="1414701" cy="16307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 сполучна лінія 32"/>
          <p:cNvCxnSpPr/>
          <p:nvPr/>
        </p:nvCxnSpPr>
        <p:spPr>
          <a:xfrm>
            <a:off x="3549716" y="1698977"/>
            <a:ext cx="2116832" cy="234026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 сполучна лінія 54"/>
          <p:cNvCxnSpPr/>
          <p:nvPr/>
        </p:nvCxnSpPr>
        <p:spPr>
          <a:xfrm flipV="1">
            <a:off x="1418076" y="2924564"/>
            <a:ext cx="3246251" cy="2781675"/>
          </a:xfrm>
          <a:prstGeom prst="line">
            <a:avLst/>
          </a:prstGeom>
          <a:ln w="190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 сполучна лінія 34"/>
          <p:cNvCxnSpPr/>
          <p:nvPr/>
        </p:nvCxnSpPr>
        <p:spPr>
          <a:xfrm>
            <a:off x="3543552" y="1711714"/>
            <a:ext cx="690240" cy="398370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 сполучна лінія 35"/>
          <p:cNvCxnSpPr/>
          <p:nvPr/>
        </p:nvCxnSpPr>
        <p:spPr>
          <a:xfrm>
            <a:off x="723402" y="4878147"/>
            <a:ext cx="1404156" cy="1656184"/>
          </a:xfrm>
          <a:prstGeom prst="line">
            <a:avLst/>
          </a:prstGeom>
          <a:ln w="2857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 сполучна лінія 36"/>
          <p:cNvCxnSpPr/>
          <p:nvPr/>
        </p:nvCxnSpPr>
        <p:spPr>
          <a:xfrm>
            <a:off x="3067491" y="3319157"/>
            <a:ext cx="946278" cy="1116124"/>
          </a:xfrm>
          <a:prstGeom prst="line">
            <a:avLst/>
          </a:prstGeom>
          <a:ln w="190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 сполучна лінія 45"/>
          <p:cNvCxnSpPr/>
          <p:nvPr/>
        </p:nvCxnSpPr>
        <p:spPr>
          <a:xfrm flipV="1">
            <a:off x="1418076" y="4435281"/>
            <a:ext cx="2595693" cy="127095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 сполучна лінія 47"/>
          <p:cNvCxnSpPr/>
          <p:nvPr/>
        </p:nvCxnSpPr>
        <p:spPr>
          <a:xfrm flipV="1">
            <a:off x="4013769" y="2934089"/>
            <a:ext cx="637858" cy="15011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 сполучна лінія 50"/>
          <p:cNvCxnSpPr/>
          <p:nvPr/>
        </p:nvCxnSpPr>
        <p:spPr>
          <a:xfrm flipH="1">
            <a:off x="3067492" y="2924564"/>
            <a:ext cx="1596835" cy="394593"/>
          </a:xfrm>
          <a:prstGeom prst="line">
            <a:avLst/>
          </a:prstGeom>
          <a:ln w="190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 сполучна лінія 52"/>
          <p:cNvCxnSpPr/>
          <p:nvPr/>
        </p:nvCxnSpPr>
        <p:spPr>
          <a:xfrm flipH="1">
            <a:off x="1425480" y="3319157"/>
            <a:ext cx="1642011" cy="2376264"/>
          </a:xfrm>
          <a:prstGeom prst="line">
            <a:avLst/>
          </a:prstGeom>
          <a:ln w="190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Овал 59"/>
          <p:cNvSpPr/>
          <p:nvPr/>
        </p:nvSpPr>
        <p:spPr>
          <a:xfrm>
            <a:off x="5637948" y="4003237"/>
            <a:ext cx="72008" cy="72000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1" name="Овал 60"/>
          <p:cNvSpPr/>
          <p:nvPr/>
        </p:nvSpPr>
        <p:spPr>
          <a:xfrm>
            <a:off x="3966311" y="4384237"/>
            <a:ext cx="72008" cy="72000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3" name="Овал 62"/>
          <p:cNvSpPr/>
          <p:nvPr/>
        </p:nvSpPr>
        <p:spPr>
          <a:xfrm>
            <a:off x="4194439" y="5647238"/>
            <a:ext cx="72008" cy="72000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4" name="Овал 63"/>
          <p:cNvSpPr/>
          <p:nvPr/>
        </p:nvSpPr>
        <p:spPr>
          <a:xfrm>
            <a:off x="1398806" y="5652943"/>
            <a:ext cx="72008" cy="72000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5" name="Овал 64"/>
          <p:cNvSpPr/>
          <p:nvPr/>
        </p:nvSpPr>
        <p:spPr>
          <a:xfrm>
            <a:off x="3515839" y="3850744"/>
            <a:ext cx="72008" cy="72000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6" name="Овал 65"/>
          <p:cNvSpPr/>
          <p:nvPr/>
        </p:nvSpPr>
        <p:spPr>
          <a:xfrm>
            <a:off x="3512664" y="4831819"/>
            <a:ext cx="72008" cy="72000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7" name="Овал 66"/>
          <p:cNvSpPr/>
          <p:nvPr/>
        </p:nvSpPr>
        <p:spPr>
          <a:xfrm>
            <a:off x="2826864" y="4003144"/>
            <a:ext cx="72008" cy="72000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8" name="Овал 67"/>
          <p:cNvSpPr/>
          <p:nvPr/>
        </p:nvSpPr>
        <p:spPr>
          <a:xfrm>
            <a:off x="3039589" y="3291944"/>
            <a:ext cx="72008" cy="72000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9" name="Овал 68"/>
          <p:cNvSpPr/>
          <p:nvPr/>
        </p:nvSpPr>
        <p:spPr>
          <a:xfrm>
            <a:off x="4620739" y="2891894"/>
            <a:ext cx="72008" cy="72000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3" name="Овал 72"/>
          <p:cNvSpPr/>
          <p:nvPr/>
        </p:nvSpPr>
        <p:spPr>
          <a:xfrm>
            <a:off x="3519014" y="1679044"/>
            <a:ext cx="72008" cy="72000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5" name="TextBox 74"/>
          <p:cNvSpPr txBox="1"/>
          <p:nvPr/>
        </p:nvSpPr>
        <p:spPr>
          <a:xfrm>
            <a:off x="1101444" y="558740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uk-UA" dirty="0"/>
          </a:p>
        </p:txBody>
      </p:sp>
      <p:sp>
        <p:nvSpPr>
          <p:cNvPr id="76" name="TextBox 75"/>
          <p:cNvSpPr txBox="1"/>
          <p:nvPr/>
        </p:nvSpPr>
        <p:spPr>
          <a:xfrm>
            <a:off x="2073552" y="623548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uk-UA" dirty="0"/>
          </a:p>
        </p:txBody>
      </p:sp>
      <p:sp>
        <p:nvSpPr>
          <p:cNvPr id="77" name="TextBox 76"/>
          <p:cNvSpPr txBox="1"/>
          <p:nvPr/>
        </p:nvSpPr>
        <p:spPr>
          <a:xfrm>
            <a:off x="4286291" y="564243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uk-UA" dirty="0"/>
          </a:p>
        </p:txBody>
      </p:sp>
      <p:sp>
        <p:nvSpPr>
          <p:cNvPr id="78" name="TextBox 77"/>
          <p:cNvSpPr txBox="1"/>
          <p:nvPr/>
        </p:nvSpPr>
        <p:spPr>
          <a:xfrm>
            <a:off x="3324606" y="490487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</a:t>
            </a:r>
            <a:endParaRPr lang="uk-UA" dirty="0"/>
          </a:p>
        </p:txBody>
      </p:sp>
      <p:sp>
        <p:nvSpPr>
          <p:cNvPr id="79" name="TextBox 78"/>
          <p:cNvSpPr txBox="1"/>
          <p:nvPr/>
        </p:nvSpPr>
        <p:spPr>
          <a:xfrm>
            <a:off x="2635444" y="407648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uk-UA" dirty="0"/>
          </a:p>
        </p:txBody>
      </p:sp>
      <p:sp>
        <p:nvSpPr>
          <p:cNvPr id="80" name="TextBox 79"/>
          <p:cNvSpPr txBox="1"/>
          <p:nvPr/>
        </p:nvSpPr>
        <p:spPr>
          <a:xfrm>
            <a:off x="5777493" y="39227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uk-UA" dirty="0"/>
          </a:p>
        </p:txBody>
      </p:sp>
      <p:sp>
        <p:nvSpPr>
          <p:cNvPr id="81" name="TextBox 80"/>
          <p:cNvSpPr txBox="1"/>
          <p:nvPr/>
        </p:nvSpPr>
        <p:spPr>
          <a:xfrm>
            <a:off x="3621724" y="144694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uk-UA" dirty="0"/>
          </a:p>
        </p:txBody>
      </p:sp>
      <p:sp>
        <p:nvSpPr>
          <p:cNvPr id="82" name="TextBox 81"/>
          <p:cNvSpPr txBox="1"/>
          <p:nvPr/>
        </p:nvSpPr>
        <p:spPr>
          <a:xfrm>
            <a:off x="4725118" y="264238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</a:t>
            </a:r>
            <a:endParaRPr lang="uk-UA" dirty="0"/>
          </a:p>
        </p:txBody>
      </p:sp>
      <p:sp>
        <p:nvSpPr>
          <p:cNvPr id="83" name="TextBox 82"/>
          <p:cNvSpPr txBox="1"/>
          <p:nvPr/>
        </p:nvSpPr>
        <p:spPr>
          <a:xfrm>
            <a:off x="4017768" y="425061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uk-UA" dirty="0"/>
          </a:p>
        </p:txBody>
      </p:sp>
      <p:sp>
        <p:nvSpPr>
          <p:cNvPr id="84" name="TextBox 83"/>
          <p:cNvSpPr txBox="1"/>
          <p:nvPr/>
        </p:nvSpPr>
        <p:spPr>
          <a:xfrm>
            <a:off x="2771800" y="299695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uk-UA" dirty="0"/>
          </a:p>
        </p:txBody>
      </p:sp>
      <p:sp>
        <p:nvSpPr>
          <p:cNvPr id="85" name="TextBox 84"/>
          <p:cNvSpPr txBox="1"/>
          <p:nvPr/>
        </p:nvSpPr>
        <p:spPr>
          <a:xfrm>
            <a:off x="3108582" y="366607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</a:t>
            </a:r>
            <a:endParaRPr lang="uk-UA" baseline="-25000" dirty="0"/>
          </a:p>
        </p:txBody>
      </p:sp>
      <p:sp>
        <p:nvSpPr>
          <p:cNvPr id="3" name="TextBox 2"/>
          <p:cNvSpPr txBox="1"/>
          <p:nvPr/>
        </p:nvSpPr>
        <p:spPr>
          <a:xfrm>
            <a:off x="5157166" y="404664"/>
            <a:ext cx="3735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Побудова</a:t>
            </a:r>
            <a:endParaRPr lang="uk-UA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664327" y="980728"/>
            <a:ext cx="4228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1)  (</a:t>
            </a:r>
            <a:r>
              <a:rPr lang="en-US" dirty="0" smtClean="0"/>
              <a:t>SCA</a:t>
            </a:r>
            <a:r>
              <a:rPr lang="uk-UA" dirty="0" smtClean="0"/>
              <a:t>): </a:t>
            </a:r>
            <a:r>
              <a:rPr lang="en-US" dirty="0" smtClean="0"/>
              <a:t>CM </a:t>
            </a:r>
            <a:r>
              <a:rPr lang="en-US" dirty="0" smtClean="0">
                <a:sym typeface="Symbol"/>
              </a:rPr>
              <a:t> SO = K</a:t>
            </a:r>
            <a:endParaRPr lang="uk-UA" dirty="0"/>
          </a:p>
        </p:txBody>
      </p:sp>
      <p:sp>
        <p:nvSpPr>
          <p:cNvPr id="44" name="TextBox 43"/>
          <p:cNvSpPr txBox="1"/>
          <p:nvPr/>
        </p:nvSpPr>
        <p:spPr>
          <a:xfrm>
            <a:off x="4620739" y="1446949"/>
            <a:ext cx="42281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r>
              <a:rPr lang="uk-UA" dirty="0" smtClean="0"/>
              <a:t>) (</a:t>
            </a:r>
            <a:r>
              <a:rPr lang="en-US" dirty="0" smtClean="0"/>
              <a:t>SDB</a:t>
            </a:r>
            <a:r>
              <a:rPr lang="uk-UA" dirty="0" smtClean="0"/>
              <a:t>): </a:t>
            </a:r>
            <a:r>
              <a:rPr lang="en-US" dirty="0" smtClean="0"/>
              <a:t>k || DB, k </a:t>
            </a:r>
            <a:r>
              <a:rPr lang="en-US" dirty="0" smtClean="0">
                <a:sym typeface="Symbol"/>
              </a:rPr>
              <a:t> SD = P, </a:t>
            </a:r>
          </a:p>
          <a:p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                        k  SB = N</a:t>
            </a:r>
            <a:r>
              <a:rPr lang="en-US" dirty="0" smtClean="0"/>
              <a:t> </a:t>
            </a:r>
            <a:endParaRPr lang="uk-UA" dirty="0"/>
          </a:p>
        </p:txBody>
      </p:sp>
      <p:sp>
        <p:nvSpPr>
          <p:cNvPr id="45" name="TextBox 44"/>
          <p:cNvSpPr txBox="1"/>
          <p:nvPr/>
        </p:nvSpPr>
        <p:spPr>
          <a:xfrm>
            <a:off x="3563888" y="413795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</a:t>
            </a:r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5573036" y="2154075"/>
            <a:ext cx="3275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3) CNMP – </a:t>
            </a:r>
            <a:r>
              <a:rPr lang="uk-UA" dirty="0" smtClean="0"/>
              <a:t>шуканий переріз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96546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5" grpId="0" animBg="1"/>
      <p:bldP spid="68" grpId="0" animBg="1"/>
      <p:bldP spid="83" grpId="0"/>
      <p:bldP spid="84" grpId="0"/>
      <p:bldP spid="85" grpId="0"/>
      <p:bldP spid="5" grpId="0"/>
      <p:bldP spid="44" grpId="0"/>
      <p:bldP spid="45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внобедренный треугольник 1"/>
          <p:cNvSpPr/>
          <p:nvPr/>
        </p:nvSpPr>
        <p:spPr>
          <a:xfrm>
            <a:off x="899592" y="1268760"/>
            <a:ext cx="4104456" cy="4824536"/>
          </a:xfrm>
          <a:prstGeom prst="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" name="TextBox 2"/>
          <p:cNvSpPr txBox="1"/>
          <p:nvPr/>
        </p:nvSpPr>
        <p:spPr>
          <a:xfrm>
            <a:off x="467544" y="5908630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</a:t>
            </a:r>
            <a:endParaRPr lang="uk-UA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148064" y="5819813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</a:t>
            </a:r>
            <a:endParaRPr lang="uk-UA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994031" y="864475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</a:t>
            </a:r>
            <a:endParaRPr lang="uk-UA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067944" y="3207180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</a:t>
            </a:r>
            <a:endParaRPr lang="uk-UA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987824" y="6165304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</a:t>
            </a:r>
            <a:endParaRPr lang="uk-UA" sz="2400" dirty="0"/>
          </a:p>
        </p:txBody>
      </p:sp>
      <p:cxnSp>
        <p:nvCxnSpPr>
          <p:cNvPr id="10" name="Прямая соединительная линия 9"/>
          <p:cNvCxnSpPr>
            <a:stCxn id="2" idx="0"/>
            <a:endCxn id="2" idx="3"/>
          </p:cNvCxnSpPr>
          <p:nvPr/>
        </p:nvCxnSpPr>
        <p:spPr>
          <a:xfrm>
            <a:off x="2951820" y="1268760"/>
            <a:ext cx="0" cy="48245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2" idx="2"/>
            <a:endCxn id="2" idx="5"/>
          </p:cNvCxnSpPr>
          <p:nvPr/>
        </p:nvCxnSpPr>
        <p:spPr>
          <a:xfrm flipV="1">
            <a:off x="899592" y="3681028"/>
            <a:ext cx="3078342" cy="24122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3918016" y="3621116"/>
            <a:ext cx="119836" cy="11982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6" name="Овал 15"/>
          <p:cNvSpPr/>
          <p:nvPr/>
        </p:nvSpPr>
        <p:spPr>
          <a:xfrm>
            <a:off x="2874489" y="4437112"/>
            <a:ext cx="119836" cy="11982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7" name="Овал 16"/>
          <p:cNvSpPr/>
          <p:nvPr/>
        </p:nvSpPr>
        <p:spPr>
          <a:xfrm>
            <a:off x="2891902" y="6050645"/>
            <a:ext cx="119836" cy="11982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8" name="TextBox 17"/>
          <p:cNvSpPr txBox="1"/>
          <p:nvPr/>
        </p:nvSpPr>
        <p:spPr>
          <a:xfrm>
            <a:off x="2339752" y="3975447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К</a:t>
            </a:r>
            <a:endParaRPr lang="uk-UA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4211960" y="5517232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sym typeface="Symbol"/>
              </a:rPr>
              <a:t></a:t>
            </a:r>
            <a:endParaRPr lang="uk-UA" sz="2400" dirty="0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V="1">
            <a:off x="3298587" y="2321272"/>
            <a:ext cx="254984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3347864" y="2393280"/>
            <a:ext cx="254984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4343615" y="4745158"/>
            <a:ext cx="254984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4392892" y="4817166"/>
            <a:ext cx="254984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Дуга 26"/>
          <p:cNvSpPr/>
          <p:nvPr/>
        </p:nvSpPr>
        <p:spPr>
          <a:xfrm rot="16200000">
            <a:off x="4572000" y="5619572"/>
            <a:ext cx="864096" cy="947448"/>
          </a:xfrm>
          <a:prstGeom prst="arc">
            <a:avLst>
              <a:gd name="adj1" fmla="val 16200000"/>
              <a:gd name="adj2" fmla="val 20143869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2051720" y="5975474"/>
            <a:ext cx="0" cy="26183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3923928" y="5962377"/>
            <a:ext cx="0" cy="26183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Дуга 30"/>
          <p:cNvSpPr/>
          <p:nvPr/>
        </p:nvSpPr>
        <p:spPr>
          <a:xfrm>
            <a:off x="971600" y="5857613"/>
            <a:ext cx="432048" cy="449309"/>
          </a:xfrm>
          <a:prstGeom prst="arc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2" name="Дуга 31"/>
          <p:cNvSpPr/>
          <p:nvPr/>
        </p:nvSpPr>
        <p:spPr>
          <a:xfrm>
            <a:off x="874108" y="5885901"/>
            <a:ext cx="432048" cy="449309"/>
          </a:xfrm>
          <a:prstGeom prst="arc">
            <a:avLst>
              <a:gd name="adj1" fmla="val 17458216"/>
              <a:gd name="adj2" fmla="val 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148064" y="548680"/>
                <a:ext cx="3816424" cy="31179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SO </a:t>
                </a:r>
                <a:r>
                  <a:rPr lang="en-US" sz="2000" dirty="0" err="1" smtClean="0"/>
                  <a:t>i</a:t>
                </a:r>
                <a:r>
                  <a:rPr lang="en-US" sz="2000" dirty="0" smtClean="0"/>
                  <a:t> CM – </a:t>
                </a:r>
                <a:r>
                  <a:rPr lang="uk-UA" sz="2000" dirty="0" smtClean="0"/>
                  <a:t>медіани, тому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𝐾𝑂</m:t>
                    </m:r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sz="2000" b="0" i="1" smtClean="0">
                        <a:latin typeface="Cambria Math"/>
                      </a:rPr>
                      <m:t> </m:t>
                    </m:r>
                    <m:r>
                      <a:rPr lang="en-US" sz="2000" b="0" i="1" smtClean="0">
                        <a:latin typeface="Cambria Math"/>
                      </a:rPr>
                      <m:t>𝑆𝑂</m:t>
                    </m:r>
                  </m:oMath>
                </a14:m>
                <a:endParaRPr lang="en-US" sz="2000" dirty="0" smtClean="0"/>
              </a:p>
              <a:p>
                <a:r>
                  <a:rPr lang="uk-UA" sz="2000" dirty="0" smtClean="0"/>
                  <a:t>У </a:t>
                </a:r>
                <a:r>
                  <a:rPr lang="uk-UA" sz="2000" dirty="0" smtClean="0">
                    <a:sym typeface="Symbol"/>
                  </a:rPr>
                  <a:t></a:t>
                </a:r>
                <a:r>
                  <a:rPr lang="en-US" sz="2000" dirty="0" smtClean="0">
                    <a:sym typeface="Symbol"/>
                  </a:rPr>
                  <a:t>SOA (O=90</a:t>
                </a:r>
                <a:r>
                  <a:rPr lang="en-US" sz="2000" baseline="30000" dirty="0" smtClean="0">
                    <a:sym typeface="Symbol"/>
                  </a:rPr>
                  <a:t>0</a:t>
                </a:r>
                <a:r>
                  <a:rPr lang="en-US" sz="2000" dirty="0" smtClean="0">
                    <a:sym typeface="Symbol"/>
                  </a:rPr>
                  <a:t>)</a:t>
                </a:r>
                <a:r>
                  <a:rPr lang="uk-UA" sz="2000" dirty="0" smtClean="0">
                    <a:sym typeface="Symbol"/>
                  </a:rPr>
                  <a:t>: </a:t>
                </a:r>
                <a:endParaRPr lang="en-US" sz="2000" dirty="0" smtClean="0">
                  <a:sym typeface="Symbol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𝑡𝑔</m:t>
                      </m:r>
                      <m:r>
                        <a:rPr lang="en-US" sz="2000" b="0" i="1" smtClean="0">
                          <a:latin typeface="Cambria Math"/>
                        </a:rPr>
                        <m:t> 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 </m:t>
                      </m:r>
                      <m:f>
                        <m:fPr>
                          <m:ctrlPr>
                            <a:rPr lang="en-US" sz="20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𝑆𝑂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𝑂𝐴</m:t>
                          </m:r>
                        </m:den>
                      </m:f>
                    </m:oMath>
                  </m:oMathPara>
                </a14:m>
                <a:endParaRPr lang="en-US" sz="2000" dirty="0" smtClean="0"/>
              </a:p>
              <a:p>
                <a:r>
                  <a:rPr lang="uk-UA" sz="2000" dirty="0" smtClean="0">
                    <a:sym typeface="Symbol"/>
                  </a:rPr>
                  <a:t>З </a:t>
                </a:r>
                <a:r>
                  <a:rPr lang="en-US" sz="2000" dirty="0" smtClean="0">
                    <a:sym typeface="Symbol"/>
                  </a:rPr>
                  <a:t>KCO (O=90</a:t>
                </a:r>
                <a:r>
                  <a:rPr lang="en-US" sz="2000" baseline="30000" dirty="0" smtClean="0">
                    <a:sym typeface="Symbol"/>
                  </a:rPr>
                  <a:t>0</a:t>
                </a:r>
                <a:r>
                  <a:rPr lang="en-US" sz="2000" dirty="0" smtClean="0">
                    <a:sym typeface="Symbol"/>
                  </a:rPr>
                  <a:t>) </a:t>
                </a:r>
                <a:r>
                  <a:rPr lang="uk-UA" sz="2000" dirty="0" smtClean="0">
                    <a:sym typeface="Symbol"/>
                  </a:rPr>
                  <a:t>маємо:</a:t>
                </a:r>
                <a:endParaRPr lang="en-US" sz="2000" dirty="0" smtClean="0">
                  <a:sym typeface="Symbol"/>
                </a:endParaRPr>
              </a:p>
              <a:p>
                <a:endParaRPr lang="en-US" sz="1050" dirty="0" smtClean="0">
                  <a:sym typeface="Symbol"/>
                </a:endParaRP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𝑡𝑔</m:t>
                    </m:r>
                    <m:r>
                      <a:rPr lang="en-US" sz="2000" b="0" i="1" smtClean="0">
                        <a:latin typeface="Cambria Math"/>
                      </a:rPr>
                      <m:t> 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𝐾𝐶𝑂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= </m:t>
                    </m:r>
                    <m:f>
                      <m:fPr>
                        <m:ctrlPr>
                          <a:rPr lang="en-US" sz="20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𝐾𝑂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𝑂𝐶</m:t>
                        </m:r>
                      </m:den>
                    </m:f>
                    <m:r>
                      <a:rPr lang="en-US" sz="2000" b="0" i="1" smtClean="0">
                        <a:latin typeface="Cambria Math"/>
                        <a:ea typeface="Cambria Math"/>
                      </a:rPr>
                      <m:t>= </m:t>
                    </m:r>
                    <m:f>
                      <m:fPr>
                        <m:ctrlPr>
                          <a:rPr lang="en-US" sz="20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den>
                        </m:f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𝑆𝑂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𝑂𝐴</m:t>
                        </m:r>
                      </m:den>
                    </m:f>
                    <m:r>
                      <a:rPr lang="en-US" sz="2000" b="0" i="1" smtClean="0">
                        <a:latin typeface="Cambria Math"/>
                        <a:ea typeface="Cambria Math"/>
                      </a:rPr>
                      <m:t>= </m:t>
                    </m:r>
                    <m:f>
                      <m:fPr>
                        <m:ctrlPr>
                          <a:rPr lang="en-US" sz="20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den>
                    </m:f>
                    <m:r>
                      <a:rPr lang="en-US" sz="2000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𝑡𝑔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𝛼</m:t>
                    </m:r>
                  </m:oMath>
                </a14:m>
                <a:r>
                  <a:rPr lang="en-US" sz="2000" dirty="0" smtClean="0"/>
                  <a:t> </a:t>
                </a:r>
              </a:p>
              <a:p>
                <a:endParaRPr lang="uk-UA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548680"/>
                <a:ext cx="3816424" cy="3117969"/>
              </a:xfrm>
              <a:prstGeom prst="rect">
                <a:avLst/>
              </a:prstGeom>
              <a:blipFill rotWithShape="1">
                <a:blip r:embed="rId2"/>
                <a:stretch>
                  <a:fillRect l="-1595" t="-7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0899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/>
          <p:cNvSpPr txBox="1">
            <a:spLocks noChangeArrowheads="1"/>
          </p:cNvSpPr>
          <p:nvPr/>
        </p:nvSpPr>
        <p:spPr bwMode="auto">
          <a:xfrm>
            <a:off x="214313" y="1700808"/>
            <a:ext cx="8429625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uk-UA" sz="3200" b="1" i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Задача</a:t>
            </a:r>
            <a:endParaRPr lang="en-US" sz="3200" b="1" i="1" dirty="0" smtClean="0">
              <a:solidFill>
                <a:srgbClr val="3333CC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uk-UA" sz="3200" b="1" i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b="1" i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Побудувати переріз куба АВС</a:t>
            </a:r>
            <a:r>
              <a:rPr lang="en-US" sz="3200" b="1" i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uk-UA" sz="3200" b="1" i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1600" b="1" i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3200" b="1" i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1600" b="1" i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3200" b="1" i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1600" b="1" i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b="1" i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uk-UA" sz="1600" b="1" i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uk-UA" sz="3200" b="1" i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площиною, що проходить через вершину В</a:t>
            </a:r>
            <a:r>
              <a:rPr lang="en-US" sz="1600" b="1" i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3200" b="1" i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і точки Р і </a:t>
            </a:r>
            <a:r>
              <a:rPr lang="en-US" sz="3200" b="1" i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uk-UA" sz="3200" b="1" i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, що лежать на ребрах </a:t>
            </a:r>
            <a:r>
              <a:rPr lang="en-US" sz="3200" b="1" i="1" dirty="0">
                <a:solidFill>
                  <a:srgbClr val="3333CC"/>
                </a:solidFill>
                <a:latin typeface="Times New Roman" pitchFamily="18" charset="0"/>
              </a:rPr>
              <a:t>AD </a:t>
            </a:r>
            <a:r>
              <a:rPr lang="ru-RU" sz="3200" b="1" i="1" dirty="0">
                <a:solidFill>
                  <a:srgbClr val="3333CC"/>
                </a:solidFill>
                <a:latin typeface="Times New Roman" pitchFamily="18" charset="0"/>
              </a:rPr>
              <a:t>і</a:t>
            </a:r>
            <a:r>
              <a:rPr lang="en-US" sz="3200" b="1" i="1" dirty="0">
                <a:solidFill>
                  <a:srgbClr val="3333CC"/>
                </a:solidFill>
                <a:latin typeface="Times New Roman" pitchFamily="18" charset="0"/>
              </a:rPr>
              <a:t> DC </a:t>
            </a:r>
            <a:r>
              <a:rPr lang="uk-UA" sz="3200" b="1" i="1" dirty="0" smtClean="0">
                <a:solidFill>
                  <a:srgbClr val="3333CC"/>
                </a:solidFill>
                <a:latin typeface="Times New Roman" pitchFamily="18" charset="0"/>
              </a:rPr>
              <a:t>відповідно, якщо </a:t>
            </a:r>
            <a:r>
              <a:rPr lang="en-US" sz="3200" b="1" i="1" dirty="0" smtClean="0">
                <a:solidFill>
                  <a:srgbClr val="3333CC"/>
                </a:solidFill>
                <a:latin typeface="Times New Roman" pitchFamily="18" charset="0"/>
              </a:rPr>
              <a:t>AP:PD = CQ:QD = 1:2 </a:t>
            </a:r>
            <a:r>
              <a:rPr lang="uk-UA" sz="3200" b="1" i="1" dirty="0" smtClean="0">
                <a:solidFill>
                  <a:srgbClr val="3333CC"/>
                </a:solidFill>
                <a:latin typeface="Times New Roman" pitchFamily="18" charset="0"/>
              </a:rPr>
              <a:t>і діагональ основи дорівнює 2а.</a:t>
            </a:r>
          </a:p>
          <a:p>
            <a:pPr eaLnBrk="1" hangingPunct="1"/>
            <a:r>
              <a:rPr lang="uk-UA" sz="3200" b="1" i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Знайти площу перерізу</a:t>
            </a:r>
            <a:endParaRPr lang="ru-RU" sz="3200" b="1" i="1" dirty="0">
              <a:solidFill>
                <a:srgbClr val="33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77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Прямая соединительная линия 36"/>
          <p:cNvCxnSpPr/>
          <p:nvPr/>
        </p:nvCxnSpPr>
        <p:spPr>
          <a:xfrm rot="5400000">
            <a:off x="1107281" y="3536157"/>
            <a:ext cx="3929063" cy="1143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V="1">
            <a:off x="2000250" y="4643438"/>
            <a:ext cx="5429250" cy="12858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3643313" y="2143125"/>
            <a:ext cx="3714750" cy="27146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Полилиния 47"/>
          <p:cNvSpPr/>
          <p:nvPr/>
        </p:nvSpPr>
        <p:spPr>
          <a:xfrm>
            <a:off x="2808288" y="2151063"/>
            <a:ext cx="3533775" cy="3430587"/>
          </a:xfrm>
          <a:custGeom>
            <a:avLst/>
            <a:gdLst>
              <a:gd name="connsiteX0" fmla="*/ 833933 w 3533241"/>
              <a:gd name="connsiteY0" fmla="*/ 0 h 3430829"/>
              <a:gd name="connsiteX1" fmla="*/ 0 w 3533241"/>
              <a:gd name="connsiteY1" fmla="*/ 2874873 h 3430829"/>
              <a:gd name="connsiteX2" fmla="*/ 680313 w 3533241"/>
              <a:gd name="connsiteY2" fmla="*/ 3430829 h 3430829"/>
              <a:gd name="connsiteX3" fmla="*/ 3247949 w 3533241"/>
              <a:gd name="connsiteY3" fmla="*/ 2830982 h 3430829"/>
              <a:gd name="connsiteX4" fmla="*/ 3533241 w 3533241"/>
              <a:gd name="connsiteY4" fmla="*/ 1960473 h 3430829"/>
              <a:gd name="connsiteX5" fmla="*/ 833933 w 3533241"/>
              <a:gd name="connsiteY5" fmla="*/ 0 h 3430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33241" h="3430829">
                <a:moveTo>
                  <a:pt x="833933" y="0"/>
                </a:moveTo>
                <a:lnTo>
                  <a:pt x="0" y="2874873"/>
                </a:lnTo>
                <a:lnTo>
                  <a:pt x="680313" y="3430829"/>
                </a:lnTo>
                <a:lnTo>
                  <a:pt x="3247949" y="2830982"/>
                </a:lnTo>
                <a:lnTo>
                  <a:pt x="3533241" y="1960473"/>
                </a:lnTo>
                <a:lnTo>
                  <a:pt x="833933" y="0"/>
                </a:lnTo>
                <a:close/>
              </a:path>
            </a:pathLst>
          </a:custGeom>
          <a:solidFill>
            <a:srgbClr val="FF5050">
              <a:alpha val="56000"/>
            </a:srgbClr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pSp>
        <p:nvGrpSpPr>
          <p:cNvPr id="39943" name="Группа 5"/>
          <p:cNvGrpSpPr>
            <a:grpSpLocks/>
          </p:cNvGrpSpPr>
          <p:nvPr/>
        </p:nvGrpSpPr>
        <p:grpSpPr bwMode="auto">
          <a:xfrm>
            <a:off x="2798763" y="2143125"/>
            <a:ext cx="3544887" cy="3429000"/>
            <a:chOff x="0" y="43171"/>
            <a:chExt cx="1804665" cy="2093137"/>
          </a:xfrm>
        </p:grpSpPr>
        <p:grpSp>
          <p:nvGrpSpPr>
            <p:cNvPr id="39961" name="Группа 6"/>
            <p:cNvGrpSpPr>
              <a:grpSpLocks/>
            </p:cNvGrpSpPr>
            <p:nvPr/>
          </p:nvGrpSpPr>
          <p:grpSpPr bwMode="auto">
            <a:xfrm>
              <a:off x="21034" y="43171"/>
              <a:ext cx="1754654" cy="2083362"/>
              <a:chOff x="21034" y="42385"/>
              <a:chExt cx="1741075" cy="2045484"/>
            </a:xfrm>
          </p:grpSpPr>
          <p:cxnSp>
            <p:nvCxnSpPr>
              <p:cNvPr id="9" name="Прямая соединительная линия 8"/>
              <p:cNvCxnSpPr/>
              <p:nvPr/>
            </p:nvCxnSpPr>
            <p:spPr>
              <a:xfrm rot="10800000" flipV="1">
                <a:off x="462873" y="1583696"/>
                <a:ext cx="1299119" cy="0"/>
              </a:xfrm>
              <a:prstGeom prst="line">
                <a:avLst/>
              </a:prstGeom>
              <a:ln w="412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Прямая соединительная линия 9"/>
              <p:cNvCxnSpPr/>
              <p:nvPr/>
            </p:nvCxnSpPr>
            <p:spPr>
              <a:xfrm rot="5400000">
                <a:off x="-28228" y="1632937"/>
                <a:ext cx="504256" cy="405774"/>
              </a:xfrm>
              <a:prstGeom prst="line">
                <a:avLst/>
              </a:prstGeom>
              <a:ln w="412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Прямая соединительная линия 10"/>
              <p:cNvCxnSpPr/>
              <p:nvPr/>
            </p:nvCxnSpPr>
            <p:spPr>
              <a:xfrm rot="16200000" flipV="1">
                <a:off x="-328789" y="797961"/>
                <a:ext cx="1527991" cy="16840"/>
              </a:xfrm>
              <a:prstGeom prst="line">
                <a:avLst/>
              </a:prstGeom>
              <a:ln w="412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Куб 7"/>
            <p:cNvSpPr/>
            <p:nvPr/>
          </p:nvSpPr>
          <p:spPr>
            <a:xfrm>
              <a:off x="0" y="50923"/>
              <a:ext cx="1804665" cy="2085385"/>
            </a:xfrm>
            <a:prstGeom prst="cube">
              <a:avLst/>
            </a:prstGeom>
            <a:noFill/>
            <a:ln w="412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ru-RU" dirty="0"/>
            </a:p>
          </p:txBody>
        </p:sp>
      </p:grpSp>
      <p:sp>
        <p:nvSpPr>
          <p:cNvPr id="17" name="Овал 16"/>
          <p:cNvSpPr/>
          <p:nvPr/>
        </p:nvSpPr>
        <p:spPr>
          <a:xfrm>
            <a:off x="3606800" y="2106613"/>
            <a:ext cx="107950" cy="1079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8" name="Овал 17"/>
          <p:cNvSpPr/>
          <p:nvPr/>
        </p:nvSpPr>
        <p:spPr>
          <a:xfrm>
            <a:off x="3429000" y="5535613"/>
            <a:ext cx="107950" cy="1079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9" name="Овал 18"/>
          <p:cNvSpPr/>
          <p:nvPr/>
        </p:nvSpPr>
        <p:spPr>
          <a:xfrm>
            <a:off x="6000750" y="4929188"/>
            <a:ext cx="107950" cy="1079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39947" name="TextBox 19"/>
          <p:cNvSpPr txBox="1">
            <a:spLocks noChangeArrowheads="1"/>
          </p:cNvSpPr>
          <p:nvPr/>
        </p:nvSpPr>
        <p:spPr bwMode="auto">
          <a:xfrm>
            <a:off x="2357438" y="5072063"/>
            <a:ext cx="444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uk-UA" sz="2800" b="1"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48" name="TextBox 20"/>
          <p:cNvSpPr txBox="1">
            <a:spLocks noChangeArrowheads="1"/>
          </p:cNvSpPr>
          <p:nvPr/>
        </p:nvSpPr>
        <p:spPr bwMode="auto">
          <a:xfrm>
            <a:off x="6143625" y="4929188"/>
            <a:ext cx="4635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Q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49" name="TextBox 21"/>
          <p:cNvSpPr txBox="1">
            <a:spLocks noChangeArrowheads="1"/>
          </p:cNvSpPr>
          <p:nvPr/>
        </p:nvSpPr>
        <p:spPr bwMode="auto">
          <a:xfrm>
            <a:off x="3643313" y="4262438"/>
            <a:ext cx="4238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uk-UA" sz="2800" b="1">
                <a:latin typeface="Times New Roman" pitchFamily="18" charset="0"/>
                <a:cs typeface="Times New Roman" pitchFamily="18" charset="0"/>
              </a:rPr>
              <a:t>В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50" name="TextBox 22"/>
          <p:cNvSpPr txBox="1">
            <a:spLocks noChangeArrowheads="1"/>
          </p:cNvSpPr>
          <p:nvPr/>
        </p:nvSpPr>
        <p:spPr bwMode="auto">
          <a:xfrm>
            <a:off x="3357563" y="5548313"/>
            <a:ext cx="4048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P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51" name="TextBox 23"/>
          <p:cNvSpPr txBox="1">
            <a:spLocks noChangeArrowheads="1"/>
          </p:cNvSpPr>
          <p:nvPr/>
        </p:nvSpPr>
        <p:spPr bwMode="auto">
          <a:xfrm>
            <a:off x="5500688" y="5429250"/>
            <a:ext cx="444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D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52" name="TextBox 24"/>
          <p:cNvSpPr txBox="1">
            <a:spLocks noChangeArrowheads="1"/>
          </p:cNvSpPr>
          <p:nvPr/>
        </p:nvSpPr>
        <p:spPr bwMode="auto">
          <a:xfrm>
            <a:off x="6357938" y="4262438"/>
            <a:ext cx="444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uk-UA" sz="2800" b="1">
                <a:latin typeface="Times New Roman" pitchFamily="18" charset="0"/>
                <a:cs typeface="Times New Roman" pitchFamily="18" charset="0"/>
              </a:rPr>
              <a:t>С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53" name="TextBox 25"/>
          <p:cNvSpPr txBox="1">
            <a:spLocks noChangeArrowheads="1"/>
          </p:cNvSpPr>
          <p:nvPr/>
        </p:nvSpPr>
        <p:spPr bwMode="auto">
          <a:xfrm>
            <a:off x="2357438" y="2857500"/>
            <a:ext cx="53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uk-UA" sz="2800" b="1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1400" b="1">
                <a:latin typeface="Times New Roman" pitchFamily="18" charset="0"/>
                <a:cs typeface="Times New Roman" pitchFamily="18" charset="0"/>
              </a:rPr>
              <a:t>1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54" name="TextBox 26"/>
          <p:cNvSpPr txBox="1">
            <a:spLocks noChangeArrowheads="1"/>
          </p:cNvSpPr>
          <p:nvPr/>
        </p:nvSpPr>
        <p:spPr bwMode="auto">
          <a:xfrm>
            <a:off x="3587750" y="1643063"/>
            <a:ext cx="5127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uk-UA" sz="2800" b="1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1400" b="1">
                <a:latin typeface="Times New Roman" pitchFamily="18" charset="0"/>
                <a:cs typeface="Times New Roman" pitchFamily="18" charset="0"/>
              </a:rPr>
              <a:t>1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55" name="TextBox 27"/>
          <p:cNvSpPr txBox="1">
            <a:spLocks noChangeArrowheads="1"/>
          </p:cNvSpPr>
          <p:nvPr/>
        </p:nvSpPr>
        <p:spPr bwMode="auto">
          <a:xfrm>
            <a:off x="5445125" y="2809875"/>
            <a:ext cx="5334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uk-UA" sz="1400" b="1">
                <a:latin typeface="Times New Roman" pitchFamily="18" charset="0"/>
                <a:cs typeface="Times New Roman" pitchFamily="18" charset="0"/>
              </a:rPr>
              <a:t>1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56" name="TextBox 28"/>
          <p:cNvSpPr txBox="1">
            <a:spLocks noChangeArrowheads="1"/>
          </p:cNvSpPr>
          <p:nvPr/>
        </p:nvSpPr>
        <p:spPr bwMode="auto">
          <a:xfrm>
            <a:off x="6302375" y="1643063"/>
            <a:ext cx="53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uk-UA" sz="2800" b="1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1400" b="1">
                <a:latin typeface="Times New Roman" pitchFamily="18" charset="0"/>
                <a:cs typeface="Times New Roman" pitchFamily="18" charset="0"/>
              </a:rPr>
              <a:t>1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rot="5400000">
            <a:off x="1821656" y="5607844"/>
            <a:ext cx="1000125" cy="9286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6357938" y="4714875"/>
            <a:ext cx="107156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/>
        </p:nvCxnSpPr>
        <p:spPr>
          <a:xfrm>
            <a:off x="3676649" y="4714876"/>
            <a:ext cx="1824039" cy="84137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20"/>
          <p:cNvSpPr txBox="1">
            <a:spLocks noChangeArrowheads="1"/>
          </p:cNvSpPr>
          <p:nvPr/>
        </p:nvSpPr>
        <p:spPr bwMode="auto">
          <a:xfrm>
            <a:off x="4692650" y="4679633"/>
            <a:ext cx="4443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Овал 32"/>
          <p:cNvSpPr/>
          <p:nvPr/>
        </p:nvSpPr>
        <p:spPr>
          <a:xfrm>
            <a:off x="4806876" y="5210156"/>
            <a:ext cx="107950" cy="1079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cxnSp>
        <p:nvCxnSpPr>
          <p:cNvPr id="7" name="Прямая соединительная линия 6"/>
          <p:cNvCxnSpPr>
            <a:endCxn id="33" idx="5"/>
          </p:cNvCxnSpPr>
          <p:nvPr/>
        </p:nvCxnSpPr>
        <p:spPr>
          <a:xfrm>
            <a:off x="3660775" y="2151063"/>
            <a:ext cx="1238242" cy="315123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3972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600" b="1" dirty="0" smtClean="0"/>
              <a:t>План-схема розв’язування задачі</a:t>
            </a:r>
            <a:endParaRPr lang="uk-UA" sz="3600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Знайти площу ортогональної проекції.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Знайти </a:t>
            </a:r>
            <a:r>
              <a:rPr lang="en-US" dirty="0" smtClean="0"/>
              <a:t>cos </a:t>
            </a:r>
            <a:r>
              <a:rPr lang="en-US" dirty="0" smtClean="0">
                <a:sym typeface="Symbol"/>
              </a:rPr>
              <a:t>B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NB</a:t>
            </a:r>
            <a:r>
              <a:rPr lang="uk-UA" dirty="0" smtClean="0">
                <a:sym typeface="Symbol"/>
              </a:rPr>
              <a:t>.</a:t>
            </a:r>
            <a:endParaRPr lang="en-US" dirty="0" smtClean="0">
              <a:sym typeface="Symbol"/>
            </a:endParaRPr>
          </a:p>
          <a:p>
            <a:pPr marL="514350" indent="-514350">
              <a:buFont typeface="+mj-lt"/>
              <a:buAutoNum type="arabicPeriod"/>
            </a:pPr>
            <a:r>
              <a:rPr lang="uk-UA" dirty="0" smtClean="0">
                <a:sym typeface="Symbol"/>
              </a:rPr>
              <a:t>Знайти </a:t>
            </a:r>
            <a:r>
              <a:rPr lang="uk-UA" smtClean="0">
                <a:sym typeface="Symbol"/>
              </a:rPr>
              <a:t>площу перерізу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5148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BD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7" descr="E:\Temp\Новая папка\1316459579402667.jpe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9503" y="2964644"/>
            <a:ext cx="3485341" cy="278282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Полилиния 57"/>
          <p:cNvSpPr/>
          <p:nvPr/>
        </p:nvSpPr>
        <p:spPr>
          <a:xfrm>
            <a:off x="3442823" y="598398"/>
            <a:ext cx="2815771" cy="1857829"/>
          </a:xfrm>
          <a:custGeom>
            <a:avLst/>
            <a:gdLst>
              <a:gd name="connsiteX0" fmla="*/ 0 w 2815771"/>
              <a:gd name="connsiteY0" fmla="*/ 1857829 h 1857829"/>
              <a:gd name="connsiteX1" fmla="*/ 1378857 w 2815771"/>
              <a:gd name="connsiteY1" fmla="*/ 0 h 1857829"/>
              <a:gd name="connsiteX2" fmla="*/ 2815771 w 2815771"/>
              <a:gd name="connsiteY2" fmla="*/ 1843314 h 1857829"/>
              <a:gd name="connsiteX0" fmla="*/ 0 w 2815771"/>
              <a:gd name="connsiteY0" fmla="*/ 1857829 h 1857829"/>
              <a:gd name="connsiteX1" fmla="*/ 1378857 w 2815771"/>
              <a:gd name="connsiteY1" fmla="*/ 0 h 1857829"/>
              <a:gd name="connsiteX2" fmla="*/ 2815771 w 2815771"/>
              <a:gd name="connsiteY2" fmla="*/ 1843314 h 1857829"/>
              <a:gd name="connsiteX3" fmla="*/ 0 w 2815771"/>
              <a:gd name="connsiteY3" fmla="*/ 1857829 h 1857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15771" h="1857829">
                <a:moveTo>
                  <a:pt x="0" y="1857829"/>
                </a:moveTo>
                <a:lnTo>
                  <a:pt x="1378857" y="0"/>
                </a:lnTo>
                <a:lnTo>
                  <a:pt x="2815771" y="1843314"/>
                </a:lnTo>
                <a:lnTo>
                  <a:pt x="0" y="1857829"/>
                </a:lnTo>
                <a:close/>
              </a:path>
            </a:pathLst>
          </a:custGeom>
          <a:solidFill>
            <a:srgbClr val="4BD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олилиния 60"/>
          <p:cNvSpPr/>
          <p:nvPr/>
        </p:nvSpPr>
        <p:spPr>
          <a:xfrm rot="178771">
            <a:off x="2192543" y="2353752"/>
            <a:ext cx="2728685" cy="2380343"/>
          </a:xfrm>
          <a:custGeom>
            <a:avLst/>
            <a:gdLst>
              <a:gd name="connsiteX0" fmla="*/ 0 w 2728685"/>
              <a:gd name="connsiteY0" fmla="*/ 1654628 h 2380343"/>
              <a:gd name="connsiteX1" fmla="*/ 1204685 w 2728685"/>
              <a:gd name="connsiteY1" fmla="*/ 29028 h 2380343"/>
              <a:gd name="connsiteX2" fmla="*/ 2612571 w 2728685"/>
              <a:gd name="connsiteY2" fmla="*/ 0 h 2380343"/>
              <a:gd name="connsiteX3" fmla="*/ 2728685 w 2728685"/>
              <a:gd name="connsiteY3" fmla="*/ 2380343 h 2380343"/>
              <a:gd name="connsiteX4" fmla="*/ 0 w 2728685"/>
              <a:gd name="connsiteY4" fmla="*/ 1654628 h 2380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28685" h="2380343">
                <a:moveTo>
                  <a:pt x="0" y="1654628"/>
                </a:moveTo>
                <a:lnTo>
                  <a:pt x="1204685" y="29028"/>
                </a:lnTo>
                <a:lnTo>
                  <a:pt x="2612571" y="0"/>
                </a:lnTo>
                <a:lnTo>
                  <a:pt x="2728685" y="2380343"/>
                </a:lnTo>
                <a:lnTo>
                  <a:pt x="0" y="1654628"/>
                </a:lnTo>
                <a:close/>
              </a:path>
            </a:pathLst>
          </a:custGeom>
          <a:solidFill>
            <a:srgbClr val="4BD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Полилиния 63"/>
          <p:cNvSpPr/>
          <p:nvPr/>
        </p:nvSpPr>
        <p:spPr>
          <a:xfrm rot="230537">
            <a:off x="4821679" y="3469487"/>
            <a:ext cx="3120571" cy="2670628"/>
          </a:xfrm>
          <a:custGeom>
            <a:avLst/>
            <a:gdLst>
              <a:gd name="connsiteX0" fmla="*/ 0 w 3120571"/>
              <a:gd name="connsiteY0" fmla="*/ 2656114 h 2670628"/>
              <a:gd name="connsiteX1" fmla="*/ 2119085 w 3120571"/>
              <a:gd name="connsiteY1" fmla="*/ 0 h 2670628"/>
              <a:gd name="connsiteX2" fmla="*/ 3120571 w 3120571"/>
              <a:gd name="connsiteY2" fmla="*/ 1306285 h 2670628"/>
              <a:gd name="connsiteX3" fmla="*/ 2002971 w 3120571"/>
              <a:gd name="connsiteY3" fmla="*/ 2670628 h 2670628"/>
              <a:gd name="connsiteX0" fmla="*/ 0 w 3120571"/>
              <a:gd name="connsiteY0" fmla="*/ 2656114 h 2670628"/>
              <a:gd name="connsiteX1" fmla="*/ 2119085 w 3120571"/>
              <a:gd name="connsiteY1" fmla="*/ 0 h 2670628"/>
              <a:gd name="connsiteX2" fmla="*/ 3120571 w 3120571"/>
              <a:gd name="connsiteY2" fmla="*/ 1306285 h 2670628"/>
              <a:gd name="connsiteX3" fmla="*/ 2002971 w 3120571"/>
              <a:gd name="connsiteY3" fmla="*/ 2670628 h 2670628"/>
              <a:gd name="connsiteX4" fmla="*/ 0 w 3120571"/>
              <a:gd name="connsiteY4" fmla="*/ 2656114 h 2670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20571" h="2670628">
                <a:moveTo>
                  <a:pt x="0" y="2656114"/>
                </a:moveTo>
                <a:lnTo>
                  <a:pt x="2119085" y="0"/>
                </a:lnTo>
                <a:lnTo>
                  <a:pt x="3120571" y="1306285"/>
                </a:lnTo>
                <a:lnTo>
                  <a:pt x="2002971" y="2670628"/>
                </a:lnTo>
                <a:lnTo>
                  <a:pt x="0" y="2656114"/>
                </a:lnTo>
                <a:close/>
              </a:path>
            </a:pathLst>
          </a:custGeom>
          <a:solidFill>
            <a:srgbClr val="4BD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олилиния 66"/>
          <p:cNvSpPr/>
          <p:nvPr/>
        </p:nvSpPr>
        <p:spPr>
          <a:xfrm rot="154893">
            <a:off x="4762227" y="2378767"/>
            <a:ext cx="2235200" cy="3759200"/>
          </a:xfrm>
          <a:custGeom>
            <a:avLst/>
            <a:gdLst>
              <a:gd name="connsiteX0" fmla="*/ 116115 w 2235200"/>
              <a:gd name="connsiteY0" fmla="*/ 3759200 h 3759200"/>
              <a:gd name="connsiteX1" fmla="*/ 2235200 w 2235200"/>
              <a:gd name="connsiteY1" fmla="*/ 1088571 h 3759200"/>
              <a:gd name="connsiteX2" fmla="*/ 1407886 w 2235200"/>
              <a:gd name="connsiteY2" fmla="*/ 0 h 3759200"/>
              <a:gd name="connsiteX3" fmla="*/ 0 w 2235200"/>
              <a:gd name="connsiteY3" fmla="*/ 58057 h 3759200"/>
              <a:gd name="connsiteX0" fmla="*/ 116115 w 2235200"/>
              <a:gd name="connsiteY0" fmla="*/ 3759200 h 3759200"/>
              <a:gd name="connsiteX1" fmla="*/ 2235200 w 2235200"/>
              <a:gd name="connsiteY1" fmla="*/ 1088571 h 3759200"/>
              <a:gd name="connsiteX2" fmla="*/ 1407886 w 2235200"/>
              <a:gd name="connsiteY2" fmla="*/ 0 h 3759200"/>
              <a:gd name="connsiteX3" fmla="*/ 0 w 2235200"/>
              <a:gd name="connsiteY3" fmla="*/ 58057 h 3759200"/>
              <a:gd name="connsiteX4" fmla="*/ 116115 w 2235200"/>
              <a:gd name="connsiteY4" fmla="*/ 3759200 h 375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5200" h="3759200">
                <a:moveTo>
                  <a:pt x="116115" y="3759200"/>
                </a:moveTo>
                <a:lnTo>
                  <a:pt x="2235200" y="1088571"/>
                </a:lnTo>
                <a:lnTo>
                  <a:pt x="1407886" y="0"/>
                </a:lnTo>
                <a:lnTo>
                  <a:pt x="0" y="58057"/>
                </a:lnTo>
                <a:lnTo>
                  <a:pt x="116115" y="3759200"/>
                </a:lnTo>
                <a:close/>
              </a:path>
            </a:pathLst>
          </a:custGeom>
          <a:solidFill>
            <a:srgbClr val="4BD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Полилиния 69"/>
          <p:cNvSpPr/>
          <p:nvPr/>
        </p:nvSpPr>
        <p:spPr>
          <a:xfrm rot="265509">
            <a:off x="1581872" y="3978224"/>
            <a:ext cx="3280229" cy="2046514"/>
          </a:xfrm>
          <a:custGeom>
            <a:avLst/>
            <a:gdLst>
              <a:gd name="connsiteX0" fmla="*/ 1291772 w 3280229"/>
              <a:gd name="connsiteY0" fmla="*/ 2032000 h 2046514"/>
              <a:gd name="connsiteX1" fmla="*/ 0 w 3280229"/>
              <a:gd name="connsiteY1" fmla="*/ 711200 h 2046514"/>
              <a:gd name="connsiteX2" fmla="*/ 537029 w 3280229"/>
              <a:gd name="connsiteY2" fmla="*/ 0 h 2046514"/>
              <a:gd name="connsiteX3" fmla="*/ 3222172 w 3280229"/>
              <a:gd name="connsiteY3" fmla="*/ 696685 h 2046514"/>
              <a:gd name="connsiteX4" fmla="*/ 3280229 w 3280229"/>
              <a:gd name="connsiteY4" fmla="*/ 2046514 h 2046514"/>
              <a:gd name="connsiteX5" fmla="*/ 3280229 w 3280229"/>
              <a:gd name="connsiteY5" fmla="*/ 2046514 h 2046514"/>
              <a:gd name="connsiteX0" fmla="*/ 1291772 w 3280229"/>
              <a:gd name="connsiteY0" fmla="*/ 2032000 h 2046514"/>
              <a:gd name="connsiteX1" fmla="*/ 0 w 3280229"/>
              <a:gd name="connsiteY1" fmla="*/ 711200 h 2046514"/>
              <a:gd name="connsiteX2" fmla="*/ 537029 w 3280229"/>
              <a:gd name="connsiteY2" fmla="*/ 0 h 2046514"/>
              <a:gd name="connsiteX3" fmla="*/ 3222172 w 3280229"/>
              <a:gd name="connsiteY3" fmla="*/ 696685 h 2046514"/>
              <a:gd name="connsiteX4" fmla="*/ 3280229 w 3280229"/>
              <a:gd name="connsiteY4" fmla="*/ 2046514 h 2046514"/>
              <a:gd name="connsiteX5" fmla="*/ 3280229 w 3280229"/>
              <a:gd name="connsiteY5" fmla="*/ 2046514 h 2046514"/>
              <a:gd name="connsiteX6" fmla="*/ 1291772 w 3280229"/>
              <a:gd name="connsiteY6" fmla="*/ 2032000 h 2046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80229" h="2046514">
                <a:moveTo>
                  <a:pt x="1291772" y="2032000"/>
                </a:moveTo>
                <a:lnTo>
                  <a:pt x="0" y="711200"/>
                </a:lnTo>
                <a:lnTo>
                  <a:pt x="537029" y="0"/>
                </a:lnTo>
                <a:lnTo>
                  <a:pt x="3222172" y="696685"/>
                </a:lnTo>
                <a:lnTo>
                  <a:pt x="3280229" y="2046514"/>
                </a:lnTo>
                <a:lnTo>
                  <a:pt x="3280229" y="2046514"/>
                </a:lnTo>
                <a:lnTo>
                  <a:pt x="1291772" y="2032000"/>
                </a:lnTo>
                <a:close/>
              </a:path>
            </a:pathLst>
          </a:custGeom>
          <a:solidFill>
            <a:srgbClr val="4BD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3" name="Группа 42"/>
          <p:cNvGrpSpPr/>
          <p:nvPr/>
        </p:nvGrpSpPr>
        <p:grpSpPr>
          <a:xfrm>
            <a:off x="5992889" y="2239346"/>
            <a:ext cx="2728685" cy="2380343"/>
            <a:chOff x="111315" y="1238787"/>
            <a:chExt cx="2728685" cy="2380343"/>
          </a:xfrm>
        </p:grpSpPr>
        <p:sp>
          <p:nvSpPr>
            <p:cNvPr id="35" name="Полилиния 34"/>
            <p:cNvSpPr/>
            <p:nvPr/>
          </p:nvSpPr>
          <p:spPr>
            <a:xfrm>
              <a:off x="111315" y="1238787"/>
              <a:ext cx="2728685" cy="2380343"/>
            </a:xfrm>
            <a:custGeom>
              <a:avLst/>
              <a:gdLst>
                <a:gd name="connsiteX0" fmla="*/ 0 w 2728685"/>
                <a:gd name="connsiteY0" fmla="*/ 1654628 h 2380343"/>
                <a:gd name="connsiteX1" fmla="*/ 1204685 w 2728685"/>
                <a:gd name="connsiteY1" fmla="*/ 29028 h 2380343"/>
                <a:gd name="connsiteX2" fmla="*/ 2612571 w 2728685"/>
                <a:gd name="connsiteY2" fmla="*/ 0 h 2380343"/>
                <a:gd name="connsiteX3" fmla="*/ 2728685 w 2728685"/>
                <a:gd name="connsiteY3" fmla="*/ 2380343 h 2380343"/>
                <a:gd name="connsiteX4" fmla="*/ 0 w 2728685"/>
                <a:gd name="connsiteY4" fmla="*/ 1654628 h 23803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28685" h="2380343">
                  <a:moveTo>
                    <a:pt x="0" y="1654628"/>
                  </a:moveTo>
                  <a:lnTo>
                    <a:pt x="1204685" y="29028"/>
                  </a:lnTo>
                  <a:lnTo>
                    <a:pt x="2612571" y="0"/>
                  </a:lnTo>
                  <a:lnTo>
                    <a:pt x="2728685" y="2380343"/>
                  </a:lnTo>
                  <a:lnTo>
                    <a:pt x="0" y="1654628"/>
                  </a:ln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050" name="Picture 2" descr="E:\Temp\Новая папка\0015-016-Prjamaja-lezhaschaja-v-ploskosti-perpendikuljarna-naklonnoj-togda-i-tolko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3608" y="1700729"/>
              <a:ext cx="1656184" cy="13933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0" name="Группа 49"/>
          <p:cNvGrpSpPr/>
          <p:nvPr/>
        </p:nvGrpSpPr>
        <p:grpSpPr>
          <a:xfrm>
            <a:off x="1316695" y="817115"/>
            <a:ext cx="3120571" cy="2670628"/>
            <a:chOff x="6516216" y="4330330"/>
            <a:chExt cx="3120571" cy="2670628"/>
          </a:xfrm>
        </p:grpSpPr>
        <p:sp>
          <p:nvSpPr>
            <p:cNvPr id="38" name="Полилиния 37"/>
            <p:cNvSpPr/>
            <p:nvPr/>
          </p:nvSpPr>
          <p:spPr>
            <a:xfrm>
              <a:off x="6516216" y="4330330"/>
              <a:ext cx="3120571" cy="2670628"/>
            </a:xfrm>
            <a:custGeom>
              <a:avLst/>
              <a:gdLst>
                <a:gd name="connsiteX0" fmla="*/ 0 w 3120571"/>
                <a:gd name="connsiteY0" fmla="*/ 2656114 h 2670628"/>
                <a:gd name="connsiteX1" fmla="*/ 2119085 w 3120571"/>
                <a:gd name="connsiteY1" fmla="*/ 0 h 2670628"/>
                <a:gd name="connsiteX2" fmla="*/ 3120571 w 3120571"/>
                <a:gd name="connsiteY2" fmla="*/ 1306285 h 2670628"/>
                <a:gd name="connsiteX3" fmla="*/ 2002971 w 3120571"/>
                <a:gd name="connsiteY3" fmla="*/ 2670628 h 2670628"/>
                <a:gd name="connsiteX0" fmla="*/ 0 w 3120571"/>
                <a:gd name="connsiteY0" fmla="*/ 2656114 h 2670628"/>
                <a:gd name="connsiteX1" fmla="*/ 2119085 w 3120571"/>
                <a:gd name="connsiteY1" fmla="*/ 0 h 2670628"/>
                <a:gd name="connsiteX2" fmla="*/ 3120571 w 3120571"/>
                <a:gd name="connsiteY2" fmla="*/ 1306285 h 2670628"/>
                <a:gd name="connsiteX3" fmla="*/ 2002971 w 3120571"/>
                <a:gd name="connsiteY3" fmla="*/ 2670628 h 2670628"/>
                <a:gd name="connsiteX4" fmla="*/ 0 w 3120571"/>
                <a:gd name="connsiteY4" fmla="*/ 2656114 h 267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20571" h="2670628">
                  <a:moveTo>
                    <a:pt x="0" y="2656114"/>
                  </a:moveTo>
                  <a:lnTo>
                    <a:pt x="2119085" y="0"/>
                  </a:lnTo>
                  <a:lnTo>
                    <a:pt x="3120571" y="1306285"/>
                  </a:lnTo>
                  <a:lnTo>
                    <a:pt x="2002971" y="2670628"/>
                  </a:lnTo>
                  <a:lnTo>
                    <a:pt x="0" y="2656114"/>
                  </a:ln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051" name="Picture 3" descr="E:\Temp\Новая папка\pict010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286" t="16800" b="6707"/>
            <a:stretch/>
          </p:blipFill>
          <p:spPr bwMode="auto">
            <a:xfrm rot="18360386">
              <a:off x="7349487" y="5371354"/>
              <a:ext cx="1882775" cy="1020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9" name="Группа 48"/>
          <p:cNvGrpSpPr/>
          <p:nvPr/>
        </p:nvGrpSpPr>
        <p:grpSpPr>
          <a:xfrm>
            <a:off x="3733108" y="2995873"/>
            <a:ext cx="2235200" cy="3759200"/>
            <a:chOff x="9172330" y="1386073"/>
            <a:chExt cx="2235200" cy="3759200"/>
          </a:xfrm>
        </p:grpSpPr>
        <p:sp>
          <p:nvSpPr>
            <p:cNvPr id="37" name="Полилиния 36"/>
            <p:cNvSpPr/>
            <p:nvPr/>
          </p:nvSpPr>
          <p:spPr>
            <a:xfrm>
              <a:off x="9172330" y="1386073"/>
              <a:ext cx="2235200" cy="3759200"/>
            </a:xfrm>
            <a:custGeom>
              <a:avLst/>
              <a:gdLst>
                <a:gd name="connsiteX0" fmla="*/ 116115 w 2235200"/>
                <a:gd name="connsiteY0" fmla="*/ 3759200 h 3759200"/>
                <a:gd name="connsiteX1" fmla="*/ 2235200 w 2235200"/>
                <a:gd name="connsiteY1" fmla="*/ 1088571 h 3759200"/>
                <a:gd name="connsiteX2" fmla="*/ 1407886 w 2235200"/>
                <a:gd name="connsiteY2" fmla="*/ 0 h 3759200"/>
                <a:gd name="connsiteX3" fmla="*/ 0 w 2235200"/>
                <a:gd name="connsiteY3" fmla="*/ 58057 h 3759200"/>
                <a:gd name="connsiteX0" fmla="*/ 116115 w 2235200"/>
                <a:gd name="connsiteY0" fmla="*/ 3759200 h 3759200"/>
                <a:gd name="connsiteX1" fmla="*/ 2235200 w 2235200"/>
                <a:gd name="connsiteY1" fmla="*/ 1088571 h 3759200"/>
                <a:gd name="connsiteX2" fmla="*/ 1407886 w 2235200"/>
                <a:gd name="connsiteY2" fmla="*/ 0 h 3759200"/>
                <a:gd name="connsiteX3" fmla="*/ 0 w 2235200"/>
                <a:gd name="connsiteY3" fmla="*/ 58057 h 3759200"/>
                <a:gd name="connsiteX4" fmla="*/ 116115 w 2235200"/>
                <a:gd name="connsiteY4" fmla="*/ 3759200 h 3759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35200" h="3759200">
                  <a:moveTo>
                    <a:pt x="116115" y="3759200"/>
                  </a:moveTo>
                  <a:lnTo>
                    <a:pt x="2235200" y="1088571"/>
                  </a:lnTo>
                  <a:lnTo>
                    <a:pt x="1407886" y="0"/>
                  </a:lnTo>
                  <a:lnTo>
                    <a:pt x="0" y="58057"/>
                  </a:lnTo>
                  <a:lnTo>
                    <a:pt x="116115" y="3759200"/>
                  </a:ln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052" name="Picture 4" descr="E:\Temp\Новая папка\20511_html_4ce9ea73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9083692" y="1768612"/>
              <a:ext cx="1837178" cy="13933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4" name="Группа 43"/>
          <p:cNvGrpSpPr/>
          <p:nvPr/>
        </p:nvGrpSpPr>
        <p:grpSpPr>
          <a:xfrm>
            <a:off x="5360739" y="4636713"/>
            <a:ext cx="3280229" cy="2046514"/>
            <a:chOff x="-2412776" y="3619130"/>
            <a:chExt cx="3280229" cy="2046514"/>
          </a:xfrm>
        </p:grpSpPr>
        <p:sp>
          <p:nvSpPr>
            <p:cNvPr id="34" name="Полилиния 33"/>
            <p:cNvSpPr/>
            <p:nvPr/>
          </p:nvSpPr>
          <p:spPr>
            <a:xfrm>
              <a:off x="-2412776" y="3619130"/>
              <a:ext cx="3280229" cy="2046514"/>
            </a:xfrm>
            <a:custGeom>
              <a:avLst/>
              <a:gdLst>
                <a:gd name="connsiteX0" fmla="*/ 1291772 w 3280229"/>
                <a:gd name="connsiteY0" fmla="*/ 2032000 h 2046514"/>
                <a:gd name="connsiteX1" fmla="*/ 0 w 3280229"/>
                <a:gd name="connsiteY1" fmla="*/ 711200 h 2046514"/>
                <a:gd name="connsiteX2" fmla="*/ 537029 w 3280229"/>
                <a:gd name="connsiteY2" fmla="*/ 0 h 2046514"/>
                <a:gd name="connsiteX3" fmla="*/ 3222172 w 3280229"/>
                <a:gd name="connsiteY3" fmla="*/ 696685 h 2046514"/>
                <a:gd name="connsiteX4" fmla="*/ 3280229 w 3280229"/>
                <a:gd name="connsiteY4" fmla="*/ 2046514 h 2046514"/>
                <a:gd name="connsiteX5" fmla="*/ 3280229 w 3280229"/>
                <a:gd name="connsiteY5" fmla="*/ 2046514 h 2046514"/>
                <a:gd name="connsiteX0" fmla="*/ 1291772 w 3280229"/>
                <a:gd name="connsiteY0" fmla="*/ 2032000 h 2046514"/>
                <a:gd name="connsiteX1" fmla="*/ 0 w 3280229"/>
                <a:gd name="connsiteY1" fmla="*/ 711200 h 2046514"/>
                <a:gd name="connsiteX2" fmla="*/ 537029 w 3280229"/>
                <a:gd name="connsiteY2" fmla="*/ 0 h 2046514"/>
                <a:gd name="connsiteX3" fmla="*/ 3222172 w 3280229"/>
                <a:gd name="connsiteY3" fmla="*/ 696685 h 2046514"/>
                <a:gd name="connsiteX4" fmla="*/ 3280229 w 3280229"/>
                <a:gd name="connsiteY4" fmla="*/ 2046514 h 2046514"/>
                <a:gd name="connsiteX5" fmla="*/ 3280229 w 3280229"/>
                <a:gd name="connsiteY5" fmla="*/ 2046514 h 2046514"/>
                <a:gd name="connsiteX6" fmla="*/ 1291772 w 3280229"/>
                <a:gd name="connsiteY6" fmla="*/ 2032000 h 20465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80229" h="2046514">
                  <a:moveTo>
                    <a:pt x="1291772" y="2032000"/>
                  </a:moveTo>
                  <a:lnTo>
                    <a:pt x="0" y="711200"/>
                  </a:lnTo>
                  <a:lnTo>
                    <a:pt x="537029" y="0"/>
                  </a:lnTo>
                  <a:lnTo>
                    <a:pt x="3222172" y="696685"/>
                  </a:lnTo>
                  <a:lnTo>
                    <a:pt x="3280229" y="2046514"/>
                  </a:lnTo>
                  <a:lnTo>
                    <a:pt x="3280229" y="2046514"/>
                  </a:lnTo>
                  <a:lnTo>
                    <a:pt x="1291772" y="2032000"/>
                  </a:ln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053" name="Picture 5" descr="E:\Temp\Новая папка\sincos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161636" y="4152892"/>
              <a:ext cx="1485163" cy="14851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8" name="Группа 47"/>
          <p:cNvGrpSpPr/>
          <p:nvPr/>
        </p:nvGrpSpPr>
        <p:grpSpPr>
          <a:xfrm>
            <a:off x="6178702" y="78874"/>
            <a:ext cx="2815771" cy="1857829"/>
            <a:chOff x="6140450" y="237017"/>
            <a:chExt cx="2815771" cy="1857829"/>
          </a:xfrm>
        </p:grpSpPr>
        <p:sp>
          <p:nvSpPr>
            <p:cNvPr id="36" name="Полилиния 35"/>
            <p:cNvSpPr/>
            <p:nvPr/>
          </p:nvSpPr>
          <p:spPr>
            <a:xfrm>
              <a:off x="6140450" y="237017"/>
              <a:ext cx="2815771" cy="1857829"/>
            </a:xfrm>
            <a:custGeom>
              <a:avLst/>
              <a:gdLst>
                <a:gd name="connsiteX0" fmla="*/ 0 w 2815771"/>
                <a:gd name="connsiteY0" fmla="*/ 1857829 h 1857829"/>
                <a:gd name="connsiteX1" fmla="*/ 1378857 w 2815771"/>
                <a:gd name="connsiteY1" fmla="*/ 0 h 1857829"/>
                <a:gd name="connsiteX2" fmla="*/ 2815771 w 2815771"/>
                <a:gd name="connsiteY2" fmla="*/ 1843314 h 1857829"/>
                <a:gd name="connsiteX0" fmla="*/ 0 w 2815771"/>
                <a:gd name="connsiteY0" fmla="*/ 1857829 h 1857829"/>
                <a:gd name="connsiteX1" fmla="*/ 1378857 w 2815771"/>
                <a:gd name="connsiteY1" fmla="*/ 0 h 1857829"/>
                <a:gd name="connsiteX2" fmla="*/ 2815771 w 2815771"/>
                <a:gd name="connsiteY2" fmla="*/ 1843314 h 1857829"/>
                <a:gd name="connsiteX3" fmla="*/ 0 w 2815771"/>
                <a:gd name="connsiteY3" fmla="*/ 1857829 h 1857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5771" h="1857829">
                  <a:moveTo>
                    <a:pt x="0" y="1857829"/>
                  </a:moveTo>
                  <a:lnTo>
                    <a:pt x="1378857" y="0"/>
                  </a:lnTo>
                  <a:lnTo>
                    <a:pt x="2815771" y="1843314"/>
                  </a:lnTo>
                  <a:lnTo>
                    <a:pt x="0" y="1857829"/>
                  </a:ln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/>
                <p:cNvSpPr txBox="1"/>
                <p:nvPr/>
              </p:nvSpPr>
              <p:spPr>
                <a:xfrm>
                  <a:off x="6437038" y="1503624"/>
                  <a:ext cx="2222596" cy="42761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ru-RU" sz="20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uk-UA" sz="2000" b="0" i="1" smtClean="0">
                                <a:latin typeface="Cambria Math"/>
                              </a:rPr>
                              <m:t>орт</m:t>
                            </m:r>
                          </m:sub>
                        </m:sSub>
                        <m:r>
                          <a:rPr lang="uk-UA" sz="2000" b="0" i="1" smtClean="0"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uk-UA" sz="20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uk-UA" sz="2000" b="0" i="1" smtClean="0">
                                <a:latin typeface="Cambria Math"/>
                              </a:rPr>
                              <m:t>пер</m:t>
                            </m:r>
                          </m:sub>
                        </m:sSub>
                        <m:r>
                          <a:rPr lang="uk-UA" sz="2000" b="0" i="1" smtClean="0">
                            <a:latin typeface="Cambria Math"/>
                            <a:ea typeface="Cambria Math"/>
                          </a:rPr>
                          <m:t>∙</m:t>
                        </m:r>
                        <m:func>
                          <m:funcPr>
                            <m:ctrlP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latin typeface="Cambria Math"/>
                                <a:ea typeface="Cambria Math"/>
                              </a:rPr>
                              <m:t>cos</m:t>
                            </m:r>
                          </m:fName>
                          <m:e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𝜑</m:t>
                            </m:r>
                          </m:e>
                        </m:func>
                      </m:oMath>
                    </m:oMathPara>
                  </a14:m>
                  <a:endParaRPr lang="ru-RU" sz="2000" dirty="0"/>
                </a:p>
              </p:txBody>
            </p:sp>
          </mc:Choice>
          <mc:Fallback xmlns="">
            <p:sp>
              <p:nvSpPr>
                <p:cNvPr id="40" name="TextBox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37038" y="1503624"/>
                  <a:ext cx="2222596" cy="427618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7143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1" name="Группа 40"/>
          <p:cNvGrpSpPr/>
          <p:nvPr/>
        </p:nvGrpSpPr>
        <p:grpSpPr>
          <a:xfrm>
            <a:off x="34659" y="109363"/>
            <a:ext cx="2002971" cy="2394858"/>
            <a:chOff x="-2556792" y="503300"/>
            <a:chExt cx="2002971" cy="2394858"/>
          </a:xfrm>
        </p:grpSpPr>
        <p:sp>
          <p:nvSpPr>
            <p:cNvPr id="39" name="Полилиния 38"/>
            <p:cNvSpPr/>
            <p:nvPr/>
          </p:nvSpPr>
          <p:spPr>
            <a:xfrm>
              <a:off x="-2556792" y="503300"/>
              <a:ext cx="2002971" cy="2394858"/>
            </a:xfrm>
            <a:custGeom>
              <a:avLst/>
              <a:gdLst>
                <a:gd name="connsiteX0" fmla="*/ 885371 w 2002971"/>
                <a:gd name="connsiteY0" fmla="*/ 2394858 h 2394858"/>
                <a:gd name="connsiteX1" fmla="*/ 0 w 2002971"/>
                <a:gd name="connsiteY1" fmla="*/ 667658 h 2394858"/>
                <a:gd name="connsiteX2" fmla="*/ 1857828 w 2002971"/>
                <a:gd name="connsiteY2" fmla="*/ 0 h 2394858"/>
                <a:gd name="connsiteX3" fmla="*/ 2002971 w 2002971"/>
                <a:gd name="connsiteY3" fmla="*/ 1378858 h 2394858"/>
                <a:gd name="connsiteX4" fmla="*/ 885371 w 2002971"/>
                <a:gd name="connsiteY4" fmla="*/ 2394858 h 2394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02971" h="2394858">
                  <a:moveTo>
                    <a:pt x="885371" y="2394858"/>
                  </a:moveTo>
                  <a:lnTo>
                    <a:pt x="0" y="667658"/>
                  </a:lnTo>
                  <a:lnTo>
                    <a:pt x="1857828" y="0"/>
                  </a:lnTo>
                  <a:lnTo>
                    <a:pt x="2002971" y="1378858"/>
                  </a:lnTo>
                  <a:lnTo>
                    <a:pt x="885371" y="2394858"/>
                  </a:ln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054" name="Picture 6" descr="E:\Temp\Новая папка\pramieiploskost.gif"/>
            <p:cNvPicPr>
              <a:picLocks noChangeAspect="1" noChangeArrowheads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3279" r="58154"/>
            <a:stretch/>
          </p:blipFill>
          <p:spPr bwMode="auto">
            <a:xfrm rot="20118185">
              <a:off x="-2263832" y="1085829"/>
              <a:ext cx="1596898" cy="7785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6" name="Группа 45"/>
          <p:cNvGrpSpPr/>
          <p:nvPr/>
        </p:nvGrpSpPr>
        <p:grpSpPr>
          <a:xfrm rot="15887695">
            <a:off x="-127478" y="4113723"/>
            <a:ext cx="2888343" cy="2394858"/>
            <a:chOff x="1698306" y="4381128"/>
            <a:chExt cx="2888343" cy="2394858"/>
          </a:xfrm>
        </p:grpSpPr>
        <p:sp>
          <p:nvSpPr>
            <p:cNvPr id="45" name="Полилиния 44"/>
            <p:cNvSpPr/>
            <p:nvPr/>
          </p:nvSpPr>
          <p:spPr>
            <a:xfrm>
              <a:off x="1698306" y="4381128"/>
              <a:ext cx="2888343" cy="2394858"/>
            </a:xfrm>
            <a:custGeom>
              <a:avLst/>
              <a:gdLst>
                <a:gd name="connsiteX0" fmla="*/ 885371 w 2002971"/>
                <a:gd name="connsiteY0" fmla="*/ 2394858 h 2394858"/>
                <a:gd name="connsiteX1" fmla="*/ 0 w 2002971"/>
                <a:gd name="connsiteY1" fmla="*/ 667658 h 2394858"/>
                <a:gd name="connsiteX2" fmla="*/ 1857828 w 2002971"/>
                <a:gd name="connsiteY2" fmla="*/ 0 h 2394858"/>
                <a:gd name="connsiteX3" fmla="*/ 2002971 w 2002971"/>
                <a:gd name="connsiteY3" fmla="*/ 1378858 h 2394858"/>
                <a:gd name="connsiteX4" fmla="*/ 885371 w 2002971"/>
                <a:gd name="connsiteY4" fmla="*/ 2394858 h 2394858"/>
                <a:gd name="connsiteX0" fmla="*/ 885371 w 2888343"/>
                <a:gd name="connsiteY0" fmla="*/ 2394858 h 2394858"/>
                <a:gd name="connsiteX1" fmla="*/ 0 w 2888343"/>
                <a:gd name="connsiteY1" fmla="*/ 667658 h 2394858"/>
                <a:gd name="connsiteX2" fmla="*/ 1857828 w 2888343"/>
                <a:gd name="connsiteY2" fmla="*/ 0 h 2394858"/>
                <a:gd name="connsiteX3" fmla="*/ 2888343 w 2888343"/>
                <a:gd name="connsiteY3" fmla="*/ 914401 h 2394858"/>
                <a:gd name="connsiteX4" fmla="*/ 885371 w 2888343"/>
                <a:gd name="connsiteY4" fmla="*/ 2394858 h 2394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88343" h="2394858">
                  <a:moveTo>
                    <a:pt x="885371" y="2394858"/>
                  </a:moveTo>
                  <a:lnTo>
                    <a:pt x="0" y="667658"/>
                  </a:lnTo>
                  <a:lnTo>
                    <a:pt x="1857828" y="0"/>
                  </a:lnTo>
                  <a:lnTo>
                    <a:pt x="2888343" y="914401"/>
                  </a:lnTo>
                  <a:lnTo>
                    <a:pt x="885371" y="2394858"/>
                  </a:ln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7" name="Picture 6" descr="E:\Temp\Новая папка\pramieiploskost.gif"/>
            <p:cNvPicPr>
              <a:picLocks noChangeAspect="1" noChangeArrowheads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741" t="73845"/>
            <a:stretch/>
          </p:blipFill>
          <p:spPr bwMode="auto">
            <a:xfrm rot="19991745">
              <a:off x="2071930" y="5007857"/>
              <a:ext cx="1960940" cy="9266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12982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7.40741E-7 L -0.30608 0.0694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13" y="34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42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0 L -0.42257 0.01042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128" y="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42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3.7037E-7 L 0.11909 -0.10579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55" y="-5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42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0.39011 0.38565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97" y="192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42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48148E-6 L -0.4231 -0.09421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163" y="-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42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0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2" dur="2000" fill="hold"/>
                                        <p:tgtEl>
                                          <p:spTgt spid="205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5"/>
                  </p:tgtEl>
                </p:cond>
              </p:nextCondLst>
            </p:seq>
          </p:childTnLst>
        </p:cTn>
      </p:par>
    </p:tnLst>
    <p:bldLst>
      <p:bldP spid="58" grpId="0" animBg="1"/>
      <p:bldP spid="61" grpId="0" animBg="1"/>
      <p:bldP spid="64" grpId="0" animBg="1"/>
      <p:bldP spid="67" grpId="0" animBg="1"/>
      <p:bldP spid="7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temp\автографи тріоди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5" t="50000" r="66384" b="12413"/>
          <a:stretch/>
        </p:blipFill>
        <p:spPr bwMode="auto">
          <a:xfrm>
            <a:off x="702264" y="3645024"/>
            <a:ext cx="3168352" cy="2774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E:\temp\img10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52" t="50000" r="34110" b="25918"/>
          <a:stretch/>
        </p:blipFill>
        <p:spPr bwMode="auto">
          <a:xfrm>
            <a:off x="467543" y="1052736"/>
            <a:ext cx="3431403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E:\temp\img10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951" t="47210" r="1030" b="25046"/>
          <a:stretch/>
        </p:blipFill>
        <p:spPr bwMode="auto">
          <a:xfrm>
            <a:off x="4572000" y="3645024"/>
            <a:ext cx="3768455" cy="2304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E:\temp\pramieiploskost.gif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677" t="74281"/>
          <a:stretch/>
        </p:blipFill>
        <p:spPr bwMode="auto">
          <a:xfrm>
            <a:off x="4427984" y="764704"/>
            <a:ext cx="4490881" cy="2083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72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1114624" y="2276872"/>
            <a:ext cx="7851576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sz="3200" b="1" i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Трьома </a:t>
            </a:r>
            <a:r>
              <a:rPr lang="uk-UA" sz="3200" b="1" i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точками, що не лежать на одній прямій</a:t>
            </a:r>
            <a:r>
              <a:rPr lang="uk-UA" sz="3200" b="1" i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uk-UA" sz="3200" b="1" i="1" dirty="0">
              <a:solidFill>
                <a:srgbClr val="33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27314" y="599857"/>
            <a:ext cx="54470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Площину можна задати:</a:t>
            </a:r>
            <a:endParaRPr lang="uk-UA" sz="3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0400" y="2276872"/>
            <a:ext cx="7200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b="1" i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200" b="1" i="1" dirty="0">
              <a:solidFill>
                <a:srgbClr val="33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1040904" y="3924345"/>
            <a:ext cx="785157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sz="3200" b="1" i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Двома </a:t>
            </a:r>
            <a:r>
              <a:rPr lang="uk-UA" sz="3200" b="1" i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прямими, що перетинаються</a:t>
            </a:r>
            <a:r>
              <a:rPr lang="uk-UA" sz="3200" b="1" i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uk-UA" sz="3200" b="1" i="1" dirty="0">
              <a:solidFill>
                <a:srgbClr val="33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1043608" y="3356992"/>
            <a:ext cx="785157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sz="3200" b="1" i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Прямою </a:t>
            </a:r>
            <a:r>
              <a:rPr lang="uk-UA" sz="3200" b="1" i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і точкою, що не лежить на ній</a:t>
            </a:r>
            <a:r>
              <a:rPr lang="uk-UA" sz="3200" b="1" i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uk-UA" sz="3200" b="1" i="1" dirty="0">
              <a:solidFill>
                <a:srgbClr val="33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971600" y="4500409"/>
            <a:ext cx="785157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sz="3200" b="1" i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Двома </a:t>
            </a:r>
            <a:r>
              <a:rPr lang="uk-UA" sz="3200" b="1" i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паралельними прямими;</a:t>
            </a:r>
            <a:endParaRPr lang="ru-RU" sz="3200" b="1" i="1" dirty="0">
              <a:solidFill>
                <a:srgbClr val="33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8" y="3348281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endParaRPr lang="en-US" sz="3200" b="1" i="1" dirty="0">
              <a:solidFill>
                <a:srgbClr val="33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3528" y="3924345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endParaRPr lang="en-US" sz="3200" b="1" i="1" dirty="0">
              <a:solidFill>
                <a:srgbClr val="33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1520" y="4500409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b="1" i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03541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7410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7" name="Группа 3"/>
          <p:cNvGrpSpPr>
            <a:grpSpLocks/>
          </p:cNvGrpSpPr>
          <p:nvPr/>
        </p:nvGrpSpPr>
        <p:grpSpPr bwMode="auto">
          <a:xfrm>
            <a:off x="571500" y="1643063"/>
            <a:ext cx="1804988" cy="2085975"/>
            <a:chOff x="0" y="-10572"/>
            <a:chExt cx="1816100" cy="2085813"/>
          </a:xfrm>
        </p:grpSpPr>
        <p:grpSp>
          <p:nvGrpSpPr>
            <p:cNvPr id="21544" name="Группа 4"/>
            <p:cNvGrpSpPr>
              <a:grpSpLocks/>
            </p:cNvGrpSpPr>
            <p:nvPr/>
          </p:nvGrpSpPr>
          <p:grpSpPr bwMode="auto">
            <a:xfrm>
              <a:off x="21167" y="22917"/>
              <a:ext cx="1785274" cy="2042686"/>
              <a:chOff x="21167" y="22917"/>
              <a:chExt cx="1760305" cy="2005523"/>
            </a:xfrm>
          </p:grpSpPr>
          <p:cxnSp>
            <p:nvCxnSpPr>
              <p:cNvPr id="7" name="Прямая соединительная линия 6"/>
              <p:cNvCxnSpPr/>
              <p:nvPr/>
            </p:nvCxnSpPr>
            <p:spPr>
              <a:xfrm rot="10800000">
                <a:off x="438128" y="1592172"/>
                <a:ext cx="1343418" cy="18702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Прямая соединительная линия 7"/>
              <p:cNvCxnSpPr/>
              <p:nvPr/>
            </p:nvCxnSpPr>
            <p:spPr>
              <a:xfrm rot="5400000">
                <a:off x="20718" y="1590666"/>
                <a:ext cx="437938" cy="437831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Прямая соединительная линия 8"/>
              <p:cNvCxnSpPr/>
              <p:nvPr/>
            </p:nvCxnSpPr>
            <p:spPr>
              <a:xfrm rot="5400000" flipH="1" flipV="1">
                <a:off x="-340899" y="822266"/>
                <a:ext cx="1600577" cy="1574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Куб 5"/>
            <p:cNvSpPr/>
            <p:nvPr/>
          </p:nvSpPr>
          <p:spPr>
            <a:xfrm>
              <a:off x="0" y="-10572"/>
              <a:ext cx="1816100" cy="2085813"/>
            </a:xfrm>
            <a:prstGeom prst="cub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ru-RU" dirty="0"/>
            </a:p>
          </p:txBody>
        </p:sp>
      </p:grpSp>
      <p:cxnSp>
        <p:nvCxnSpPr>
          <p:cNvPr id="35" name="Прямая соединительная линия 34"/>
          <p:cNvCxnSpPr/>
          <p:nvPr/>
        </p:nvCxnSpPr>
        <p:spPr>
          <a:xfrm rot="5400000">
            <a:off x="1105694" y="2893219"/>
            <a:ext cx="1644650" cy="1588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Овал 35"/>
          <p:cNvSpPr/>
          <p:nvPr/>
        </p:nvSpPr>
        <p:spPr>
          <a:xfrm>
            <a:off x="963613" y="3214688"/>
            <a:ext cx="125412" cy="125412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3571875" y="1643063"/>
            <a:ext cx="1804988" cy="2085975"/>
            <a:chOff x="3571875" y="1643063"/>
            <a:chExt cx="1804988" cy="2085975"/>
          </a:xfrm>
        </p:grpSpPr>
        <p:grpSp>
          <p:nvGrpSpPr>
            <p:cNvPr id="21511" name="Группа 27"/>
            <p:cNvGrpSpPr>
              <a:grpSpLocks/>
            </p:cNvGrpSpPr>
            <p:nvPr/>
          </p:nvGrpSpPr>
          <p:grpSpPr bwMode="auto">
            <a:xfrm>
              <a:off x="3571875" y="1643063"/>
              <a:ext cx="1804988" cy="2085975"/>
              <a:chOff x="0" y="-10572"/>
              <a:chExt cx="1816100" cy="2085813"/>
            </a:xfrm>
          </p:grpSpPr>
          <p:grpSp>
            <p:nvGrpSpPr>
              <p:cNvPr id="21524" name="Группа 4"/>
              <p:cNvGrpSpPr>
                <a:grpSpLocks/>
              </p:cNvGrpSpPr>
              <p:nvPr/>
            </p:nvGrpSpPr>
            <p:grpSpPr bwMode="auto">
              <a:xfrm>
                <a:off x="21167" y="22917"/>
                <a:ext cx="1785274" cy="2042686"/>
                <a:chOff x="21167" y="22917"/>
                <a:chExt cx="1760305" cy="2005523"/>
              </a:xfrm>
            </p:grpSpPr>
            <p:cxnSp>
              <p:nvCxnSpPr>
                <p:cNvPr id="31" name="Прямая соединительная линия 30"/>
                <p:cNvCxnSpPr/>
                <p:nvPr/>
              </p:nvCxnSpPr>
              <p:spPr>
                <a:xfrm rot="10800000">
                  <a:off x="438128" y="1592172"/>
                  <a:ext cx="1343418" cy="1870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Прямая соединительная линия 31"/>
                <p:cNvCxnSpPr/>
                <p:nvPr/>
              </p:nvCxnSpPr>
              <p:spPr>
                <a:xfrm rot="5400000">
                  <a:off x="20718" y="1590666"/>
                  <a:ext cx="437938" cy="437831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Прямая соединительная линия 32"/>
                <p:cNvCxnSpPr/>
                <p:nvPr/>
              </p:nvCxnSpPr>
              <p:spPr>
                <a:xfrm rot="5400000" flipH="1" flipV="1">
                  <a:off x="-340899" y="822266"/>
                  <a:ext cx="1600577" cy="1574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0" name="Куб 29"/>
              <p:cNvSpPr/>
              <p:nvPr/>
            </p:nvSpPr>
            <p:spPr>
              <a:xfrm>
                <a:off x="0" y="-10572"/>
                <a:ext cx="1816100" cy="2085813"/>
              </a:xfrm>
              <a:prstGeom prst="cub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ru-RU" dirty="0"/>
              </a:p>
            </p:txBody>
          </p:sp>
        </p:grp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4000500" y="1643063"/>
              <a:ext cx="1358900" cy="1587"/>
            </a:xfrm>
            <a:prstGeom prst="line">
              <a:avLst/>
            </a:prstGeom>
            <a:ln w="635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 flipV="1">
              <a:off x="4929188" y="1643063"/>
              <a:ext cx="430212" cy="428625"/>
            </a:xfrm>
            <a:prstGeom prst="line">
              <a:avLst/>
            </a:prstGeom>
            <a:ln w="635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Группа 3"/>
          <p:cNvGrpSpPr/>
          <p:nvPr/>
        </p:nvGrpSpPr>
        <p:grpSpPr>
          <a:xfrm>
            <a:off x="1714500" y="4071938"/>
            <a:ext cx="1876425" cy="2197100"/>
            <a:chOff x="1714500" y="4071938"/>
            <a:chExt cx="1876425" cy="2197100"/>
          </a:xfrm>
        </p:grpSpPr>
        <p:grpSp>
          <p:nvGrpSpPr>
            <p:cNvPr id="21508" name="Группа 9"/>
            <p:cNvGrpSpPr>
              <a:grpSpLocks/>
            </p:cNvGrpSpPr>
            <p:nvPr/>
          </p:nvGrpSpPr>
          <p:grpSpPr bwMode="auto">
            <a:xfrm>
              <a:off x="1785938" y="4129088"/>
              <a:ext cx="1804987" cy="2085975"/>
              <a:chOff x="0" y="-10572"/>
              <a:chExt cx="1816100" cy="2085813"/>
            </a:xfrm>
          </p:grpSpPr>
          <p:grpSp>
            <p:nvGrpSpPr>
              <p:cNvPr id="21539" name="Группа 4"/>
              <p:cNvGrpSpPr>
                <a:grpSpLocks/>
              </p:cNvGrpSpPr>
              <p:nvPr/>
            </p:nvGrpSpPr>
            <p:grpSpPr bwMode="auto">
              <a:xfrm>
                <a:off x="21167" y="22917"/>
                <a:ext cx="1785274" cy="2042686"/>
                <a:chOff x="21167" y="22917"/>
                <a:chExt cx="1760305" cy="2005523"/>
              </a:xfrm>
            </p:grpSpPr>
            <p:cxnSp>
              <p:nvCxnSpPr>
                <p:cNvPr id="13" name="Прямая соединительная линия 12"/>
                <p:cNvCxnSpPr/>
                <p:nvPr/>
              </p:nvCxnSpPr>
              <p:spPr>
                <a:xfrm rot="10800000">
                  <a:off x="438128" y="1592172"/>
                  <a:ext cx="1343418" cy="1870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Прямая соединительная линия 13"/>
                <p:cNvCxnSpPr/>
                <p:nvPr/>
              </p:nvCxnSpPr>
              <p:spPr>
                <a:xfrm rot="5400000">
                  <a:off x="20717" y="1590666"/>
                  <a:ext cx="437938" cy="43783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Прямая соединительная линия 14"/>
                <p:cNvCxnSpPr/>
                <p:nvPr/>
              </p:nvCxnSpPr>
              <p:spPr>
                <a:xfrm rot="5400000" flipH="1" flipV="1">
                  <a:off x="-340899" y="822266"/>
                  <a:ext cx="1600577" cy="1575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" name="Куб 11"/>
              <p:cNvSpPr/>
              <p:nvPr/>
            </p:nvSpPr>
            <p:spPr>
              <a:xfrm>
                <a:off x="0" y="-10572"/>
                <a:ext cx="1816100" cy="2085813"/>
              </a:xfrm>
              <a:prstGeom prst="cub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ru-RU" dirty="0"/>
              </a:p>
            </p:txBody>
          </p:sp>
        </p:grpSp>
        <p:sp>
          <p:nvSpPr>
            <p:cNvPr id="43" name="Овал 42"/>
            <p:cNvSpPr/>
            <p:nvPr/>
          </p:nvSpPr>
          <p:spPr>
            <a:xfrm>
              <a:off x="1714500" y="6143625"/>
              <a:ext cx="125413" cy="125413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44" name="Овал 43"/>
            <p:cNvSpPr/>
            <p:nvPr/>
          </p:nvSpPr>
          <p:spPr>
            <a:xfrm>
              <a:off x="2143125" y="4071938"/>
              <a:ext cx="125413" cy="12541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45" name="Овал 44"/>
            <p:cNvSpPr/>
            <p:nvPr/>
          </p:nvSpPr>
          <p:spPr>
            <a:xfrm>
              <a:off x="3071813" y="4500563"/>
              <a:ext cx="125412" cy="12541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6553200" y="1643063"/>
            <a:ext cx="1804988" cy="2085975"/>
            <a:chOff x="6553200" y="1643063"/>
            <a:chExt cx="1804988" cy="2085975"/>
          </a:xfrm>
        </p:grpSpPr>
        <p:grpSp>
          <p:nvGrpSpPr>
            <p:cNvPr id="21510" name="Группа 21"/>
            <p:cNvGrpSpPr>
              <a:grpSpLocks/>
            </p:cNvGrpSpPr>
            <p:nvPr/>
          </p:nvGrpSpPr>
          <p:grpSpPr bwMode="auto">
            <a:xfrm>
              <a:off x="6553200" y="1643063"/>
              <a:ext cx="1804988" cy="2085975"/>
              <a:chOff x="0" y="-10572"/>
              <a:chExt cx="1816100" cy="2085813"/>
            </a:xfrm>
          </p:grpSpPr>
          <p:grpSp>
            <p:nvGrpSpPr>
              <p:cNvPr id="21529" name="Группа 4"/>
              <p:cNvGrpSpPr>
                <a:grpSpLocks/>
              </p:cNvGrpSpPr>
              <p:nvPr/>
            </p:nvGrpSpPr>
            <p:grpSpPr bwMode="auto">
              <a:xfrm>
                <a:off x="21167" y="22917"/>
                <a:ext cx="1785274" cy="2042686"/>
                <a:chOff x="21167" y="22917"/>
                <a:chExt cx="1760305" cy="2005523"/>
              </a:xfrm>
            </p:grpSpPr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 rot="10800000">
                  <a:off x="438128" y="1592172"/>
                  <a:ext cx="1343418" cy="1870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 rot="5400000">
                  <a:off x="20718" y="1590666"/>
                  <a:ext cx="437938" cy="437831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Прямая соединительная линия 26"/>
                <p:cNvCxnSpPr/>
                <p:nvPr/>
              </p:nvCxnSpPr>
              <p:spPr>
                <a:xfrm rot="5400000" flipH="1" flipV="1">
                  <a:off x="-340899" y="822266"/>
                  <a:ext cx="1600577" cy="1574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4" name="Куб 23"/>
              <p:cNvSpPr/>
              <p:nvPr/>
            </p:nvSpPr>
            <p:spPr>
              <a:xfrm>
                <a:off x="0" y="-10572"/>
                <a:ext cx="1816100" cy="2085813"/>
              </a:xfrm>
              <a:prstGeom prst="cub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ru-RU" dirty="0"/>
              </a:p>
            </p:txBody>
          </p:sp>
        </p:grpSp>
        <p:cxnSp>
          <p:nvCxnSpPr>
            <p:cNvPr id="47" name="Прямая соединительная линия 46"/>
            <p:cNvCxnSpPr/>
            <p:nvPr/>
          </p:nvCxnSpPr>
          <p:spPr>
            <a:xfrm>
              <a:off x="6572250" y="3714750"/>
              <a:ext cx="1357313" cy="1588"/>
            </a:xfrm>
            <a:prstGeom prst="line">
              <a:avLst/>
            </a:prstGeom>
            <a:ln w="635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Группа 4"/>
          <p:cNvGrpSpPr/>
          <p:nvPr/>
        </p:nvGrpSpPr>
        <p:grpSpPr>
          <a:xfrm>
            <a:off x="4786313" y="4129088"/>
            <a:ext cx="1804987" cy="2085975"/>
            <a:chOff x="4786313" y="4129088"/>
            <a:chExt cx="1804987" cy="2085975"/>
          </a:xfrm>
        </p:grpSpPr>
        <p:grpSp>
          <p:nvGrpSpPr>
            <p:cNvPr id="21509" name="Группа 15"/>
            <p:cNvGrpSpPr>
              <a:grpSpLocks/>
            </p:cNvGrpSpPr>
            <p:nvPr/>
          </p:nvGrpSpPr>
          <p:grpSpPr bwMode="auto">
            <a:xfrm>
              <a:off x="4786313" y="4129088"/>
              <a:ext cx="1804987" cy="2085975"/>
              <a:chOff x="0" y="-10572"/>
              <a:chExt cx="1816100" cy="2085813"/>
            </a:xfrm>
          </p:grpSpPr>
          <p:grpSp>
            <p:nvGrpSpPr>
              <p:cNvPr id="21534" name="Группа 4"/>
              <p:cNvGrpSpPr>
                <a:grpSpLocks/>
              </p:cNvGrpSpPr>
              <p:nvPr/>
            </p:nvGrpSpPr>
            <p:grpSpPr bwMode="auto">
              <a:xfrm>
                <a:off x="21167" y="22917"/>
                <a:ext cx="1785274" cy="2042686"/>
                <a:chOff x="21167" y="22917"/>
                <a:chExt cx="1760305" cy="2005523"/>
              </a:xfrm>
            </p:grpSpPr>
            <p:cxnSp>
              <p:nvCxnSpPr>
                <p:cNvPr id="19" name="Прямая соединительная линия 18"/>
                <p:cNvCxnSpPr/>
                <p:nvPr/>
              </p:nvCxnSpPr>
              <p:spPr>
                <a:xfrm rot="10800000">
                  <a:off x="438128" y="1592172"/>
                  <a:ext cx="1343418" cy="1870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Прямая соединительная линия 19"/>
                <p:cNvCxnSpPr/>
                <p:nvPr/>
              </p:nvCxnSpPr>
              <p:spPr>
                <a:xfrm rot="5400000">
                  <a:off x="20717" y="1590666"/>
                  <a:ext cx="437938" cy="43783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Прямая соединительная линия 20"/>
                <p:cNvCxnSpPr/>
                <p:nvPr/>
              </p:nvCxnSpPr>
              <p:spPr>
                <a:xfrm rot="5400000" flipH="1" flipV="1">
                  <a:off x="-340899" y="822266"/>
                  <a:ext cx="1600577" cy="1575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8" name="Куб 17"/>
              <p:cNvSpPr/>
              <p:nvPr/>
            </p:nvSpPr>
            <p:spPr>
              <a:xfrm>
                <a:off x="0" y="-10572"/>
                <a:ext cx="1816100" cy="2085813"/>
              </a:xfrm>
              <a:prstGeom prst="cub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ru-RU" dirty="0"/>
              </a:p>
            </p:txBody>
          </p:sp>
        </p:grpSp>
        <p:cxnSp>
          <p:nvCxnSpPr>
            <p:cNvPr id="51" name="Прямая соединительная линия 50"/>
            <p:cNvCxnSpPr/>
            <p:nvPr/>
          </p:nvCxnSpPr>
          <p:spPr>
            <a:xfrm rot="10800000" flipV="1">
              <a:off x="4786313" y="5786438"/>
              <a:ext cx="430212" cy="428625"/>
            </a:xfrm>
            <a:prstGeom prst="line">
              <a:avLst/>
            </a:prstGeom>
            <a:ln w="635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50"/>
            <p:cNvCxnSpPr/>
            <p:nvPr/>
          </p:nvCxnSpPr>
          <p:spPr>
            <a:xfrm rot="10800000" flipV="1">
              <a:off x="6158012" y="4129088"/>
              <a:ext cx="430212" cy="428625"/>
            </a:xfrm>
            <a:prstGeom prst="line">
              <a:avLst/>
            </a:prstGeom>
            <a:ln w="635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Пряма сполучна лінія 10"/>
          <p:cNvCxnSpPr/>
          <p:nvPr/>
        </p:nvCxnSpPr>
        <p:spPr>
          <a:xfrm>
            <a:off x="7929563" y="2071688"/>
            <a:ext cx="419100" cy="121285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71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1"/>
          <p:cNvSpPr txBox="1">
            <a:spLocks noChangeArrowheads="1"/>
          </p:cNvSpPr>
          <p:nvPr/>
        </p:nvSpPr>
        <p:spPr bwMode="auto">
          <a:xfrm>
            <a:off x="323528" y="2674655"/>
            <a:ext cx="8501063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65113" indent="-265113" eaLnBrk="1" hangingPunct="1">
              <a:buFont typeface="Wingdings" pitchFamily="2" charset="2"/>
              <a:buChar char="ü"/>
            </a:pPr>
            <a:r>
              <a:rPr lang="uk-UA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uk-UA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площині кожної перетнутої грані вказати дві точки, що належать перерізу;</a:t>
            </a:r>
            <a:endParaRPr lang="ru-RU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ü"/>
            </a:pPr>
            <a:r>
              <a:rPr lang="uk-UA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з'єднати ці точки прямою;</a:t>
            </a:r>
          </a:p>
          <a:p>
            <a:pPr marL="265113" indent="-265113" eaLnBrk="1" hangingPunct="1">
              <a:buFont typeface="Wingdings" pitchFamily="2" charset="2"/>
              <a:buChar char="ü"/>
            </a:pPr>
            <a:r>
              <a:rPr lang="uk-UA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знайти точки перетину прямої з ребрами многогранника.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620688"/>
            <a:ext cx="792088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uk-UA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Що означає побудувати переріз?</a:t>
            </a:r>
          </a:p>
          <a:p>
            <a:pPr lvl="0"/>
            <a:r>
              <a:rPr lang="uk-UA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lvl="0"/>
            <a:r>
              <a:rPr lang="uk-UA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Побудувати переріз многогранника площиною – означає:</a:t>
            </a:r>
          </a:p>
        </p:txBody>
      </p:sp>
    </p:spTree>
    <p:extLst>
      <p:ext uri="{BB962C8B-B14F-4D97-AF65-F5344CB8AC3E}">
        <p14:creationId xmlns:p14="http://schemas.microsoft.com/office/powerpoint/2010/main" val="377446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1"/>
          <p:cNvSpPr txBox="1">
            <a:spLocks noChangeArrowheads="1"/>
          </p:cNvSpPr>
          <p:nvPr/>
        </p:nvSpPr>
        <p:spPr bwMode="auto">
          <a:xfrm>
            <a:off x="357188" y="285750"/>
            <a:ext cx="85010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uk-UA" sz="2800" b="1" i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Що може бути перерізом чотирикутної призми …?</a:t>
            </a:r>
            <a:endParaRPr lang="ru-RU" sz="2800" b="1" i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82" t="35156" r="73097" b="30664"/>
          <a:stretch>
            <a:fillRect/>
          </a:stretch>
        </p:blipFill>
        <p:spPr bwMode="auto">
          <a:xfrm>
            <a:off x="285750" y="1428750"/>
            <a:ext cx="2071688" cy="2500313"/>
          </a:xfrm>
          <a:prstGeom prst="rect">
            <a:avLst/>
          </a:prstGeom>
          <a:noFill/>
          <a:ln w="25400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30" t="35352" r="51646" b="31445"/>
          <a:stretch>
            <a:fillRect/>
          </a:stretch>
        </p:blipFill>
        <p:spPr bwMode="auto">
          <a:xfrm>
            <a:off x="2428875" y="3286125"/>
            <a:ext cx="2071688" cy="2428875"/>
          </a:xfrm>
          <a:prstGeom prst="rect">
            <a:avLst/>
          </a:prstGeom>
          <a:noFill/>
          <a:ln w="25400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490" t="35352" r="28587" b="31445"/>
          <a:stretch>
            <a:fillRect/>
          </a:stretch>
        </p:blipFill>
        <p:spPr bwMode="auto">
          <a:xfrm>
            <a:off x="4572000" y="1500188"/>
            <a:ext cx="2071688" cy="2428875"/>
          </a:xfrm>
          <a:prstGeom prst="rect">
            <a:avLst/>
          </a:prstGeom>
          <a:noFill/>
          <a:ln w="25400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220" t="36133" r="8308" b="31641"/>
          <a:stretch>
            <a:fillRect/>
          </a:stretch>
        </p:blipFill>
        <p:spPr bwMode="auto">
          <a:xfrm>
            <a:off x="6786563" y="3357563"/>
            <a:ext cx="2143125" cy="2357437"/>
          </a:xfrm>
          <a:prstGeom prst="rect">
            <a:avLst/>
          </a:prstGeom>
          <a:noFill/>
          <a:ln w="25400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5912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Box 11"/>
          <p:cNvSpPr txBox="1">
            <a:spLocks noChangeArrowheads="1"/>
          </p:cNvSpPr>
          <p:nvPr/>
        </p:nvSpPr>
        <p:spPr bwMode="auto">
          <a:xfrm>
            <a:off x="0" y="287338"/>
            <a:ext cx="91440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uk-UA" sz="32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Побудуйте переріз піраміди АВС</a:t>
            </a:r>
            <a:r>
              <a:rPr lang="en-US" sz="32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uk-UA" sz="32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площиною, що проходить через внутрішні точки </a:t>
            </a:r>
            <a:r>
              <a:rPr lang="en-US" sz="32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M, N, P</a:t>
            </a:r>
            <a:r>
              <a:rPr lang="uk-UA" sz="32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ребер </a:t>
            </a:r>
            <a:r>
              <a:rPr lang="en-US" sz="32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AD, DC </a:t>
            </a:r>
            <a:r>
              <a:rPr lang="uk-UA" sz="32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відповідно, і площини АВС. </a:t>
            </a:r>
            <a:endParaRPr lang="ru-RU" sz="3200" b="1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4819" name="Группа 21"/>
          <p:cNvGrpSpPr>
            <a:grpSpLocks/>
          </p:cNvGrpSpPr>
          <p:nvPr/>
        </p:nvGrpSpPr>
        <p:grpSpPr bwMode="auto">
          <a:xfrm>
            <a:off x="714375" y="2286000"/>
            <a:ext cx="4852988" cy="4071938"/>
            <a:chOff x="714348" y="2285992"/>
            <a:chExt cx="4852670" cy="4071966"/>
          </a:xfrm>
        </p:grpSpPr>
        <p:sp>
          <p:nvSpPr>
            <p:cNvPr id="3" name="Равнобедренный треугольник 2"/>
            <p:cNvSpPr/>
            <p:nvPr/>
          </p:nvSpPr>
          <p:spPr>
            <a:xfrm rot="10800000" flipH="1">
              <a:off x="1122309" y="4754572"/>
              <a:ext cx="4020874" cy="1174758"/>
            </a:xfrm>
            <a:prstGeom prst="triangle">
              <a:avLst>
                <a:gd name="adj" fmla="val 17105"/>
              </a:avLst>
            </a:prstGeom>
            <a:noFill/>
            <a:ln w="28575"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ru-RU" dirty="0"/>
            </a:p>
          </p:txBody>
        </p:sp>
        <p:cxnSp>
          <p:nvCxnSpPr>
            <p:cNvPr id="4" name="Прямая соединительная линия 3"/>
            <p:cNvCxnSpPr>
              <a:stCxn id="3" idx="2"/>
              <a:endCxn id="3" idx="0"/>
            </p:cNvCxnSpPr>
            <p:nvPr/>
          </p:nvCxnSpPr>
          <p:spPr>
            <a:xfrm rot="16200000" flipH="1">
              <a:off x="878602" y="4998280"/>
              <a:ext cx="1174758" cy="68734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Прямая соединительная линия 4"/>
            <p:cNvCxnSpPr>
              <a:stCxn id="3" idx="0"/>
              <a:endCxn id="3" idx="4"/>
            </p:cNvCxnSpPr>
            <p:nvPr/>
          </p:nvCxnSpPr>
          <p:spPr>
            <a:xfrm rot="5400000" flipH="1" flipV="1">
              <a:off x="2889038" y="3675185"/>
              <a:ext cx="1174758" cy="333353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>
              <a:stCxn id="3" idx="0"/>
            </p:cNvCxnSpPr>
            <p:nvPr/>
          </p:nvCxnSpPr>
          <p:spPr>
            <a:xfrm rot="5400000" flipH="1" flipV="1">
              <a:off x="386433" y="4082276"/>
              <a:ext cx="3270272" cy="42383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>
              <a:endCxn id="3" idx="2"/>
            </p:cNvCxnSpPr>
            <p:nvPr/>
          </p:nvCxnSpPr>
          <p:spPr>
            <a:xfrm rot="5400000">
              <a:off x="619028" y="3151226"/>
              <a:ext cx="2106627" cy="110006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2214438" y="2643182"/>
              <a:ext cx="2931920" cy="212726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9" name="Овал 8"/>
            <p:cNvSpPr/>
            <p:nvPr/>
          </p:nvSpPr>
          <p:spPr>
            <a:xfrm>
              <a:off x="1857356" y="5214950"/>
              <a:ext cx="90000" cy="90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ru-RU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3214678" y="5072074"/>
              <a:ext cx="90000" cy="90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ru-RU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1571604" y="3786190"/>
              <a:ext cx="90000" cy="90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ru-RU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sp>
          <p:nvSpPr>
            <p:cNvPr id="34836" name="TextBox 12"/>
            <p:cNvSpPr txBox="1">
              <a:spLocks noChangeArrowheads="1"/>
            </p:cNvSpPr>
            <p:nvPr/>
          </p:nvSpPr>
          <p:spPr bwMode="auto">
            <a:xfrm>
              <a:off x="714348" y="4500570"/>
              <a:ext cx="44435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uk-UA" sz="2800" b="1">
                  <a:latin typeface="Times New Roman" pitchFamily="18" charset="0"/>
                  <a:cs typeface="Times New Roman" pitchFamily="18" charset="0"/>
                </a:rPr>
                <a:t>А</a:t>
              </a:r>
              <a:endParaRPr lang="ru-RU" sz="28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837" name="TextBox 14"/>
            <p:cNvSpPr txBox="1">
              <a:spLocks noChangeArrowheads="1"/>
            </p:cNvSpPr>
            <p:nvPr/>
          </p:nvSpPr>
          <p:spPr bwMode="auto">
            <a:xfrm>
              <a:off x="2000232" y="4714884"/>
              <a:ext cx="44435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>
                  <a:latin typeface="Times New Roman" pitchFamily="18" charset="0"/>
                  <a:cs typeface="Times New Roman" pitchFamily="18" charset="0"/>
                </a:rPr>
                <a:t>N</a:t>
              </a:r>
              <a:endParaRPr lang="ru-RU" sz="28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838" name="TextBox 15"/>
            <p:cNvSpPr txBox="1">
              <a:spLocks noChangeArrowheads="1"/>
            </p:cNvSpPr>
            <p:nvPr/>
          </p:nvSpPr>
          <p:spPr bwMode="auto">
            <a:xfrm>
              <a:off x="1071538" y="3357562"/>
              <a:ext cx="5229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uk-UA" sz="2800" b="1">
                  <a:latin typeface="Times New Roman" pitchFamily="18" charset="0"/>
                  <a:cs typeface="Times New Roman" pitchFamily="18" charset="0"/>
                </a:rPr>
                <a:t>М</a:t>
              </a:r>
              <a:endParaRPr lang="ru-RU" sz="28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839" name="TextBox 16"/>
            <p:cNvSpPr txBox="1">
              <a:spLocks noChangeArrowheads="1"/>
            </p:cNvSpPr>
            <p:nvPr/>
          </p:nvSpPr>
          <p:spPr bwMode="auto">
            <a:xfrm>
              <a:off x="3357554" y="4857760"/>
              <a:ext cx="40427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uk-UA" sz="2800" b="1">
                  <a:latin typeface="Times New Roman" pitchFamily="18" charset="0"/>
                  <a:cs typeface="Times New Roman" pitchFamily="18" charset="0"/>
                </a:rPr>
                <a:t>Р</a:t>
              </a:r>
              <a:endParaRPr lang="ru-RU" sz="28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840" name="TextBox 17"/>
            <p:cNvSpPr txBox="1">
              <a:spLocks noChangeArrowheads="1"/>
            </p:cNvSpPr>
            <p:nvPr/>
          </p:nvSpPr>
          <p:spPr bwMode="auto">
            <a:xfrm>
              <a:off x="2357422" y="2285992"/>
              <a:ext cx="44435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>
                  <a:latin typeface="Times New Roman" pitchFamily="18" charset="0"/>
                  <a:cs typeface="Times New Roman" pitchFamily="18" charset="0"/>
                </a:rPr>
                <a:t>D</a:t>
              </a:r>
              <a:endParaRPr lang="ru-RU" sz="28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841" name="TextBox 18"/>
            <p:cNvSpPr txBox="1">
              <a:spLocks noChangeArrowheads="1"/>
            </p:cNvSpPr>
            <p:nvPr/>
          </p:nvSpPr>
          <p:spPr bwMode="auto">
            <a:xfrm>
              <a:off x="1643042" y="5834738"/>
              <a:ext cx="44435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uk-UA" sz="2800" b="1">
                  <a:latin typeface="Times New Roman" pitchFamily="18" charset="0"/>
                  <a:cs typeface="Times New Roman" pitchFamily="18" charset="0"/>
                </a:rPr>
                <a:t>С</a:t>
              </a:r>
              <a:endParaRPr lang="ru-RU" sz="28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842" name="TextBox 19"/>
            <p:cNvSpPr txBox="1">
              <a:spLocks noChangeArrowheads="1"/>
            </p:cNvSpPr>
            <p:nvPr/>
          </p:nvSpPr>
          <p:spPr bwMode="auto">
            <a:xfrm>
              <a:off x="5143504" y="4572008"/>
              <a:ext cx="423514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uk-UA" sz="2800" b="1">
                  <a:latin typeface="Times New Roman" pitchFamily="18" charset="0"/>
                  <a:cs typeface="Times New Roman" pitchFamily="18" charset="0"/>
                </a:rPr>
                <a:t>В</a:t>
              </a:r>
              <a:endParaRPr lang="ru-RU" sz="2800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1" name="TextBox 20">
            <a:hlinkClick r:id="" action="ppaction://hlinkshowjump?jump=nextslide"/>
          </p:cNvPr>
          <p:cNvSpPr txBox="1"/>
          <p:nvPr/>
        </p:nvSpPr>
        <p:spPr>
          <a:xfrm>
            <a:off x="5857884" y="5429264"/>
            <a:ext cx="2786082" cy="923330"/>
          </a:xfrm>
          <a:prstGeom prst="rect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l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uk-UA" sz="5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Побудова</a:t>
            </a:r>
            <a:endParaRPr lang="ru-RU" sz="54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75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Прямая соединительная линия 20"/>
          <p:cNvCxnSpPr/>
          <p:nvPr/>
        </p:nvCxnSpPr>
        <p:spPr>
          <a:xfrm rot="16200000" flipH="1">
            <a:off x="428625" y="5072063"/>
            <a:ext cx="3000375" cy="5715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5400000" flipH="1" flipV="1">
            <a:off x="1964531" y="4893469"/>
            <a:ext cx="1785938" cy="14287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rot="16200000" flipH="1">
            <a:off x="2326482" y="4898231"/>
            <a:ext cx="209550" cy="9953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rot="10800000">
            <a:off x="1647825" y="3798888"/>
            <a:ext cx="1924050" cy="9874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Полилиния 49"/>
          <p:cNvSpPr/>
          <p:nvPr/>
        </p:nvSpPr>
        <p:spPr>
          <a:xfrm>
            <a:off x="1620838" y="3806825"/>
            <a:ext cx="1911350" cy="1720850"/>
          </a:xfrm>
          <a:custGeom>
            <a:avLst/>
            <a:gdLst>
              <a:gd name="connsiteX0" fmla="*/ 0 w 1911927"/>
              <a:gd name="connsiteY0" fmla="*/ 0 h 1721922"/>
              <a:gd name="connsiteX1" fmla="*/ 296883 w 1911927"/>
              <a:gd name="connsiteY1" fmla="*/ 1466602 h 1721922"/>
              <a:gd name="connsiteX2" fmla="*/ 1318161 w 1911927"/>
              <a:gd name="connsiteY2" fmla="*/ 1721922 h 1721922"/>
              <a:gd name="connsiteX3" fmla="*/ 1911927 w 1911927"/>
              <a:gd name="connsiteY3" fmla="*/ 961901 h 1721922"/>
              <a:gd name="connsiteX4" fmla="*/ 0 w 1911927"/>
              <a:gd name="connsiteY4" fmla="*/ 0 h 1721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1927" h="1721922">
                <a:moveTo>
                  <a:pt x="0" y="0"/>
                </a:moveTo>
                <a:lnTo>
                  <a:pt x="296883" y="1466602"/>
                </a:lnTo>
                <a:lnTo>
                  <a:pt x="1318161" y="1721922"/>
                </a:lnTo>
                <a:lnTo>
                  <a:pt x="1911927" y="961901"/>
                </a:lnTo>
                <a:lnTo>
                  <a:pt x="0" y="0"/>
                </a:lnTo>
                <a:close/>
              </a:path>
            </a:pathLst>
          </a:custGeom>
          <a:solidFill>
            <a:srgbClr val="FF5050">
              <a:alpha val="54000"/>
            </a:srgbClr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pSp>
        <p:nvGrpSpPr>
          <p:cNvPr id="3085" name="Группа 1"/>
          <p:cNvGrpSpPr>
            <a:grpSpLocks/>
          </p:cNvGrpSpPr>
          <p:nvPr/>
        </p:nvGrpSpPr>
        <p:grpSpPr bwMode="auto">
          <a:xfrm>
            <a:off x="714375" y="2286000"/>
            <a:ext cx="4852988" cy="4071938"/>
            <a:chOff x="714348" y="2285992"/>
            <a:chExt cx="4852670" cy="4071966"/>
          </a:xfrm>
        </p:grpSpPr>
        <p:sp>
          <p:nvSpPr>
            <p:cNvPr id="3" name="Равнобедренный треугольник 2"/>
            <p:cNvSpPr/>
            <p:nvPr/>
          </p:nvSpPr>
          <p:spPr>
            <a:xfrm rot="10800000" flipH="1">
              <a:off x="1122309" y="4754572"/>
              <a:ext cx="4020874" cy="1174758"/>
            </a:xfrm>
            <a:prstGeom prst="triangle">
              <a:avLst>
                <a:gd name="adj" fmla="val 17105"/>
              </a:avLst>
            </a:prstGeom>
            <a:noFill/>
            <a:ln w="28575"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ru-RU" dirty="0"/>
            </a:p>
          </p:txBody>
        </p:sp>
        <p:cxnSp>
          <p:nvCxnSpPr>
            <p:cNvPr id="4" name="Прямая соединительная линия 3"/>
            <p:cNvCxnSpPr>
              <a:stCxn id="3" idx="2"/>
              <a:endCxn id="3" idx="0"/>
            </p:cNvCxnSpPr>
            <p:nvPr/>
          </p:nvCxnSpPr>
          <p:spPr>
            <a:xfrm rot="16200000" flipH="1">
              <a:off x="878602" y="4998280"/>
              <a:ext cx="1174758" cy="68734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Прямая соединительная линия 4"/>
            <p:cNvCxnSpPr>
              <a:stCxn id="3" idx="0"/>
              <a:endCxn id="3" idx="4"/>
            </p:cNvCxnSpPr>
            <p:nvPr/>
          </p:nvCxnSpPr>
          <p:spPr>
            <a:xfrm rot="5400000" flipH="1" flipV="1">
              <a:off x="2889038" y="3675185"/>
              <a:ext cx="1174758" cy="333353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>
              <a:stCxn id="3" idx="0"/>
            </p:cNvCxnSpPr>
            <p:nvPr/>
          </p:nvCxnSpPr>
          <p:spPr>
            <a:xfrm rot="5400000" flipH="1" flipV="1">
              <a:off x="386433" y="4082276"/>
              <a:ext cx="3270272" cy="42383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>
              <a:endCxn id="3" idx="2"/>
            </p:cNvCxnSpPr>
            <p:nvPr/>
          </p:nvCxnSpPr>
          <p:spPr>
            <a:xfrm rot="5400000">
              <a:off x="619028" y="3151226"/>
              <a:ext cx="2106627" cy="110006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2214438" y="2643182"/>
              <a:ext cx="2931920" cy="212726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9" name="Овал 8"/>
            <p:cNvSpPr/>
            <p:nvPr/>
          </p:nvSpPr>
          <p:spPr>
            <a:xfrm>
              <a:off x="1857356" y="5214950"/>
              <a:ext cx="90000" cy="90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ru-RU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3214678" y="5072074"/>
              <a:ext cx="90000" cy="90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ru-RU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1571604" y="3786190"/>
              <a:ext cx="90000" cy="90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ru-RU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sp>
          <p:nvSpPr>
            <p:cNvPr id="3108" name="TextBox 11"/>
            <p:cNvSpPr txBox="1">
              <a:spLocks noChangeArrowheads="1"/>
            </p:cNvSpPr>
            <p:nvPr/>
          </p:nvSpPr>
          <p:spPr bwMode="auto">
            <a:xfrm>
              <a:off x="714348" y="4500570"/>
              <a:ext cx="44435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uk-UA" sz="2800" b="1">
                  <a:latin typeface="Times New Roman" pitchFamily="18" charset="0"/>
                  <a:cs typeface="Times New Roman" pitchFamily="18" charset="0"/>
                </a:rPr>
                <a:t>А</a:t>
              </a:r>
              <a:endParaRPr lang="ru-RU" sz="28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09" name="TextBox 12"/>
            <p:cNvSpPr txBox="1">
              <a:spLocks noChangeArrowheads="1"/>
            </p:cNvSpPr>
            <p:nvPr/>
          </p:nvSpPr>
          <p:spPr bwMode="auto">
            <a:xfrm>
              <a:off x="2000232" y="4714884"/>
              <a:ext cx="44435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>
                  <a:latin typeface="Times New Roman" pitchFamily="18" charset="0"/>
                  <a:cs typeface="Times New Roman" pitchFamily="18" charset="0"/>
                </a:rPr>
                <a:t>N</a:t>
              </a:r>
              <a:endParaRPr lang="ru-RU" sz="28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10" name="TextBox 13"/>
            <p:cNvSpPr txBox="1">
              <a:spLocks noChangeArrowheads="1"/>
            </p:cNvSpPr>
            <p:nvPr/>
          </p:nvSpPr>
          <p:spPr bwMode="auto">
            <a:xfrm>
              <a:off x="1071538" y="3357562"/>
              <a:ext cx="5229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uk-UA" sz="2800" b="1">
                  <a:latin typeface="Times New Roman" pitchFamily="18" charset="0"/>
                  <a:cs typeface="Times New Roman" pitchFamily="18" charset="0"/>
                </a:rPr>
                <a:t>М</a:t>
              </a:r>
              <a:endParaRPr lang="ru-RU" sz="28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11" name="TextBox 14"/>
            <p:cNvSpPr txBox="1">
              <a:spLocks noChangeArrowheads="1"/>
            </p:cNvSpPr>
            <p:nvPr/>
          </p:nvSpPr>
          <p:spPr bwMode="auto">
            <a:xfrm>
              <a:off x="3357554" y="4857760"/>
              <a:ext cx="40427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uk-UA" sz="2800" b="1">
                  <a:latin typeface="Times New Roman" pitchFamily="18" charset="0"/>
                  <a:cs typeface="Times New Roman" pitchFamily="18" charset="0"/>
                </a:rPr>
                <a:t>Р</a:t>
              </a:r>
              <a:endParaRPr lang="ru-RU" sz="28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12" name="TextBox 15"/>
            <p:cNvSpPr txBox="1">
              <a:spLocks noChangeArrowheads="1"/>
            </p:cNvSpPr>
            <p:nvPr/>
          </p:nvSpPr>
          <p:spPr bwMode="auto">
            <a:xfrm>
              <a:off x="2357422" y="2285992"/>
              <a:ext cx="44435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>
                  <a:latin typeface="Times New Roman" pitchFamily="18" charset="0"/>
                  <a:cs typeface="Times New Roman" pitchFamily="18" charset="0"/>
                </a:rPr>
                <a:t>D</a:t>
              </a:r>
              <a:endParaRPr lang="ru-RU" sz="28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13" name="TextBox 16"/>
            <p:cNvSpPr txBox="1">
              <a:spLocks noChangeArrowheads="1"/>
            </p:cNvSpPr>
            <p:nvPr/>
          </p:nvSpPr>
          <p:spPr bwMode="auto">
            <a:xfrm>
              <a:off x="1643042" y="5834738"/>
              <a:ext cx="44435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uk-UA" sz="2800" b="1">
                  <a:latin typeface="Times New Roman" pitchFamily="18" charset="0"/>
                  <a:cs typeface="Times New Roman" pitchFamily="18" charset="0"/>
                </a:rPr>
                <a:t>С</a:t>
              </a:r>
              <a:endParaRPr lang="ru-RU" sz="28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14" name="TextBox 17"/>
            <p:cNvSpPr txBox="1">
              <a:spLocks noChangeArrowheads="1"/>
            </p:cNvSpPr>
            <p:nvPr/>
          </p:nvSpPr>
          <p:spPr bwMode="auto">
            <a:xfrm>
              <a:off x="5143504" y="4572008"/>
              <a:ext cx="423514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uk-UA" sz="2800" b="1">
                  <a:latin typeface="Times New Roman" pitchFamily="18" charset="0"/>
                  <a:cs typeface="Times New Roman" pitchFamily="18" charset="0"/>
                </a:rPr>
                <a:t>В</a:t>
              </a:r>
              <a:endParaRPr lang="ru-RU" sz="2800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4397375" y="285750"/>
          <a:ext cx="4678363" cy="117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2" name="Формула" r:id="rId4" imgW="1815840" imgH="457200" progId="Equation.3">
                  <p:embed/>
                </p:oleObj>
              </mc:Choice>
              <mc:Fallback>
                <p:oleObj name="Формула" r:id="rId4" imgW="18158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7375" y="285750"/>
                        <a:ext cx="4678363" cy="1176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Прямая соединительная линия 25"/>
          <p:cNvCxnSpPr/>
          <p:nvPr/>
        </p:nvCxnSpPr>
        <p:spPr>
          <a:xfrm rot="16200000" flipH="1">
            <a:off x="821532" y="5322094"/>
            <a:ext cx="1928812" cy="1143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2143125" y="6072188"/>
            <a:ext cx="444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K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789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2714936"/>
              </p:ext>
            </p:extLst>
          </p:nvPr>
        </p:nvGraphicFramePr>
        <p:xfrm>
          <a:off x="4468813" y="1500188"/>
          <a:ext cx="2747962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3" name="Формула" r:id="rId6" imgW="1066680" imgH="203040" progId="Equation.3">
                  <p:embed/>
                </p:oleObj>
              </mc:Choice>
              <mc:Fallback>
                <p:oleObj name="Формула" r:id="rId6" imgW="10666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8813" y="1500188"/>
                        <a:ext cx="2747962" cy="522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9993716"/>
              </p:ext>
            </p:extLst>
          </p:nvPr>
        </p:nvGraphicFramePr>
        <p:xfrm>
          <a:off x="4429125" y="2000250"/>
          <a:ext cx="4448175" cy="117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4" name="Формула" r:id="rId8" imgW="1726920" imgH="457200" progId="Equation.3">
                  <p:embed/>
                </p:oleObj>
              </mc:Choice>
              <mc:Fallback>
                <p:oleObj name="Формула" r:id="rId8" imgW="17269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5" y="2000250"/>
                        <a:ext cx="4448175" cy="1176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3571875" y="4143375"/>
            <a:ext cx="444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H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2857500" y="5500688"/>
            <a:ext cx="444500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G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789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0870047"/>
              </p:ext>
            </p:extLst>
          </p:nvPr>
        </p:nvGraphicFramePr>
        <p:xfrm>
          <a:off x="4851400" y="3857625"/>
          <a:ext cx="2617788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5" name="Формула" r:id="rId10" imgW="1015920" imgH="203040" progId="Equation.3">
                  <p:embed/>
                </p:oleObj>
              </mc:Choice>
              <mc:Fallback>
                <p:oleObj name="Формула" r:id="rId10" imgW="10159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1400" y="3857625"/>
                        <a:ext cx="2617788" cy="522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0359284"/>
              </p:ext>
            </p:extLst>
          </p:nvPr>
        </p:nvGraphicFramePr>
        <p:xfrm>
          <a:off x="4905375" y="3192463"/>
          <a:ext cx="2584450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6" name="Формула" r:id="rId12" imgW="1002960" imgH="203040" progId="Equation.3">
                  <p:embed/>
                </p:oleObj>
              </mc:Choice>
              <mc:Fallback>
                <p:oleObj name="Формула" r:id="rId12" imgW="10029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5375" y="3192463"/>
                        <a:ext cx="2584450" cy="522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6" name="Object 8"/>
          <p:cNvGraphicFramePr>
            <a:graphicFrameLocks noChangeAspect="1"/>
          </p:cNvGraphicFramePr>
          <p:nvPr/>
        </p:nvGraphicFramePr>
        <p:xfrm>
          <a:off x="5715000" y="4500563"/>
          <a:ext cx="2389188" cy="110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7" name="Формула" r:id="rId14" imgW="927000" imgH="431640" progId="Equation.3">
                  <p:embed/>
                </p:oleObj>
              </mc:Choice>
              <mc:Fallback>
                <p:oleObj name="Формула" r:id="rId14" imgW="9270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4500563"/>
                        <a:ext cx="2389188" cy="1101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3714750" y="5572125"/>
            <a:ext cx="5214938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uk-UA" sz="3200">
                <a:latin typeface="Times New Roman" pitchFamily="18" charset="0"/>
                <a:cs typeface="Times New Roman" pitchFamily="18" charset="0"/>
              </a:rPr>
              <a:t>8) Чотирикутник</a:t>
            </a:r>
            <a:r>
              <a:rPr lang="ru-RU" sz="32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MNGH</a:t>
            </a:r>
            <a:r>
              <a:rPr lang="uk-UA" sz="3200" b="1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uk-UA" sz="3200">
                <a:latin typeface="Times New Roman" pitchFamily="18" charset="0"/>
                <a:cs typeface="Times New Roman" pitchFamily="18" charset="0"/>
              </a:rPr>
              <a:t>шуканий переріз.</a:t>
            </a:r>
            <a:endParaRPr lang="ru-RU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91" name="AutoShape 38">
            <a:hlinkClick r:id="rId1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532813" y="6237288"/>
            <a:ext cx="433387" cy="404812"/>
          </a:xfrm>
          <a:prstGeom prst="actionButtonHome">
            <a:avLst/>
          </a:prstGeom>
          <a:solidFill>
            <a:srgbClr val="33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3092" name="AutoShape 3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56550" y="6237288"/>
            <a:ext cx="431800" cy="360362"/>
          </a:xfrm>
          <a:prstGeom prst="actionButtonForwardNext">
            <a:avLst/>
          </a:prstGeom>
          <a:solidFill>
            <a:srgbClr val="3399FF">
              <a:alpha val="9882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5872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5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6" grpId="0"/>
      <p:bldP spid="37" grpId="0"/>
      <p:bldP spid="5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Box 1"/>
          <p:cNvSpPr txBox="1">
            <a:spLocks noChangeArrowheads="1"/>
          </p:cNvSpPr>
          <p:nvPr/>
        </p:nvSpPr>
        <p:spPr bwMode="auto">
          <a:xfrm>
            <a:off x="395287" y="765175"/>
            <a:ext cx="83915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Times New Roman" pitchFamily="18" charset="0"/>
              <a:buAutoNum type="arabicPeriod"/>
            </a:pPr>
            <a:r>
              <a:rPr lang="ru-RU" dirty="0">
                <a:solidFill>
                  <a:srgbClr val="00264C"/>
                </a:solidFill>
                <a:cs typeface="Times New Roman" pitchFamily="18" charset="0"/>
              </a:rPr>
              <a:t>Точка М є </a:t>
            </a:r>
            <a:r>
              <a:rPr lang="ru-RU" dirty="0" err="1">
                <a:solidFill>
                  <a:srgbClr val="00264C"/>
                </a:solidFill>
                <a:cs typeface="Times New Roman" pitchFamily="18" charset="0"/>
              </a:rPr>
              <a:t>внутрішньою</a:t>
            </a:r>
            <a:r>
              <a:rPr lang="ru-RU" dirty="0">
                <a:solidFill>
                  <a:srgbClr val="00264C"/>
                </a:solidFill>
                <a:cs typeface="Times New Roman" pitchFamily="18" charset="0"/>
              </a:rPr>
              <a:t> точкою </a:t>
            </a:r>
            <a:r>
              <a:rPr lang="ru-RU" dirty="0" err="1">
                <a:solidFill>
                  <a:srgbClr val="00264C"/>
                </a:solidFill>
                <a:cs typeface="Times New Roman" pitchFamily="18" charset="0"/>
              </a:rPr>
              <a:t>грані</a:t>
            </a:r>
            <a:r>
              <a:rPr lang="ru-RU" dirty="0">
                <a:solidFill>
                  <a:srgbClr val="00264C"/>
                </a:solidFill>
                <a:cs typeface="Times New Roman" pitchFamily="18" charset="0"/>
              </a:rPr>
              <a:t> ВС</a:t>
            </a:r>
            <a:r>
              <a:rPr lang="en-US" dirty="0">
                <a:solidFill>
                  <a:srgbClr val="00264C"/>
                </a:solidFill>
                <a:cs typeface="Times New Roman" pitchFamily="18" charset="0"/>
              </a:rPr>
              <a:t>D</a:t>
            </a:r>
            <a:r>
              <a:rPr lang="ru-RU" dirty="0">
                <a:solidFill>
                  <a:srgbClr val="00264C"/>
                </a:solidFill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64C"/>
                </a:solidFill>
                <a:cs typeface="Times New Roman" pitchFamily="18" charset="0"/>
              </a:rPr>
              <a:t>тетраедра</a:t>
            </a:r>
            <a:r>
              <a:rPr lang="ru-RU" dirty="0">
                <a:solidFill>
                  <a:srgbClr val="00264C"/>
                </a:solidFill>
                <a:cs typeface="Times New Roman" pitchFamily="18" charset="0"/>
              </a:rPr>
              <a:t> </a:t>
            </a:r>
            <a:r>
              <a:rPr lang="en-US" dirty="0">
                <a:solidFill>
                  <a:srgbClr val="00264C"/>
                </a:solidFill>
                <a:cs typeface="Times New Roman" pitchFamily="18" charset="0"/>
              </a:rPr>
              <a:t>DABC</a:t>
            </a:r>
            <a:r>
              <a:rPr lang="ru-RU" dirty="0">
                <a:solidFill>
                  <a:srgbClr val="00264C"/>
                </a:solidFill>
                <a:cs typeface="Times New Roman" pitchFamily="18" charset="0"/>
              </a:rPr>
              <a:t>. </a:t>
            </a:r>
            <a:r>
              <a:rPr lang="ru-RU" dirty="0" err="1">
                <a:solidFill>
                  <a:srgbClr val="00264C"/>
                </a:solidFill>
                <a:cs typeface="Times New Roman" pitchFamily="18" charset="0"/>
              </a:rPr>
              <a:t>Побудуйте</a:t>
            </a:r>
            <a:r>
              <a:rPr lang="ru-RU" dirty="0">
                <a:solidFill>
                  <a:srgbClr val="00264C"/>
                </a:solidFill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64C"/>
                </a:solidFill>
                <a:cs typeface="Times New Roman" pitchFamily="18" charset="0"/>
              </a:rPr>
              <a:t>переріз</a:t>
            </a:r>
            <a:r>
              <a:rPr lang="ru-RU" dirty="0">
                <a:solidFill>
                  <a:srgbClr val="00264C"/>
                </a:solidFill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64C"/>
                </a:solidFill>
                <a:cs typeface="Times New Roman" pitchFamily="18" charset="0"/>
              </a:rPr>
              <a:t>цього</a:t>
            </a:r>
            <a:r>
              <a:rPr lang="ru-RU" dirty="0">
                <a:solidFill>
                  <a:srgbClr val="00264C"/>
                </a:solidFill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64C"/>
                </a:solidFill>
                <a:cs typeface="Times New Roman" pitchFamily="18" charset="0"/>
              </a:rPr>
              <a:t>тетраедра</a:t>
            </a:r>
            <a:r>
              <a:rPr lang="ru-RU" dirty="0">
                <a:solidFill>
                  <a:srgbClr val="00264C"/>
                </a:solidFill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64C"/>
                </a:solidFill>
                <a:cs typeface="Times New Roman" pitchFamily="18" charset="0"/>
              </a:rPr>
              <a:t>площиною</a:t>
            </a:r>
            <a:r>
              <a:rPr lang="ru-RU" dirty="0">
                <a:solidFill>
                  <a:srgbClr val="00264C"/>
                </a:solidFill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264C"/>
                </a:solidFill>
                <a:cs typeface="Times New Roman" pitchFamily="18" charset="0"/>
              </a:rPr>
              <a:t>що</a:t>
            </a:r>
            <a:r>
              <a:rPr lang="ru-RU" dirty="0">
                <a:solidFill>
                  <a:srgbClr val="00264C"/>
                </a:solidFill>
                <a:cs typeface="Times New Roman" pitchFamily="18" charset="0"/>
              </a:rPr>
              <a:t> проходить через точку М, </a:t>
            </a:r>
            <a:r>
              <a:rPr lang="ru-RU" dirty="0" err="1">
                <a:solidFill>
                  <a:srgbClr val="00264C"/>
                </a:solidFill>
                <a:cs typeface="Times New Roman" pitchFamily="18" charset="0"/>
              </a:rPr>
              <a:t>паралельно</a:t>
            </a:r>
            <a:r>
              <a:rPr lang="ru-RU" dirty="0">
                <a:solidFill>
                  <a:srgbClr val="00264C"/>
                </a:solidFill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64C"/>
                </a:solidFill>
                <a:cs typeface="Times New Roman" pitchFamily="18" charset="0"/>
              </a:rPr>
              <a:t>площині</a:t>
            </a:r>
            <a:r>
              <a:rPr lang="ru-RU" dirty="0">
                <a:solidFill>
                  <a:srgbClr val="00264C"/>
                </a:solidFill>
                <a:cs typeface="Times New Roman" pitchFamily="18" charset="0"/>
              </a:rPr>
              <a:t> АВ</a:t>
            </a:r>
            <a:r>
              <a:rPr lang="en-US" dirty="0">
                <a:solidFill>
                  <a:srgbClr val="00264C"/>
                </a:solidFill>
                <a:cs typeface="Times New Roman" pitchFamily="18" charset="0"/>
              </a:rPr>
              <a:t>D</a:t>
            </a:r>
            <a:r>
              <a:rPr lang="ru-RU" dirty="0">
                <a:solidFill>
                  <a:srgbClr val="00264C"/>
                </a:solidFill>
                <a:cs typeface="Times New Roman" pitchFamily="18" charset="0"/>
              </a:rPr>
              <a:t>.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flipV="1">
            <a:off x="857250" y="4786313"/>
            <a:ext cx="928688" cy="785812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1785938" y="4786313"/>
            <a:ext cx="2143125" cy="785812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rot="16200000" flipV="1">
            <a:off x="571500" y="3571875"/>
            <a:ext cx="2357438" cy="71438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000625" y="4786313"/>
            <a:ext cx="1143000" cy="107156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4393406" y="3036094"/>
            <a:ext cx="2357438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400" name="TextBox 11"/>
          <p:cNvSpPr txBox="1">
            <a:spLocks noChangeArrowheads="1"/>
          </p:cNvSpPr>
          <p:nvPr/>
        </p:nvSpPr>
        <p:spPr bwMode="auto">
          <a:xfrm>
            <a:off x="5715000" y="5786438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800" b="1" i="1">
                <a:solidFill>
                  <a:srgbClr val="00264C"/>
                </a:solidFill>
                <a:cs typeface="Times New Roman" pitchFamily="18" charset="0"/>
              </a:rPr>
              <a:t>С</a:t>
            </a:r>
          </a:p>
        </p:txBody>
      </p:sp>
      <p:sp>
        <p:nvSpPr>
          <p:cNvPr id="59401" name="TextBox 12"/>
          <p:cNvSpPr txBox="1">
            <a:spLocks noChangeArrowheads="1"/>
          </p:cNvSpPr>
          <p:nvPr/>
        </p:nvSpPr>
        <p:spPr bwMode="auto">
          <a:xfrm>
            <a:off x="5795963" y="2060575"/>
            <a:ext cx="4286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b="1" i="1">
                <a:solidFill>
                  <a:srgbClr val="00264C"/>
                </a:solidFill>
                <a:cs typeface="Times New Roman" pitchFamily="18" charset="0"/>
              </a:rPr>
              <a:t>D</a:t>
            </a:r>
            <a:endParaRPr lang="ru-RU" sz="2800" b="1" i="1">
              <a:solidFill>
                <a:srgbClr val="00264C"/>
              </a:solidFill>
              <a:cs typeface="Times New Roman" pitchFamily="18" charset="0"/>
            </a:endParaRPr>
          </a:p>
        </p:txBody>
      </p:sp>
      <p:sp>
        <p:nvSpPr>
          <p:cNvPr id="59402" name="TextBox 13"/>
          <p:cNvSpPr txBox="1">
            <a:spLocks noChangeArrowheads="1"/>
          </p:cNvSpPr>
          <p:nvPr/>
        </p:nvSpPr>
        <p:spPr bwMode="auto">
          <a:xfrm>
            <a:off x="4500563" y="4567238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800" b="1" i="1">
                <a:solidFill>
                  <a:srgbClr val="00264C"/>
                </a:solidFill>
                <a:cs typeface="Times New Roman" pitchFamily="18" charset="0"/>
              </a:rPr>
              <a:t>А</a:t>
            </a:r>
          </a:p>
        </p:txBody>
      </p:sp>
      <p:sp>
        <p:nvSpPr>
          <p:cNvPr id="59403" name="TextBox 14"/>
          <p:cNvSpPr txBox="1">
            <a:spLocks noChangeArrowheads="1"/>
          </p:cNvSpPr>
          <p:nvPr/>
        </p:nvSpPr>
        <p:spPr bwMode="auto">
          <a:xfrm>
            <a:off x="8358188" y="4976813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800" b="1" i="1">
                <a:solidFill>
                  <a:srgbClr val="00264C"/>
                </a:solidFill>
                <a:cs typeface="Times New Roman" pitchFamily="18" charset="0"/>
              </a:rPr>
              <a:t>В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5000625" y="4786313"/>
            <a:ext cx="3357563" cy="50006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 flipH="1" flipV="1">
            <a:off x="4429125" y="4143375"/>
            <a:ext cx="3430588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16200000" flipH="1">
            <a:off x="5822157" y="2750343"/>
            <a:ext cx="2857500" cy="22145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6143625" y="5286375"/>
            <a:ext cx="2214563" cy="5715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Овал 23"/>
          <p:cNvSpPr/>
          <p:nvPr/>
        </p:nvSpPr>
        <p:spPr>
          <a:xfrm>
            <a:off x="6654800" y="4332288"/>
            <a:ext cx="71438" cy="714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i="1">
              <a:solidFill>
                <a:srgbClr val="FFFFE9"/>
              </a:solidFill>
              <a:cs typeface="Times New Roman" pitchFamily="18" charset="0"/>
            </a:endParaRPr>
          </a:p>
        </p:txBody>
      </p:sp>
      <p:sp>
        <p:nvSpPr>
          <p:cNvPr id="59409" name="TextBox 24"/>
          <p:cNvSpPr txBox="1">
            <a:spLocks noChangeArrowheads="1"/>
          </p:cNvSpPr>
          <p:nvPr/>
        </p:nvSpPr>
        <p:spPr bwMode="auto">
          <a:xfrm>
            <a:off x="6297613" y="4524375"/>
            <a:ext cx="4286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800" b="1" i="1">
                <a:solidFill>
                  <a:srgbClr val="00264C"/>
                </a:solidFill>
                <a:cs typeface="Times New Roman" pitchFamily="18" charset="0"/>
              </a:rPr>
              <a:t>М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857250" y="5570538"/>
            <a:ext cx="3071813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-285750" y="3571875"/>
            <a:ext cx="3143250" cy="8572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16200000" flipH="1">
            <a:off x="1250157" y="2893218"/>
            <a:ext cx="3143250" cy="22145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413" name="TextBox 28"/>
          <p:cNvSpPr txBox="1">
            <a:spLocks noChangeArrowheads="1"/>
          </p:cNvSpPr>
          <p:nvPr/>
        </p:nvSpPr>
        <p:spPr bwMode="auto">
          <a:xfrm>
            <a:off x="1285875" y="2133600"/>
            <a:ext cx="4286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b="1" i="1">
                <a:solidFill>
                  <a:srgbClr val="00264C"/>
                </a:solidFill>
                <a:cs typeface="Times New Roman" pitchFamily="18" charset="0"/>
              </a:rPr>
              <a:t>D</a:t>
            </a:r>
            <a:endParaRPr lang="ru-RU" sz="2800" b="1" i="1">
              <a:solidFill>
                <a:srgbClr val="00264C"/>
              </a:solidFill>
              <a:cs typeface="Times New Roman" pitchFamily="18" charset="0"/>
            </a:endParaRPr>
          </a:p>
        </p:txBody>
      </p:sp>
      <p:sp>
        <p:nvSpPr>
          <p:cNvPr id="59414" name="TextBox 29"/>
          <p:cNvSpPr txBox="1">
            <a:spLocks noChangeArrowheads="1"/>
          </p:cNvSpPr>
          <p:nvPr/>
        </p:nvSpPr>
        <p:spPr bwMode="auto">
          <a:xfrm>
            <a:off x="357188" y="5500688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800" b="1" i="1">
                <a:solidFill>
                  <a:srgbClr val="00264C"/>
                </a:solidFill>
                <a:cs typeface="Times New Roman" pitchFamily="18" charset="0"/>
              </a:rPr>
              <a:t>А</a:t>
            </a:r>
          </a:p>
        </p:txBody>
      </p:sp>
      <p:sp>
        <p:nvSpPr>
          <p:cNvPr id="59415" name="TextBox 30"/>
          <p:cNvSpPr txBox="1">
            <a:spLocks noChangeArrowheads="1"/>
          </p:cNvSpPr>
          <p:nvPr/>
        </p:nvSpPr>
        <p:spPr bwMode="auto">
          <a:xfrm>
            <a:off x="3857625" y="5500688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800" b="1" i="1">
                <a:solidFill>
                  <a:srgbClr val="00264C"/>
                </a:solidFill>
                <a:cs typeface="Times New Roman" pitchFamily="18" charset="0"/>
              </a:rPr>
              <a:t>С</a:t>
            </a:r>
          </a:p>
        </p:txBody>
      </p:sp>
      <p:sp>
        <p:nvSpPr>
          <p:cNvPr id="59416" name="TextBox 31"/>
          <p:cNvSpPr txBox="1">
            <a:spLocks noChangeArrowheads="1"/>
          </p:cNvSpPr>
          <p:nvPr/>
        </p:nvSpPr>
        <p:spPr bwMode="auto">
          <a:xfrm>
            <a:off x="1571625" y="4786313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800" b="1" i="1">
                <a:solidFill>
                  <a:srgbClr val="00264C"/>
                </a:solidFill>
                <a:cs typeface="Times New Roman" pitchFamily="18" charset="0"/>
              </a:rPr>
              <a:t>В</a:t>
            </a:r>
          </a:p>
        </p:txBody>
      </p:sp>
      <p:sp>
        <p:nvSpPr>
          <p:cNvPr id="33" name="Овал 32"/>
          <p:cNvSpPr/>
          <p:nvPr/>
        </p:nvSpPr>
        <p:spPr>
          <a:xfrm>
            <a:off x="2500313" y="4286250"/>
            <a:ext cx="71437" cy="7143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i="1">
              <a:solidFill>
                <a:srgbClr val="FFFFE9"/>
              </a:solidFill>
              <a:cs typeface="Times New Roman" pitchFamily="18" charset="0"/>
            </a:endParaRPr>
          </a:p>
        </p:txBody>
      </p:sp>
      <p:sp>
        <p:nvSpPr>
          <p:cNvPr id="59418" name="TextBox 33"/>
          <p:cNvSpPr txBox="1">
            <a:spLocks noChangeArrowheads="1"/>
          </p:cNvSpPr>
          <p:nvPr/>
        </p:nvSpPr>
        <p:spPr bwMode="auto">
          <a:xfrm>
            <a:off x="2571750" y="4143375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800" b="1" i="1">
                <a:solidFill>
                  <a:srgbClr val="00264C"/>
                </a:solidFill>
                <a:cs typeface="Times New Roman" pitchFamily="18" charset="0"/>
              </a:rPr>
              <a:t>М</a:t>
            </a:r>
          </a:p>
        </p:txBody>
      </p:sp>
      <p:sp>
        <p:nvSpPr>
          <p:cNvPr id="59419" name="Text Box 47"/>
          <p:cNvSpPr txBox="1">
            <a:spLocks noChangeArrowheads="1"/>
          </p:cNvSpPr>
          <p:nvPr/>
        </p:nvSpPr>
        <p:spPr bwMode="auto">
          <a:xfrm>
            <a:off x="879475" y="280988"/>
            <a:ext cx="7508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264C"/>
              </a:solidFill>
            </a:endParaRPr>
          </a:p>
        </p:txBody>
      </p:sp>
      <p:sp>
        <p:nvSpPr>
          <p:cNvPr id="57392" name="Rectangle 48"/>
          <p:cNvSpPr>
            <a:spLocks noChangeArrowheads="1"/>
          </p:cNvSpPr>
          <p:nvPr/>
        </p:nvSpPr>
        <p:spPr bwMode="auto">
          <a:xfrm>
            <a:off x="171720" y="214313"/>
            <a:ext cx="84033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САМОСТІЙНА РАБОТА З </a:t>
            </a:r>
            <a:r>
              <a:rPr lang="ru-RU" sz="24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САМОПЕРЕВІРКОЮ. </a:t>
            </a:r>
            <a:r>
              <a:rPr lang="ru-RU" sz="2400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ЗАДАЧА1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2051050" y="2349500"/>
            <a:ext cx="1108075" cy="3063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kern="0" dirty="0">
                <a:solidFill>
                  <a:srgbClr val="00264C"/>
                </a:solidFill>
              </a:rPr>
              <a:t>ВАРІАНТ 1</a:t>
            </a:r>
            <a:endParaRPr lang="ru-RU" sz="2400" dirty="0">
              <a:solidFill>
                <a:srgbClr val="00264C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6372225" y="2276475"/>
            <a:ext cx="1108075" cy="3079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kern="0" dirty="0">
                <a:solidFill>
                  <a:srgbClr val="00264C"/>
                </a:solidFill>
              </a:rPr>
              <a:t>ВАРІАНТ 2</a:t>
            </a:r>
            <a:endParaRPr lang="ru-RU" sz="2400" dirty="0">
              <a:solidFill>
                <a:srgbClr val="00264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53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</TotalTime>
  <Words>637</Words>
  <Application>Microsoft Office PowerPoint</Application>
  <PresentationFormat>Экран (4:3)</PresentationFormat>
  <Paragraphs>187</Paragraphs>
  <Slides>19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Оформление по умолчанию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САМОСТІЙНА РАБОТА З САМОПЕРЕВІРКОЮ. ЗАДАЧА 2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План-схема розв’язування задачі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Windows User</cp:lastModifiedBy>
  <cp:revision>54</cp:revision>
  <dcterms:created xsi:type="dcterms:W3CDTF">2014-02-24T13:07:35Z</dcterms:created>
  <dcterms:modified xsi:type="dcterms:W3CDTF">2014-02-26T09:13:35Z</dcterms:modified>
</cp:coreProperties>
</file>