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48" r:id="rId2"/>
  </p:sldMasterIdLst>
  <p:notesMasterIdLst>
    <p:notesMasterId r:id="rId8"/>
  </p:notesMasterIdLst>
  <p:handoutMasterIdLst>
    <p:handoutMasterId r:id="rId9"/>
  </p:handoutMasterIdLst>
  <p:sldIdLst>
    <p:sldId id="256" r:id="rId3"/>
    <p:sldId id="265" r:id="rId4"/>
    <p:sldId id="267" r:id="rId5"/>
    <p:sldId id="266" r:id="rId6"/>
    <p:sldId id="270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>
      <p:cViewPr varScale="1">
        <p:scale>
          <a:sx n="107" d="100"/>
          <a:sy n="107" d="100"/>
        </p:scale>
        <p:origin x="102" y="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83" d="100"/>
          <a:sy n="83" d="100"/>
        </p:scale>
        <p:origin x="1194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viewProps" Target="viewProps.xml"/><Relationship Id="rId5" Type="http://schemas.openxmlformats.org/officeDocument/2006/relationships/slide" Target="slides/slide3.xml"/><Relationship Id="rId10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handoutMaster" Target="handoutMasters/handoutMaster1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skumbriy\Desktop\&#1051;&#1080;&#1089;&#1090;%20Microsoft%20Excel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Microsoft_Excel1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128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/>
              <a:t>Чи підтримуєте ви дії чинної української влади?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128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view3D>
      <c:rotX val="30"/>
      <c:rotY val="0"/>
      <c:depthPercent val="100"/>
      <c:rAngAx val="0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/>
      <c:pie3DChart>
        <c:varyColors val="1"/>
        <c:ser>
          <c:idx val="0"/>
          <c:order val="0"/>
          <c:spPr>
            <a:scene3d>
              <a:camera prst="orthographicFront"/>
              <a:lightRig rig="threePt" dir="t"/>
            </a:scene3d>
            <a:sp3d>
              <a:bevelT/>
            </a:sp3d>
          </c:spPr>
          <c:dPt>
            <c:idx val="0"/>
            <c:bubble3D val="0"/>
            <c:spPr>
              <a:gradFill rotWithShape="1">
                <a:gsLst>
                  <a:gs pos="0">
                    <a:schemeClr val="accent1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1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1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1"/>
            <c:bubble3D val="0"/>
            <c:spPr>
              <a:gradFill rotWithShape="1">
                <a:gsLst>
                  <a:gs pos="0">
                    <a:schemeClr val="accent3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3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3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Pt>
            <c:idx val="2"/>
            <c:bubble3D val="0"/>
            <c:spPr>
              <a:gradFill rotWithShape="1">
                <a:gsLst>
                  <a:gs pos="0">
                    <a:schemeClr val="accent5">
                      <a:satMod val="103000"/>
                      <a:lumMod val="102000"/>
                      <a:tint val="94000"/>
                    </a:schemeClr>
                  </a:gs>
                  <a:gs pos="50000">
                    <a:schemeClr val="accent5">
                      <a:satMod val="110000"/>
                      <a:lumMod val="100000"/>
                      <a:shade val="100000"/>
                    </a:schemeClr>
                  </a:gs>
                  <a:gs pos="100000">
                    <a:schemeClr val="accent5">
                      <a:lumMod val="99000"/>
                      <a:satMod val="120000"/>
                      <a:shade val="78000"/>
                    </a:schemeClr>
                  </a:gs>
                </a:gsLst>
                <a:lin ang="5400000" scaled="0"/>
              </a:gradFill>
              <a:ln>
                <a:noFill/>
              </a:ln>
              <a:effectLst>
                <a:outerShdw blurRad="57150" dist="19050" dir="5400000" algn="ctr" rotWithShape="0">
                  <a:srgbClr val="000000">
                    <a:alpha val="63000"/>
                  </a:srgbClr>
                </a:outerShdw>
              </a:effectLst>
              <a:scene3d>
                <a:camera prst="orthographicFront"/>
                <a:lightRig rig="threePt" dir="t"/>
              </a:scene3d>
              <a:sp3d>
                <a:bevelT/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inEnd"/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>
                  <a:solidFill>
                    <a:schemeClr val="lt1">
                      <a:lumMod val="95000"/>
                      <a:alpha val="54000"/>
                    </a:schemeClr>
                  </a:solidFill>
                </a:ln>
                <a:effectLst/>
              </c:spPr>
            </c:leaderLines>
            <c:extLst>
              <c:ext xmlns:c15="http://schemas.microsoft.com/office/drawing/2012/chart" uri="{CE6537A1-D6FC-4f65-9D91-7224C49458BB}">
                <c15:layout/>
              </c:ext>
            </c:extLst>
          </c:dLbls>
          <c:cat>
            <c:strRef>
              <c:f>Лист1!$A$2:$A$4</c:f>
              <c:strCache>
                <c:ptCount val="3"/>
                <c:pt idx="0">
                  <c:v>Так</c:v>
                </c:pt>
                <c:pt idx="1">
                  <c:v>Ні</c:v>
                </c:pt>
                <c:pt idx="2">
                  <c:v>Частково підтримую</c:v>
                </c:pt>
              </c:strCache>
            </c:strRef>
          </c:cat>
          <c:val>
            <c:numRef>
              <c:f>Лист1!$B$2:$B$4</c:f>
              <c:numCache>
                <c:formatCode>General</c:formatCode>
                <c:ptCount val="3"/>
                <c:pt idx="0">
                  <c:v>61</c:v>
                </c:pt>
                <c:pt idx="1">
                  <c:v>32</c:v>
                </c:pt>
                <c:pt idx="2">
                  <c:v>16</c:v>
                </c:pt>
              </c:numCache>
            </c:numRef>
          </c:val>
        </c:ser>
        <c:dLbls>
          <c:dLblPos val="ctr"/>
          <c:showLegendKey val="0"/>
          <c:showVal val="0"/>
          <c:showCatName val="0"/>
          <c:showSerName val="0"/>
          <c:showPercent val="1"/>
          <c:showBubbleSize val="0"/>
          <c:showLeaderLines val="1"/>
        </c:dLbls>
      </c:pie3DChart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>
        <a:defRPr/>
      </a:pPr>
      <a:endParaRPr lang="ru-RU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600" b="1" i="0" u="none" strike="noStrike" kern="1200" spc="100" baseline="0">
                <a:solidFill>
                  <a:schemeClr val="lt1">
                    <a:lumMod val="95000"/>
                  </a:schemeClr>
                </a:solidFill>
                <a:effectLst>
                  <a:outerShdw blurRad="50800" dist="38100" dir="5400000" algn="t" rotWithShape="0">
                    <a:prstClr val="black">
                      <a:alpha val="40000"/>
                    </a:prstClr>
                  </a:outerShdw>
                </a:effectLst>
                <a:latin typeface="+mn-lt"/>
                <a:ea typeface="+mn-ea"/>
                <a:cs typeface="+mn-cs"/>
              </a:defRPr>
            </a:pPr>
            <a:r>
              <a:rPr lang="ru-RU"/>
              <a:t>Чи підтримуєте ви дії чинної української влади? </a:t>
            </a:r>
          </a:p>
        </c:rich>
      </c:tx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600" b="1" i="0" u="none" strike="noStrike" kern="1200" spc="100" baseline="0">
              <a:solidFill>
                <a:schemeClr val="lt1">
                  <a:lumMod val="95000"/>
                </a:schemeClr>
              </a:solidFill>
              <a:effectLst>
                <a:outerShdw blurRad="50800" dist="38100" dir="5400000" algn="t" rotWithShape="0">
                  <a:prstClr val="black">
                    <a:alpha val="40000"/>
                  </a:prstClr>
                </a:outerShdw>
              </a:effectLst>
              <a:latin typeface="+mn-lt"/>
              <a:ea typeface="+mn-ea"/>
              <a:cs typeface="+mn-cs"/>
            </a:defRPr>
          </a:pPr>
          <a:endParaRPr lang="ru-RU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Лист1!$A$2</c:f>
              <c:strCache>
                <c:ptCount val="1"/>
                <c:pt idx="0">
                  <c:v>Так</c:v>
                </c:pt>
              </c:strCache>
            </c:strRef>
          </c:tx>
          <c:spPr>
            <a:gradFill rotWithShape="1">
              <a:gsLst>
                <a:gs pos="0">
                  <a:schemeClr val="accent1">
                    <a:satMod val="103000"/>
                    <a:lumMod val="102000"/>
                    <a:tint val="94000"/>
                  </a:schemeClr>
                </a:gs>
                <a:gs pos="50000">
                  <a:schemeClr val="accent1">
                    <a:satMod val="110000"/>
                    <a:lumMod val="100000"/>
                    <a:shade val="100000"/>
                  </a:schemeClr>
                </a:gs>
                <a:gs pos="100000">
                  <a:schemeClr val="accent1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Лист1!$B$2</c:f>
              <c:numCache>
                <c:formatCode>General</c:formatCode>
                <c:ptCount val="1"/>
                <c:pt idx="0">
                  <c:v>61</c:v>
                </c:pt>
              </c:numCache>
            </c:numRef>
          </c:val>
        </c:ser>
        <c:ser>
          <c:idx val="1"/>
          <c:order val="1"/>
          <c:tx>
            <c:strRef>
              <c:f>Лист1!$A$3</c:f>
              <c:strCache>
                <c:ptCount val="1"/>
                <c:pt idx="0">
                  <c:v>Ні</c:v>
                </c:pt>
              </c:strCache>
            </c:strRef>
          </c:tx>
          <c:spPr>
            <a:gradFill rotWithShape="1">
              <a:gsLst>
                <a:gs pos="0">
                  <a:schemeClr val="accent3">
                    <a:satMod val="103000"/>
                    <a:lumMod val="102000"/>
                    <a:tint val="94000"/>
                  </a:schemeClr>
                </a:gs>
                <a:gs pos="50000">
                  <a:schemeClr val="accent3">
                    <a:satMod val="110000"/>
                    <a:lumMod val="100000"/>
                    <a:shade val="100000"/>
                  </a:schemeClr>
                </a:gs>
                <a:gs pos="100000">
                  <a:schemeClr val="accent3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Лист1!$B$3</c:f>
              <c:numCache>
                <c:formatCode>General</c:formatCode>
                <c:ptCount val="1"/>
                <c:pt idx="0">
                  <c:v>32</c:v>
                </c:pt>
              </c:numCache>
            </c:numRef>
          </c:val>
        </c:ser>
        <c:ser>
          <c:idx val="2"/>
          <c:order val="2"/>
          <c:tx>
            <c:strRef>
              <c:f>Лист1!$A$4</c:f>
              <c:strCache>
                <c:ptCount val="1"/>
                <c:pt idx="0">
                  <c:v>Частково підтримую</c:v>
                </c:pt>
              </c:strCache>
            </c:strRef>
          </c:tx>
          <c:spPr>
            <a:gradFill rotWithShape="1">
              <a:gsLst>
                <a:gs pos="0">
                  <a:schemeClr val="accent5">
                    <a:satMod val="103000"/>
                    <a:lumMod val="102000"/>
                    <a:tint val="94000"/>
                  </a:schemeClr>
                </a:gs>
                <a:gs pos="50000">
                  <a:schemeClr val="accent5">
                    <a:satMod val="110000"/>
                    <a:lumMod val="100000"/>
                    <a:shade val="100000"/>
                  </a:schemeClr>
                </a:gs>
                <a:gs pos="100000">
                  <a:schemeClr val="accent5">
                    <a:lumMod val="99000"/>
                    <a:satMod val="120000"/>
                    <a:shade val="78000"/>
                  </a:schemeClr>
                </a:gs>
              </a:gsLst>
              <a:lin ang="5400000" scaled="0"/>
            </a:gradFill>
            <a:ln>
              <a:noFill/>
            </a:ln>
            <a:effectLst>
              <a:outerShdw blurRad="40000" dist="23000" dir="5400000" rotWithShape="0">
                <a:srgbClr val="000000">
                  <a:alpha val="35000"/>
                </a:srgbClr>
              </a:outerShdw>
            </a:effectLst>
            <a:scene3d>
              <a:camera prst="orthographicFront">
                <a:rot lat="0" lon="0" rev="0"/>
              </a:camera>
              <a:lightRig rig="threePt" dir="t">
                <a:rot lat="0" lon="0" rev="1200000"/>
              </a:lightRig>
            </a:scene3d>
            <a:sp3d>
              <a:bevelT w="63500" h="25400"/>
            </a:sp3d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1" i="0" u="none" strike="noStrike" kern="1200" baseline="0">
                    <a:solidFill>
                      <a:schemeClr val="bg1"/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>
                      <a:solidFill>
                        <a:schemeClr val="lt1">
                          <a:lumMod val="95000"/>
                          <a:alpha val="54000"/>
                        </a:schemeClr>
                      </a:solidFill>
                    </a:ln>
                    <a:effectLst/>
                  </c:spPr>
                </c15:leaderLines>
              </c:ext>
            </c:extLst>
          </c:dLbls>
          <c:val>
            <c:numRef>
              <c:f>Лист1!$B$4</c:f>
              <c:numCache>
                <c:formatCode>General</c:formatCode>
                <c:ptCount val="1"/>
                <c:pt idx="0">
                  <c:v>16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00"/>
        <c:overlap val="-24"/>
        <c:axId val="244627936"/>
        <c:axId val="244628720"/>
      </c:barChart>
      <c:catAx>
        <c:axId val="244627936"/>
        <c:scaling>
          <c:orientation val="minMax"/>
        </c:scaling>
        <c:delete val="1"/>
        <c:axPos val="b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44628720"/>
        <c:crosses val="autoZero"/>
        <c:auto val="1"/>
        <c:lblAlgn val="ctr"/>
        <c:lblOffset val="100"/>
        <c:noMultiLvlLbl val="0"/>
      </c:catAx>
      <c:valAx>
        <c:axId val="244628720"/>
        <c:scaling>
          <c:orientation val="minMax"/>
        </c:scaling>
        <c:delete val="1"/>
        <c:axPos val="l"/>
        <c:majorGridlines>
          <c:spPr>
            <a:ln w="9525" cap="flat" cmpd="sng" algn="ctr">
              <a:solidFill>
                <a:schemeClr val="lt1">
                  <a:lumMod val="95000"/>
                  <a:alpha val="10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crossAx val="24462793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r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1" i="0" u="none" strike="noStrike" kern="1200" baseline="0">
              <a:solidFill>
                <a:schemeClr val="lt1">
                  <a:lumMod val="8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gradFill flip="none" rotWithShape="1">
      <a:gsLst>
        <a:gs pos="0">
          <a:schemeClr val="dk1">
            <a:lumMod val="65000"/>
            <a:lumOff val="35000"/>
          </a:schemeClr>
        </a:gs>
        <a:gs pos="100000">
          <a:schemeClr val="dk1">
            <a:lumMod val="85000"/>
            <a:lumOff val="15000"/>
          </a:schemeClr>
        </a:gs>
      </a:gsLst>
      <a:path path="circle">
        <a:fillToRect l="50000" t="50000" r="50000" b="50000"/>
      </a:path>
      <a:tileRect/>
    </a:gradFill>
    <a:ln>
      <a:noFill/>
    </a:ln>
    <a:effectLst/>
  </c:spPr>
  <c:txPr>
    <a:bodyPr/>
    <a:lstStyle/>
    <a:p>
      <a:pPr algn="just">
        <a:defRPr/>
      </a:pPr>
      <a:endParaRPr lang="ru-RU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1">
  <a:schemeClr val="accent1"/>
  <a:schemeClr val="accent3"/>
  <a:schemeClr val="accent5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68">
  <cs:axisTitle>
    <cs:lnRef idx="0"/>
    <cs:fillRef idx="0"/>
    <cs:effectRef idx="0"/>
    <cs:fontRef idx="minor">
      <a:schemeClr val="lt1">
        <a:lumMod val="85000"/>
      </a:schemeClr>
    </cs:fontRef>
    <cs:defRPr sz="1197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330" kern="1200"/>
  </cs:chartArea>
  <cs:dataLabel>
    <cs:lnRef idx="0"/>
    <cs:fillRef idx="0"/>
    <cs:effectRef idx="0"/>
    <cs:fontRef idx="minor">
      <a:schemeClr val="lt1">
        <a:lumMod val="8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tx1"/>
    </cs:fontRef>
  </cs:dataPoint>
  <cs:dataPoint3D>
    <cs:lnRef idx="0"/>
    <cs:fillRef idx="3">
      <cs:styleClr val="auto"/>
    </cs:fillRef>
    <cs:effectRef idx="3"/>
    <cs:fontRef idx="minor">
      <a:schemeClr val="tx1"/>
    </cs:fontRef>
  </cs:dataPoint3D>
  <cs:dataPointLine>
    <cs:lnRef idx="0">
      <cs:styleClr val="auto"/>
    </cs:lnRef>
    <cs:fillRef idx="3"/>
    <cs:effectRef idx="3"/>
    <cs:fontRef idx="minor">
      <a:schemeClr val="tx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tx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tx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1197" kern="1200"/>
  </cs:legend>
  <cs:plotArea>
    <cs:lnRef idx="0"/>
    <cs:fillRef idx="0"/>
    <cs:effectRef idx="0"/>
    <cs:fontRef idx="minor">
      <a:schemeClr val="tx1"/>
    </cs:fontRef>
  </cs:plotArea>
  <cs:plotArea3D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1197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2128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1197" kern="1200"/>
  </cs:valueAxis>
  <cs:wall>
    <cs:lnRef idx="0"/>
    <cs:fillRef idx="0"/>
    <cs:effectRef idx="0"/>
    <cs:fontRef idx="minor">
      <a:schemeClr val="tx1"/>
    </cs:fontRef>
  </cs:wall>
</cs:chartStyle>
</file>

<file path=ppt/charts/style2.xml><?xml version="1.0" encoding="utf-8"?>
<cs:chartStyle xmlns:cs="http://schemas.microsoft.com/office/drawing/2012/chartStyle" xmlns:a="http://schemas.openxmlformats.org/drawingml/2006/main" id="209">
  <cs:axisTitle>
    <cs:lnRef idx="0"/>
    <cs:fillRef idx="0"/>
    <cs:effectRef idx="0"/>
    <cs:fontRef idx="minor">
      <a:schemeClr val="lt1">
        <a:lumMod val="85000"/>
      </a:schemeClr>
    </cs:fontRef>
    <cs:defRPr sz="900" b="1" kern="1200" cap="all"/>
  </cs:axisTitle>
  <cs:category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categoryAxis>
  <cs:chartArea>
    <cs:lnRef idx="0"/>
    <cs:fillRef idx="0"/>
    <cs:effectRef idx="0"/>
    <cs:fontRef idx="minor">
      <a:schemeClr val="dk1"/>
    </cs:fontRef>
    <cs:spPr>
      <a:gradFill flip="none" rotWithShape="1">
        <a:gsLst>
          <a:gs pos="0">
            <a:schemeClr val="dk1">
              <a:lumMod val="65000"/>
              <a:lumOff val="35000"/>
            </a:schemeClr>
          </a:gs>
          <a:gs pos="100000">
            <a:schemeClr val="dk1">
              <a:lumMod val="85000"/>
              <a:lumOff val="15000"/>
            </a:schemeClr>
          </a:gs>
        </a:gsLst>
        <a:path path="circle">
          <a:fillToRect l="50000" t="50000" r="50000" b="50000"/>
        </a:path>
        <a:tileRect/>
      </a:gradFill>
    </cs:spPr>
    <cs:defRPr sz="1000" kern="1200"/>
  </cs:chartArea>
  <cs:dataLabel>
    <cs:lnRef idx="0"/>
    <cs:fillRef idx="0"/>
    <cs:effectRef idx="0"/>
    <cs:fontRef idx="minor">
      <a:schemeClr val="lt1">
        <a:lumMod val="8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3">
      <cs:styleClr val="auto"/>
    </cs:fillRef>
    <cs:effectRef idx="3"/>
    <cs:fontRef idx="minor">
      <a:schemeClr val="lt1"/>
    </cs:fontRef>
  </cs:dataPoint>
  <cs:dataPoint3D>
    <cs:lnRef idx="0"/>
    <cs:fillRef idx="3">
      <cs:styleClr val="auto"/>
    </cs:fillRef>
    <cs:effectRef idx="3"/>
    <cs:fontRef idx="minor">
      <a:schemeClr val="lt1"/>
    </cs:fontRef>
  </cs:dataPoint3D>
  <cs:dataPointLine>
    <cs:lnRef idx="0">
      <cs:styleClr val="auto"/>
    </cs:lnRef>
    <cs:fillRef idx="3"/>
    <cs:effectRef idx="3"/>
    <cs:fontRef idx="minor">
      <a:schemeClr val="lt1"/>
    </cs:fontRef>
    <cs:spPr>
      <a:ln w="3492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3">
      <cs:styleClr val="auto"/>
    </cs:fillRef>
    <cs:effectRef idx="3"/>
    <cs:fontRef idx="minor">
      <a:schemeClr val="lt1"/>
    </cs:fontRef>
    <cs:spPr>
      <a:ln w="9525">
        <a:solidFill>
          <a:schemeClr val="phClr"/>
        </a:solidFill>
        <a:round/>
      </a:ln>
    </cs:spPr>
  </cs:dataPointMarker>
  <cs:dataPointMarkerLayout symbol="circle" size="6"/>
  <cs:dataPointWireframe>
    <cs:lnRef idx="0">
      <cs:styleClr val="auto"/>
    </cs:lnRef>
    <cs:fillRef idx="3"/>
    <cs:effectRef idx="3"/>
    <cs:fontRef idx="minor">
      <a:schemeClr val="lt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lt1">
        <a:lumMod val="85000"/>
      </a:schemeClr>
    </cs:fontRef>
    <cs:spPr>
      <a:ln w="9525">
        <a:solidFill>
          <a:schemeClr val="lt1">
            <a:lumMod val="95000"/>
            <a:alpha val="54000"/>
          </a:schemeClr>
        </a:solidFill>
      </a:ln>
    </cs:spPr>
    <cs:defRPr sz="900" kern="1200"/>
  </cs:dataTable>
  <cs:downBar>
    <cs:lnRef idx="0"/>
    <cs:fillRef idx="0"/>
    <cs:effectRef idx="0"/>
    <cs:fontRef idx="minor">
      <a:schemeClr val="lt1"/>
    </cs:fontRef>
    <cs:spPr>
      <a:solidFill>
        <a:schemeClr val="dk1">
          <a:lumMod val="75000"/>
          <a:lumOff val="25000"/>
        </a:schemeClr>
      </a:solidFill>
      <a:ln w="9525">
        <a:solidFill>
          <a:schemeClr val="lt1">
            <a:lumMod val="95000"/>
            <a:alpha val="54000"/>
          </a:schemeClr>
        </a:solidFill>
      </a:ln>
    </cs:spPr>
  </cs:downBar>
  <cs:drop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dropLine>
  <cs:errorBa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</a:schemeClr>
        </a:solidFill>
        <a:round/>
      </a:ln>
    </cs:spPr>
  </cs:errorBar>
  <cs:floor>
    <cs:lnRef idx="0"/>
    <cs:fillRef idx="0"/>
    <cs:effectRef idx="0"/>
    <cs:fontRef idx="minor">
      <a:schemeClr val="lt1"/>
    </cs:fontRef>
  </cs:floor>
  <cs:gridlineMajor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10000"/>
          </a:schemeClr>
        </a:solidFill>
        <a:round/>
      </a:ln>
    </cs:spPr>
  </cs:gridlineMajor>
  <cs:gridlineMinor>
    <cs:lnRef idx="0"/>
    <cs:fillRef idx="0"/>
    <cs:effectRef idx="0"/>
    <cs:fontRef idx="minor">
      <a:schemeClr val="lt1"/>
    </cs:fontRef>
    <cs:spPr>
      <a:ln>
        <a:solidFill>
          <a:schemeClr val="lt1">
            <a:lumMod val="95000"/>
            <a:alpha val="5000"/>
          </a:schemeClr>
        </a:solidFill>
      </a:ln>
    </cs:spPr>
  </cs:gridlineMinor>
  <cs:hiLo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  <a:prstDash val="dash"/>
      </a:ln>
    </cs:spPr>
  </cs:hiLoLine>
  <cs:leaderLine>
    <cs:lnRef idx="0"/>
    <cs:fillRef idx="0"/>
    <cs:effectRef idx="0"/>
    <cs:fontRef idx="minor">
      <a:schemeClr val="lt1"/>
    </cs:fontRef>
    <cs:spPr>
      <a:ln w="9525">
        <a:solidFill>
          <a:schemeClr val="lt1">
            <a:lumMod val="95000"/>
            <a:alpha val="54000"/>
          </a:schemeClr>
        </a:solidFill>
      </a:ln>
    </cs:spPr>
  </cs:leaderLine>
  <cs:legend>
    <cs:lnRef idx="0"/>
    <cs:fillRef idx="0"/>
    <cs:effectRef idx="0"/>
    <cs:fontRef idx="minor">
      <a:schemeClr val="lt1">
        <a:lumMod val="85000"/>
      </a:schemeClr>
    </cs:fontRef>
    <cs:defRPr sz="900" kern="1200"/>
  </cs:legend>
  <cs:plotArea>
    <cs:lnRef idx="0"/>
    <cs:fillRef idx="0"/>
    <cs:effectRef idx="0"/>
    <cs:fontRef idx="minor">
      <a:schemeClr val="lt1"/>
    </cs:fontRef>
  </cs:plotArea>
  <cs:plotArea3D>
    <cs:lnRef idx="0"/>
    <cs:fillRef idx="0"/>
    <cs:effectRef idx="0"/>
    <cs:fontRef idx="minor">
      <a:schemeClr val="lt1"/>
    </cs:fontRef>
  </cs:plotArea3D>
  <cs:seriesAxis>
    <cs:lnRef idx="0"/>
    <cs:fillRef idx="0"/>
    <cs:effectRef idx="0"/>
    <cs:fontRef idx="minor">
      <a:schemeClr val="lt1">
        <a:lumMod val="85000"/>
      </a:schemeClr>
    </cs:fontRef>
    <cs:spPr>
      <a:ln w="12700" cap="flat" cmpd="sng" algn="ctr">
        <a:solidFill>
          <a:schemeClr val="lt1">
            <a:lumMod val="95000"/>
            <a:alpha val="54000"/>
          </a:schemeClr>
        </a:solidFill>
        <a:round/>
      </a:ln>
    </cs:spPr>
    <cs:defRPr sz="900" kern="1200"/>
  </cs:seriesAxis>
  <cs:seriesLine>
    <cs:lnRef idx="0"/>
    <cs:fillRef idx="0"/>
    <cs:effectRef idx="0"/>
    <cs:fontRef idx="minor">
      <a:schemeClr val="lt1"/>
    </cs:fontRef>
    <cs:spPr>
      <a:ln w="9525" cap="flat" cmpd="sng" algn="ctr">
        <a:solidFill>
          <a:schemeClr val="lt1">
            <a:lumMod val="95000"/>
            <a:alpha val="54000"/>
          </a:schemeClr>
        </a:solidFill>
        <a:round/>
      </a:ln>
    </cs:spPr>
  </cs:seriesLine>
  <cs:title>
    <cs:lnRef idx="0"/>
    <cs:fillRef idx="0"/>
    <cs:effectRef idx="0"/>
    <cs:fontRef idx="minor">
      <a:schemeClr val="lt1">
        <a:lumMod val="95000"/>
      </a:schemeClr>
    </cs:fontRef>
    <cs:defRPr sz="1600" b="1" kern="1200" spc="100" baseline="0">
      <a:effectLst>
        <a:outerShdw blurRad="50800" dist="38100" dir="5400000" algn="t" rotWithShape="0">
          <a:prstClr val="black">
            <a:alpha val="40000"/>
          </a:prstClr>
        </a:outerShdw>
      </a:effectLst>
    </cs:defRPr>
  </cs:title>
  <cs:trendline>
    <cs:lnRef idx="0">
      <cs:styleClr val="auto"/>
    </cs:lnRef>
    <cs:fillRef idx="0"/>
    <cs:effectRef idx="0"/>
    <cs:fontRef idx="minor">
      <a:schemeClr val="lt1"/>
    </cs:fontRef>
    <cs:spPr>
      <a:ln w="19050" cap="rnd">
        <a:solidFill>
          <a:schemeClr val="phClr"/>
        </a:solidFill>
      </a:ln>
    </cs:spPr>
  </cs:trendline>
  <cs:trendlineLabel>
    <cs:lnRef idx="0"/>
    <cs:fillRef idx="0"/>
    <cs:effectRef idx="0"/>
    <cs:fontRef idx="minor">
      <a:schemeClr val="lt1">
        <a:lumMod val="85000"/>
      </a:schemeClr>
    </cs:fontRef>
    <cs:defRPr sz="900" kern="1200"/>
  </cs:trendlineLabel>
  <cs:upBar>
    <cs:lnRef idx="0"/>
    <cs:fillRef idx="0"/>
    <cs:effectRef idx="0"/>
    <cs:fontRef idx="minor">
      <a:schemeClr val="lt1"/>
    </cs:fontRef>
    <cs:spPr>
      <a:solidFill>
        <a:schemeClr val="lt1"/>
      </a:solidFill>
      <a:ln w="9525">
        <a:solidFill>
          <a:schemeClr val="lt1">
            <a:lumMod val="95000"/>
            <a:alpha val="54000"/>
          </a:schemeClr>
        </a:solidFill>
      </a:ln>
    </cs:spPr>
  </cs:upBar>
  <cs:valueAxis>
    <cs:lnRef idx="0"/>
    <cs:fillRef idx="0"/>
    <cs:effectRef idx="0"/>
    <cs:fontRef idx="minor">
      <a:schemeClr val="lt1">
        <a:lumMod val="85000"/>
      </a:schemeClr>
    </cs:fontRef>
    <cs:defRPr sz="900" kern="1200"/>
  </cs:valueAxis>
  <cs:wall>
    <cs:lnRef idx="0"/>
    <cs:fillRef idx="0"/>
    <cs:effectRef idx="0"/>
    <cs:fontRef idx="minor">
      <a:schemeClr val="lt1"/>
    </cs:fontRef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2B48F5-BACC-47D6-A0F7-82FBF9C6BC85}" type="datetimeFigureOut">
              <a:rPr lang="ru-RU" smtClean="0"/>
              <a:t>04.03.2015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5ACAF8E-318A-4EFE-8633-D9E72ABCE0ED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065597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CB1CD00-5424-4675-AB18-2C419B060449}" type="datetimeFigureOut">
              <a:rPr lang="ru-RU" smtClean="0"/>
              <a:t>04.03.2015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EE2CF44-2B13-41B4-A334-1CDF534EEBBF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4538567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 bwMode="gray">
          <a:xfrm>
            <a:off x="-1588" y="2825016"/>
            <a:ext cx="12188952" cy="3180930"/>
          </a:xfrm>
          <a:prstGeom prst="rect">
            <a:avLst/>
          </a:prstGeom>
          <a:solidFill>
            <a:schemeClr val="bg1">
              <a:lumMod val="85000"/>
              <a:lumOff val="15000"/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7" name="Прямоугольник 6"/>
          <p:cNvSpPr/>
          <p:nvPr userDrawn="1"/>
        </p:nvSpPr>
        <p:spPr bwMode="black">
          <a:xfrm>
            <a:off x="-1588" y="3075709"/>
            <a:ext cx="12188952" cy="263929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 bwMode="white">
          <a:xfrm>
            <a:off x="1066800" y="3165763"/>
            <a:ext cx="10058400" cy="1711037"/>
          </a:xfrm>
        </p:spPr>
        <p:txBody>
          <a:bodyPr anchor="b">
            <a:normAutofit/>
          </a:bodyPr>
          <a:lstStyle>
            <a:lvl1pPr algn="l">
              <a:lnSpc>
                <a:spcPct val="80000"/>
              </a:lnSpc>
              <a:defRPr sz="54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 bwMode="white">
          <a:xfrm>
            <a:off x="1066800" y="4953000"/>
            <a:ext cx="10058400" cy="685800"/>
          </a:xfrm>
        </p:spPr>
        <p:txBody>
          <a:bodyPr>
            <a:normAutofit/>
          </a:bodyPr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988627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ru-RU" smtClean="0"/>
              <a:t>04.03.2015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4771542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457199"/>
            <a:ext cx="1943100" cy="5638801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524000" y="457199"/>
            <a:ext cx="7048500" cy="5638801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ru-RU" smtClean="0"/>
              <a:t>04.03.2015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5246350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ru-RU" smtClean="0"/>
              <a:t>04.03.2015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12444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1828800"/>
            <a:ext cx="9144000" cy="2743200"/>
          </a:xfrm>
        </p:spPr>
        <p:txBody>
          <a:bodyPr anchor="b">
            <a:normAutofit/>
          </a:bodyPr>
          <a:lstStyle>
            <a:lvl1pPr>
              <a:defRPr sz="5400">
                <a:solidFill>
                  <a:schemeClr val="tx1"/>
                </a:solidFill>
              </a:defRPr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4589463"/>
            <a:ext cx="9144000" cy="1506537"/>
          </a:xfrm>
        </p:spPr>
        <p:txBody>
          <a:bodyPr>
            <a:normAutofit/>
          </a:bodyPr>
          <a:lstStyle>
            <a:lvl1pPr marL="0" indent="0">
              <a:spcBef>
                <a:spcPts val="0"/>
              </a:spcBef>
              <a:buNone/>
              <a:defRPr sz="2000">
                <a:solidFill>
                  <a:schemeClr val="accent1"/>
                </a:solidFill>
                <a:latin typeface="+mj-lt"/>
              </a:defRPr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</p:spTree>
    <p:extLst>
      <p:ext uri="{BB962C8B-B14F-4D97-AF65-F5344CB8AC3E}">
        <p14:creationId xmlns:p14="http://schemas.microsoft.com/office/powerpoint/2010/main" val="35067780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1524000" y="1825625"/>
            <a:ext cx="4343400" cy="42703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324600" y="1825625"/>
            <a:ext cx="4343400" cy="42703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ru-RU" smtClean="0"/>
              <a:t>04.03.2015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0445679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7048" y="457200"/>
            <a:ext cx="91440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7048" y="1828800"/>
            <a:ext cx="43434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1527048" y="2514600"/>
            <a:ext cx="4343400" cy="3581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327648" y="1828800"/>
            <a:ext cx="4343400" cy="685800"/>
          </a:xfrm>
        </p:spPr>
        <p:txBody>
          <a:bodyPr anchor="ctr">
            <a:normAutofit/>
          </a:bodyPr>
          <a:lstStyle>
            <a:lvl1pPr marL="0" indent="0">
              <a:spcBef>
                <a:spcPts val="0"/>
              </a:spcBef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327648" y="2514600"/>
            <a:ext cx="4343400" cy="3581401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ru-RU" smtClean="0"/>
              <a:t>04.03.2015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979065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ru-RU" smtClean="0"/>
              <a:t>04.03.2015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38976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ru-RU" smtClean="0"/>
              <a:t>04.03.2015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146817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002587" y="1600200"/>
            <a:ext cx="3122613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60412" y="762000"/>
            <a:ext cx="6400800" cy="5334000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001039" y="3429000"/>
            <a:ext cx="3124161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ru-RU" smtClean="0"/>
              <a:t>04.03.2015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67374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 userDrawn="1"/>
        </p:nvSpPr>
        <p:spPr bwMode="blackWhite">
          <a:xfrm>
            <a:off x="644091" y="640080"/>
            <a:ext cx="6675120" cy="5577840"/>
          </a:xfrm>
          <a:prstGeom prst="rect">
            <a:avLst/>
          </a:prstGeom>
          <a:solidFill>
            <a:srgbClr val="000000"/>
          </a:solidFill>
          <a:ln w="101600">
            <a:solidFill>
              <a:schemeClr val="tx1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sz="1600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997952" y="1600200"/>
            <a:ext cx="3127248" cy="1828800"/>
          </a:xfrm>
        </p:spPr>
        <p:txBody>
          <a:bodyPr anchor="b">
            <a:normAutofit/>
          </a:bodyPr>
          <a:lstStyle>
            <a:lvl1pPr>
              <a:defRPr sz="3400"/>
            </a:lvl1pPr>
          </a:lstStyle>
          <a:p>
            <a:r>
              <a:rPr lang="ru-RU" smtClean="0"/>
              <a:t>Образец заголовка</a:t>
            </a:r>
            <a:endParaRPr lang="ru-RU" dirty="0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781251" y="777240"/>
            <a:ext cx="6400800" cy="5303520"/>
          </a:xfrm>
        </p:spPr>
        <p:txBody>
          <a:bodyPr tIns="457200">
            <a:normAutofit/>
          </a:bodyPr>
          <a:lstStyle>
            <a:lvl1pPr marL="0" indent="0" algn="ctr">
              <a:buNone/>
              <a:defRPr sz="20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7997952" y="3429000"/>
            <a:ext cx="3127248" cy="1828800"/>
          </a:xfrm>
        </p:spPr>
        <p:txBody>
          <a:bodyPr/>
          <a:lstStyle>
            <a:lvl1pPr marL="0" indent="0">
              <a:spcBef>
                <a:spcPts val="0"/>
              </a:spcBef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C0096-1860-4642-9CD2-0079EA5E7CD1}" type="datetimeFigureOut">
              <a:rPr lang="ru-RU" smtClean="0"/>
              <a:t>04.03.2015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1375A4-56A4-47D6-9801-1991572033F7}" type="slidenum">
              <a:rPr lang="ru-RU" smtClean="0"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97724975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144000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 dirty="0" smtClean="0"/>
              <a:t>Образец заголовка</a:t>
            </a:r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524000" y="1828800"/>
            <a:ext cx="9144000" cy="42672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 smtClean="0"/>
              <a:t>Образец текста</a:t>
            </a:r>
          </a:p>
          <a:p>
            <a:pPr lvl="1"/>
            <a:r>
              <a:rPr lang="ru-RU" dirty="0" smtClean="0"/>
              <a:t>Второй уровень</a:t>
            </a:r>
          </a:p>
          <a:p>
            <a:pPr lvl="2"/>
            <a:r>
              <a:rPr lang="ru-RU" dirty="0" smtClean="0"/>
              <a:t>Третий уровень</a:t>
            </a:r>
          </a:p>
          <a:p>
            <a:pPr lvl="3"/>
            <a:r>
              <a:rPr lang="ru-RU" dirty="0" smtClean="0"/>
              <a:t>Четвертый уровень</a:t>
            </a:r>
          </a:p>
          <a:p>
            <a:pPr lvl="4"/>
            <a:r>
              <a:rPr lang="ru-RU" dirty="0" smtClean="0"/>
              <a:t>Пятый уровень</a:t>
            </a:r>
            <a:endParaRPr lang="ru-RU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610600" y="6362700"/>
            <a:ext cx="990600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37CC0096-1860-4642-9CD2-0079EA5E7CD1}" type="datetimeFigureOut">
              <a:rPr lang="ru-RU" smtClean="0"/>
              <a:pPr/>
              <a:t>04.03.2015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1524000" y="6362700"/>
            <a:ext cx="6881553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829800" y="6362700"/>
            <a:ext cx="838200" cy="257176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tx1">
                    <a:lumMod val="85000"/>
                  </a:schemeClr>
                </a:solidFill>
              </a:defRPr>
            </a:lvl1pPr>
          </a:lstStyle>
          <a:p>
            <a:fld id="{E31375A4-56A4-47D6-9801-1991572033F7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325986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400" kern="1200">
          <a:solidFill>
            <a:schemeClr val="accent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8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1pPr>
      <a:lvl2pPr marL="594360" indent="-228600" algn="l" defTabSz="914400" rtl="0" eaLnBrk="1" latinLnBrk="0" hangingPunct="1">
        <a:lnSpc>
          <a:spcPct val="90000"/>
        </a:lnSpc>
        <a:spcBef>
          <a:spcPts val="1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3pPr>
      <a:lvl4pPr marL="12344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4pPr>
      <a:lvl5pPr marL="150876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>
              <a:lumMod val="85000"/>
            </a:schemeClr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33172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606040" indent="-228600" algn="l" defTabSz="914400" rtl="0" eaLnBrk="1" latinLnBrk="0" hangingPunct="1">
        <a:lnSpc>
          <a:spcPct val="90000"/>
        </a:lnSpc>
        <a:spcBef>
          <a:spcPts val="800"/>
        </a:spcBef>
        <a:buClr>
          <a:schemeClr val="accent1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>
          <p15:clr>
            <a:srgbClr val="F26B43"/>
          </p15:clr>
        </p15:guide>
        <p15:guide id="2" pos="3840">
          <p15:clr>
            <a:srgbClr val="F26B43"/>
          </p15:clr>
        </p15:guide>
        <p15:guide id="3" orient="horz" pos="1008">
          <p15:clr>
            <a:srgbClr val="F26B43"/>
          </p15:clr>
        </p15:guide>
        <p15:guide id="4" orient="horz" pos="1152">
          <p15:clr>
            <a:srgbClr val="F26B43"/>
          </p15:clr>
        </p15:guide>
        <p15:guide id="5" orient="horz" pos="3840">
          <p15:clr>
            <a:srgbClr val="F26B43"/>
          </p15:clr>
        </p15:guide>
        <p15:guide id="6" orient="horz" pos="288">
          <p15:clr>
            <a:srgbClr val="F26B43"/>
          </p15:clr>
        </p15:guide>
        <p15:guide id="7" pos="6720">
          <p15:clr>
            <a:srgbClr val="F26B43"/>
          </p15:clr>
        </p15:guide>
        <p15:guide id="8" pos="960">
          <p15:clr>
            <a:srgbClr val="F26B43"/>
          </p15:clr>
        </p15:guide>
        <p15:guide id="9" pos="672">
          <p15:clr>
            <a:srgbClr val="F26B43"/>
          </p15:clr>
        </p15:guide>
        <p15:guide id="10" pos="7008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uk-UA" sz="4800" dirty="0" smtClean="0"/>
              <a:t>Оцінка дій чинної української влади з боку населення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24245383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p14:dur="0"/>
    </mc:Choice>
    <mc:Fallback>
      <p:transition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Заголовок 1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Чому</a:t>
            </a:r>
            <a:r>
              <a:rPr lang="ru-RU" dirty="0" smtClean="0"/>
              <a:t> </a:t>
            </a:r>
            <a:r>
              <a:rPr lang="ru-RU" dirty="0" err="1" smtClean="0"/>
              <a:t>це</a:t>
            </a:r>
            <a:r>
              <a:rPr lang="ru-RU" dirty="0" smtClean="0"/>
              <a:t> </a:t>
            </a:r>
            <a:r>
              <a:rPr lang="ru-RU" dirty="0" err="1" smtClean="0"/>
              <a:t>опитування</a:t>
            </a:r>
            <a:r>
              <a:rPr lang="ru-RU" dirty="0" smtClean="0"/>
              <a:t> є </a:t>
            </a:r>
            <a:r>
              <a:rPr lang="ru-RU" dirty="0" err="1" smtClean="0"/>
              <a:t>актуальним</a:t>
            </a:r>
            <a:r>
              <a:rPr lang="ru-RU" dirty="0"/>
              <a:t>?</a:t>
            </a:r>
            <a:endParaRPr lang="ru-RU" dirty="0"/>
          </a:p>
        </p:txBody>
      </p:sp>
      <p:sp>
        <p:nvSpPr>
          <p:cNvPr id="14" name="Объект 1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На </a:t>
            </a:r>
            <a:r>
              <a:rPr lang="ru-RU" dirty="0" err="1" smtClean="0"/>
              <a:t>сьогоднішній</a:t>
            </a:r>
            <a:r>
              <a:rPr lang="ru-RU" dirty="0" smtClean="0"/>
              <a:t> день </a:t>
            </a:r>
            <a:r>
              <a:rPr lang="ru-RU" dirty="0" err="1" smtClean="0"/>
              <a:t>від</a:t>
            </a:r>
            <a:r>
              <a:rPr lang="ru-RU" dirty="0" smtClean="0"/>
              <a:t> </a:t>
            </a:r>
            <a:r>
              <a:rPr lang="ru-RU" dirty="0" err="1" smtClean="0"/>
              <a:t>дій</a:t>
            </a:r>
            <a:r>
              <a:rPr lang="ru-RU" dirty="0" smtClean="0"/>
              <a:t> </a:t>
            </a:r>
            <a:r>
              <a:rPr lang="ru-RU" dirty="0" err="1" smtClean="0"/>
              <a:t>влади</a:t>
            </a:r>
            <a:r>
              <a:rPr lang="ru-RU" dirty="0" smtClean="0"/>
              <a:t> </a:t>
            </a:r>
            <a:r>
              <a:rPr lang="ru-RU" dirty="0" err="1" smtClean="0"/>
              <a:t>залежить</a:t>
            </a:r>
            <a:r>
              <a:rPr lang="ru-RU" dirty="0" smtClean="0"/>
              <a:t> не </a:t>
            </a:r>
            <a:r>
              <a:rPr lang="ru-RU" dirty="0" err="1" smtClean="0"/>
              <a:t>лише</a:t>
            </a:r>
            <a:r>
              <a:rPr lang="ru-RU" dirty="0" smtClean="0"/>
              <a:t> доля </a:t>
            </a:r>
            <a:r>
              <a:rPr lang="ru-RU" dirty="0" err="1" smtClean="0"/>
              <a:t>української</a:t>
            </a:r>
            <a:r>
              <a:rPr lang="ru-RU" dirty="0" smtClean="0"/>
              <a:t> </a:t>
            </a:r>
            <a:r>
              <a:rPr lang="ru-RU" dirty="0" err="1" smtClean="0"/>
              <a:t>економіки</a:t>
            </a:r>
            <a:r>
              <a:rPr lang="ru-RU" dirty="0" smtClean="0"/>
              <a:t> </a:t>
            </a:r>
            <a:r>
              <a:rPr lang="ru-RU" dirty="0" err="1" smtClean="0"/>
              <a:t>або</a:t>
            </a:r>
            <a:r>
              <a:rPr lang="ru-RU" dirty="0" smtClean="0"/>
              <a:t> </a:t>
            </a:r>
            <a:r>
              <a:rPr lang="ru-RU" dirty="0" err="1" smtClean="0"/>
              <a:t>інших</a:t>
            </a:r>
            <a:r>
              <a:rPr lang="ru-RU" dirty="0" smtClean="0"/>
              <a:t> сфер </a:t>
            </a:r>
            <a:r>
              <a:rPr lang="ru-RU" dirty="0" err="1" smtClean="0"/>
              <a:t>життя</a:t>
            </a:r>
            <a:r>
              <a:rPr lang="ru-RU" dirty="0" smtClean="0"/>
              <a:t>. </a:t>
            </a:r>
            <a:r>
              <a:rPr lang="ru-RU" dirty="0" err="1" smtClean="0"/>
              <a:t>Сьогодні</a:t>
            </a:r>
            <a:r>
              <a:rPr lang="ru-RU" dirty="0" smtClean="0"/>
              <a:t> є </a:t>
            </a:r>
            <a:r>
              <a:rPr lang="ru-RU" dirty="0" err="1" smtClean="0"/>
              <a:t>актуальним</a:t>
            </a:r>
            <a:r>
              <a:rPr lang="ru-RU" dirty="0" smtClean="0"/>
              <a:t> </a:t>
            </a:r>
            <a:r>
              <a:rPr lang="ru-RU" dirty="0" err="1" smtClean="0"/>
              <a:t>питання</a:t>
            </a:r>
            <a:r>
              <a:rPr lang="ru-RU" dirty="0" smtClean="0"/>
              <a:t> </a:t>
            </a:r>
            <a:r>
              <a:rPr lang="ru-RU" dirty="0" err="1" smtClean="0"/>
              <a:t>існування</a:t>
            </a:r>
            <a:r>
              <a:rPr lang="ru-RU" dirty="0"/>
              <a:t> </a:t>
            </a:r>
            <a:r>
              <a:rPr lang="ru-RU" dirty="0" err="1" smtClean="0"/>
              <a:t>держави</a:t>
            </a:r>
            <a:r>
              <a:rPr lang="ru-RU" dirty="0" smtClean="0"/>
              <a:t> </a:t>
            </a:r>
            <a:r>
              <a:rPr lang="ru-RU" dirty="0" err="1" smtClean="0"/>
              <a:t>Україна</a:t>
            </a:r>
            <a:r>
              <a:rPr lang="ru-RU" dirty="0" smtClean="0"/>
              <a:t>. </a:t>
            </a:r>
            <a:r>
              <a:rPr lang="ru-RU" dirty="0" err="1" smtClean="0"/>
              <a:t>Саме</a:t>
            </a:r>
            <a:r>
              <a:rPr lang="ru-RU" dirty="0" smtClean="0"/>
              <a:t> тому </a:t>
            </a:r>
            <a:r>
              <a:rPr lang="ru-RU" dirty="0" err="1" smtClean="0"/>
              <a:t>кожен</a:t>
            </a:r>
            <a:r>
              <a:rPr lang="ru-RU" dirty="0" smtClean="0"/>
              <a:t> </a:t>
            </a:r>
            <a:r>
              <a:rPr lang="ru-RU" dirty="0" err="1" smtClean="0"/>
              <a:t>із</a:t>
            </a:r>
            <a:r>
              <a:rPr lang="ru-RU" dirty="0" smtClean="0"/>
              <a:t> нас повинен </a:t>
            </a:r>
            <a:r>
              <a:rPr lang="ru-RU" dirty="0" err="1" smtClean="0"/>
              <a:t>цікавитися</a:t>
            </a:r>
            <a:r>
              <a:rPr lang="ru-RU" dirty="0" smtClean="0"/>
              <a:t> </a:t>
            </a:r>
            <a:r>
              <a:rPr lang="ru-RU" dirty="0" err="1" smtClean="0"/>
              <a:t>політичним</a:t>
            </a:r>
            <a:r>
              <a:rPr lang="ru-RU" dirty="0" smtClean="0"/>
              <a:t> </a:t>
            </a:r>
            <a:r>
              <a:rPr lang="ru-RU" dirty="0" err="1" smtClean="0"/>
              <a:t>життям</a:t>
            </a:r>
            <a:r>
              <a:rPr lang="ru-RU" dirty="0" smtClean="0"/>
              <a:t> </a:t>
            </a:r>
            <a:r>
              <a:rPr lang="ru-RU" dirty="0" err="1" smtClean="0"/>
              <a:t>нашої</a:t>
            </a:r>
            <a:r>
              <a:rPr lang="ru-RU" dirty="0" smtClean="0"/>
              <a:t> </a:t>
            </a:r>
            <a:r>
              <a:rPr lang="ru-RU" dirty="0" err="1" smtClean="0"/>
              <a:t>країни</a:t>
            </a:r>
            <a:r>
              <a:rPr lang="ru-RU" dirty="0" smtClean="0"/>
              <a:t>, </a:t>
            </a:r>
            <a:r>
              <a:rPr lang="ru-RU" dirty="0" err="1" smtClean="0"/>
              <a:t>внутрішніми</a:t>
            </a:r>
            <a:r>
              <a:rPr lang="ru-RU" dirty="0" smtClean="0"/>
              <a:t> </a:t>
            </a:r>
            <a:r>
              <a:rPr lang="ru-RU" dirty="0" err="1" smtClean="0"/>
              <a:t>процесами</a:t>
            </a:r>
            <a:r>
              <a:rPr lang="ru-RU" dirty="0" smtClean="0"/>
              <a:t>, </a:t>
            </a:r>
            <a:r>
              <a:rPr lang="ru-RU" dirty="0" err="1" smtClean="0"/>
              <a:t>які</a:t>
            </a:r>
            <a:r>
              <a:rPr lang="ru-RU" dirty="0" smtClean="0"/>
              <a:t> </a:t>
            </a:r>
            <a:r>
              <a:rPr lang="ru-RU" dirty="0" err="1" smtClean="0"/>
              <a:t>відбуваються</a:t>
            </a:r>
            <a:r>
              <a:rPr lang="ru-RU" dirty="0" smtClean="0"/>
              <a:t> в </a:t>
            </a:r>
            <a:r>
              <a:rPr lang="ru-RU" dirty="0" err="1" smtClean="0"/>
              <a:t>ній</a:t>
            </a:r>
            <a:r>
              <a:rPr lang="ru-RU" dirty="0" smtClean="0"/>
              <a:t>, та </a:t>
            </a:r>
            <a:r>
              <a:rPr lang="ru-RU" dirty="0" err="1" smtClean="0"/>
              <a:t>вміти</a:t>
            </a:r>
            <a:r>
              <a:rPr lang="ru-RU" dirty="0" smtClean="0"/>
              <a:t> </a:t>
            </a:r>
            <a:r>
              <a:rPr lang="ru-RU" dirty="0" err="1" smtClean="0"/>
              <a:t>аналізувати</a:t>
            </a:r>
            <a:r>
              <a:rPr lang="ru-RU" dirty="0" smtClean="0"/>
              <a:t> </a:t>
            </a:r>
            <a:r>
              <a:rPr lang="ru-RU" dirty="0" err="1" smtClean="0"/>
              <a:t>інформацію</a:t>
            </a:r>
            <a:r>
              <a:rPr lang="ru-RU" dirty="0" smtClean="0"/>
              <a:t>, </a:t>
            </a:r>
            <a:r>
              <a:rPr lang="ru-RU" dirty="0" err="1" smtClean="0"/>
              <a:t>посилаючись</a:t>
            </a:r>
            <a:r>
              <a:rPr lang="ru-RU" dirty="0" smtClean="0"/>
              <a:t> на </a:t>
            </a:r>
            <a:r>
              <a:rPr lang="ru-RU" dirty="0" err="1" smtClean="0"/>
              <a:t>різні</a:t>
            </a:r>
            <a:r>
              <a:rPr lang="ru-RU" dirty="0" smtClean="0"/>
              <a:t> </a:t>
            </a:r>
            <a:r>
              <a:rPr lang="ru-RU" dirty="0" err="1" smtClean="0"/>
              <a:t>джерела</a:t>
            </a:r>
            <a:r>
              <a:rPr lang="ru-RU" dirty="0" smtClean="0"/>
              <a:t>.</a:t>
            </a:r>
            <a:endParaRPr lang="ru-RU" dirty="0" smtClean="0"/>
          </a:p>
          <a:p>
            <a:r>
              <a:rPr lang="uk-UA" dirty="0" smtClean="0"/>
              <a:t>Другим, але не менш важливим доказом актуальності опитування є те, чи готові люди </a:t>
            </a:r>
            <a:r>
              <a:rPr lang="uk-UA" dirty="0" err="1" smtClean="0"/>
              <a:t>вислювлювати</a:t>
            </a:r>
            <a:r>
              <a:rPr lang="uk-UA" dirty="0" smtClean="0"/>
              <a:t> свою думку та чи здатні вони </a:t>
            </a:r>
            <a:r>
              <a:rPr lang="uk-UA" dirty="0" err="1" smtClean="0"/>
              <a:t>відствоювати</a:t>
            </a:r>
            <a:r>
              <a:rPr lang="uk-UA" dirty="0" smtClean="0"/>
              <a:t> власну позицію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04282630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2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2" presetClass="entr" presetSubtype="0" fill="hold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20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err="1" smtClean="0"/>
              <a:t>Власне</a:t>
            </a:r>
            <a:r>
              <a:rPr lang="ru-RU" dirty="0" smtClean="0"/>
              <a:t> </a:t>
            </a:r>
            <a:r>
              <a:rPr lang="ru-RU" dirty="0" err="1" smtClean="0"/>
              <a:t>результати</a:t>
            </a:r>
            <a:r>
              <a:rPr lang="ru-RU" dirty="0" smtClean="0"/>
              <a:t> </a:t>
            </a:r>
            <a:r>
              <a:rPr lang="ru-RU" dirty="0" err="1" smtClean="0"/>
              <a:t>опитування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uk-UA" dirty="0" smtClean="0"/>
              <a:t>В опитуванні брали участь 109 людей</a:t>
            </a:r>
            <a:endParaRPr lang="ru-RU" dirty="0" smtClean="0"/>
          </a:p>
          <a:p>
            <a:r>
              <a:rPr lang="ru-RU" dirty="0" smtClean="0"/>
              <a:t>За </a:t>
            </a:r>
            <a:r>
              <a:rPr lang="ru-RU" dirty="0" err="1" smtClean="0"/>
              <a:t>варіант</a:t>
            </a:r>
            <a:r>
              <a:rPr lang="ru-RU" dirty="0" smtClean="0"/>
              <a:t> </a:t>
            </a:r>
            <a:r>
              <a:rPr lang="ru-RU" dirty="0" err="1" smtClean="0"/>
              <a:t>відповіді</a:t>
            </a:r>
            <a:r>
              <a:rPr lang="ru-RU" dirty="0" smtClean="0"/>
              <a:t> «Так» </a:t>
            </a:r>
            <a:r>
              <a:rPr lang="ru-RU" dirty="0" err="1" smtClean="0"/>
              <a:t>проголосувала</a:t>
            </a:r>
            <a:r>
              <a:rPr lang="ru-RU" dirty="0" smtClean="0"/>
              <a:t> 61 </a:t>
            </a:r>
            <a:r>
              <a:rPr lang="ru-RU" dirty="0" err="1" smtClean="0"/>
              <a:t>людина</a:t>
            </a:r>
            <a:endParaRPr lang="ru-RU" dirty="0" smtClean="0"/>
          </a:p>
          <a:p>
            <a:r>
              <a:rPr lang="ru-RU" dirty="0"/>
              <a:t>За </a:t>
            </a:r>
            <a:r>
              <a:rPr lang="ru-RU" dirty="0" err="1"/>
              <a:t>варіант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Ні</a:t>
            </a:r>
            <a:r>
              <a:rPr lang="ru-RU" dirty="0" smtClean="0"/>
              <a:t>» </a:t>
            </a:r>
            <a:r>
              <a:rPr lang="ru-RU" smtClean="0"/>
              <a:t>проголосували </a:t>
            </a:r>
            <a:r>
              <a:rPr lang="ru-RU" dirty="0" smtClean="0"/>
              <a:t>32 людей</a:t>
            </a:r>
            <a:endParaRPr lang="ru-RU" dirty="0" smtClean="0"/>
          </a:p>
          <a:p>
            <a:r>
              <a:rPr lang="ru-RU" dirty="0"/>
              <a:t>За </a:t>
            </a:r>
            <a:r>
              <a:rPr lang="ru-RU" dirty="0" err="1"/>
              <a:t>варіант</a:t>
            </a:r>
            <a:r>
              <a:rPr lang="ru-RU" dirty="0"/>
              <a:t> </a:t>
            </a:r>
            <a:r>
              <a:rPr lang="ru-RU" dirty="0" err="1"/>
              <a:t>відповіді</a:t>
            </a:r>
            <a:r>
              <a:rPr lang="ru-RU" dirty="0"/>
              <a:t> </a:t>
            </a:r>
            <a:r>
              <a:rPr lang="ru-RU" dirty="0" smtClean="0"/>
              <a:t>«</a:t>
            </a:r>
            <a:r>
              <a:rPr lang="ru-RU" dirty="0" err="1" smtClean="0"/>
              <a:t>Частково</a:t>
            </a:r>
            <a:r>
              <a:rPr lang="ru-RU" dirty="0" smtClean="0"/>
              <a:t> </a:t>
            </a:r>
            <a:r>
              <a:rPr lang="ru-RU" dirty="0" err="1" smtClean="0"/>
              <a:t>підтримую</a:t>
            </a:r>
            <a:r>
              <a:rPr lang="ru-RU" dirty="0" smtClean="0"/>
              <a:t>» </a:t>
            </a:r>
            <a:r>
              <a:rPr lang="ru-RU" dirty="0" err="1"/>
              <a:t>проголосували</a:t>
            </a:r>
            <a:r>
              <a:rPr lang="ru-RU" dirty="0"/>
              <a:t> </a:t>
            </a:r>
            <a:r>
              <a:rPr lang="ru-RU" dirty="0" smtClean="0"/>
              <a:t>16 людей</a:t>
            </a:r>
            <a:endParaRPr lang="ru-RU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56161805"/>
              </p:ext>
            </p:extLst>
          </p:nvPr>
        </p:nvGraphicFramePr>
        <p:xfrm>
          <a:off x="5867400" y="1988840"/>
          <a:ext cx="4572000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14526139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8" presetClass="entr" presetSubtype="12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">
                                            <p:graphicEl>
                                              <a:chart seriesIdx="-4" categoryIdx="0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7">
                                            <p:graphicEl>
                                              <a:chart seriesIdx="-4" categoryIdx="1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7">
                                            <p:graphicEl>
                                              <a:chart seriesIdx="-4" categoryIdx="2" bldStep="category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  <p:bldGraphic spid="7" grpId="0" uiExpand="1">
        <p:bldSub>
          <a:bldChart bld="category"/>
        </p:bldSub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524000" y="457200"/>
            <a:ext cx="9372600" cy="1143000"/>
          </a:xfrm>
        </p:spPr>
        <p:txBody>
          <a:bodyPr/>
          <a:lstStyle/>
          <a:p>
            <a:pPr algn="ctr"/>
            <a:r>
              <a:rPr lang="uk-UA" dirty="0" smtClean="0"/>
              <a:t>Власне результати опитування на прикладі стовпчикової діаграми</a:t>
            </a:r>
            <a:endParaRPr lang="ru-RU" dirty="0"/>
          </a:p>
        </p:txBody>
      </p:sp>
      <p:graphicFrame>
        <p:nvGraphicFramePr>
          <p:cNvPr id="5" name="Диаграмма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741844355"/>
              </p:ext>
            </p:extLst>
          </p:nvPr>
        </p:nvGraphicFramePr>
        <p:xfrm>
          <a:off x="2423592" y="1772816"/>
          <a:ext cx="7632079" cy="456510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11619016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1000" fill="hold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5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0.7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5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Graphic spid="5" grpId="0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dirty="0" smtClean="0"/>
              <a:t>Отже, згідно з проведеними дослідженнями більша частина опитаних людей підтримує дії чинної влади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444435236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25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1"/>
    </p:bldLst>
  </p:timing>
</p:sld>
</file>

<file path=ppt/theme/theme1.xml><?xml version="1.0" encoding="utf-8"?>
<a:theme xmlns:a="http://schemas.openxmlformats.org/drawingml/2006/main" name="TechComputer_16x9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TechComputer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бочий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15_4109default" id="{E728D685-11FC-4812-BA85-57AC6F9C9F40}" vid="{BC4E008B-95FF-4815-904E-143A8EDFC1D4}"/>
    </a:ext>
  </a:extLst>
</a:theme>
</file>

<file path=ppt/theme/theme2.xml><?xml version="1.0" encoding="utf-8"?>
<a:theme xmlns:a="http://schemas.openxmlformats.org/drawingml/2006/main" name="Рабочий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TechComputer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бочий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абочий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Рабочий Theme">
  <a:themeElements>
    <a:clrScheme name="TechComputer">
      <a:dk1>
        <a:srgbClr val="000000"/>
      </a:dk1>
      <a:lt1>
        <a:sysClr val="window" lastClr="FFFFFF"/>
      </a:lt1>
      <a:dk2>
        <a:srgbClr val="4D4D4D"/>
      </a:dk2>
      <a:lt2>
        <a:srgbClr val="DDDDDD"/>
      </a:lt2>
      <a:accent1>
        <a:srgbClr val="92D050"/>
      </a:accent1>
      <a:accent2>
        <a:srgbClr val="F7C331"/>
      </a:accent2>
      <a:accent3>
        <a:srgbClr val="47B8C7"/>
      </a:accent3>
      <a:accent4>
        <a:srgbClr val="B074BA"/>
      </a:accent4>
      <a:accent5>
        <a:srgbClr val="F34D47"/>
      </a:accent5>
      <a:accent6>
        <a:srgbClr val="FA8F30"/>
      </a:accent6>
      <a:hlink>
        <a:srgbClr val="47B8C7"/>
      </a:hlink>
      <a:folHlink>
        <a:srgbClr val="969696"/>
      </a:folHlink>
    </a:clrScheme>
    <a:fontScheme name="TechComputer">
      <a:majorFont>
        <a:latin typeface="Consolas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Рабочий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Рабочий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ED472324-6816-447D-A73C-4FA00160DFAF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Презентация с оформлением монтажной платы (широкоэкранный формат)</Template>
  <TotalTime>0</TotalTime>
  <Words>168</Words>
  <Application>Microsoft Office PowerPoint</Application>
  <PresentationFormat>Широкоэкранный</PresentationFormat>
  <Paragraphs>13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Candara</vt:lpstr>
      <vt:lpstr>Consolas</vt:lpstr>
      <vt:lpstr>TechComputer_16x9</vt:lpstr>
      <vt:lpstr>Оцінка дій чинної української влади з боку населення</vt:lpstr>
      <vt:lpstr>Чому це опитування є актуальним?</vt:lpstr>
      <vt:lpstr>Власне результати опитування</vt:lpstr>
      <vt:lpstr>Власне результати опитування на прикладі стовпчикової діаграми</vt:lpstr>
      <vt:lpstr>Отже, згідно з проведеними дослідженнями більша частина опитаних людей підтримує дії чинної влади</vt:lpstr>
    </vt:vector>
  </TitlesOfParts>
  <Manager/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keywords/>
  <cp:lastModifiedBy/>
  <cp:revision>1</cp:revision>
  <dcterms:created xsi:type="dcterms:W3CDTF">2015-03-03T22:18:17Z</dcterms:created>
  <dcterms:modified xsi:type="dcterms:W3CDTF">2015-03-03T23:36:40Z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TC029010269991</vt:lpwstr>
  </property>
</Properties>
</file>