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C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91FF-D491-4027-823B-A7972CF987EA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C718-9900-41C2-9951-21E694D095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73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1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1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9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91954"/>
            <a:ext cx="7556376" cy="1470025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НЕРІВНОСТІ</a:t>
            </a:r>
            <a:endParaRPr lang="uk-UA" sz="6600" b="1" dirty="0"/>
          </a:p>
        </p:txBody>
      </p:sp>
      <p:pic>
        <p:nvPicPr>
          <p:cNvPr id="1028" name="Picture 4" descr="http://ukranews.com/uploads/news/2013/03/04/21/eefeecb246c7e04ce08ab580fef1ce3db2425c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017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ytimg.com/vi/t5t6S0boxu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843">
            <a:off x="5381904" y="3913819"/>
            <a:ext cx="3419872" cy="256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S9hSUlhjUlE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076">
            <a:off x="3016290" y="4791249"/>
            <a:ext cx="2525688" cy="189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При</a:t>
            </a:r>
            <a:r>
              <a:rPr lang="uk-UA" b="1" i="1" dirty="0" smtClean="0"/>
              <a:t> розв’язанні квадратичних </a:t>
            </a:r>
            <a:r>
              <a:rPr lang="uk-UA" b="1" i="1" dirty="0" err="1" smtClean="0"/>
              <a:t>нерівностей</a:t>
            </a:r>
            <a:r>
              <a:rPr lang="uk-UA" b="1" i="1" dirty="0" smtClean="0"/>
              <a:t> графічно</a:t>
            </a:r>
            <a:endParaRPr lang="uk-UA" b="1" i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737600" cy="36576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61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18815" cy="1303867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Приклад розв’язання квадратичної нерівності </a:t>
            </a:r>
            <a:r>
              <a:rPr lang="uk-UA" b="1" i="1" dirty="0"/>
              <a:t>графічно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4555"/>
            <a:ext cx="5904656" cy="425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8568952" cy="11430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При розв’язанні методом інтервалів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872" cy="3444997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Знайти область визначення функції </a:t>
            </a:r>
            <a:r>
              <a:rPr lang="en-US" sz="2800" dirty="0" smtClean="0"/>
              <a:t>F(x);</a:t>
            </a:r>
            <a:endParaRPr lang="uk-UA" sz="2800" dirty="0" smtClean="0"/>
          </a:p>
          <a:p>
            <a:r>
              <a:rPr lang="uk-UA" sz="2800" dirty="0" smtClean="0"/>
              <a:t>Знайти значення х, при яких </a:t>
            </a:r>
            <a:r>
              <a:rPr lang="en-US" sz="2800" dirty="0"/>
              <a:t>F(x)</a:t>
            </a:r>
            <a:r>
              <a:rPr lang="uk-UA" sz="2800" dirty="0" smtClean="0"/>
              <a:t>=0</a:t>
            </a:r>
            <a:r>
              <a:rPr lang="en-US" sz="2800" dirty="0" smtClean="0"/>
              <a:t>;</a:t>
            </a:r>
            <a:endParaRPr lang="uk-UA" sz="2800" dirty="0" smtClean="0"/>
          </a:p>
          <a:p>
            <a:r>
              <a:rPr lang="uk-UA" sz="2800" dirty="0" smtClean="0"/>
              <a:t>Розбити область визначення на проміжки, кожний з кінців якого або є коренем рівняння </a:t>
            </a:r>
            <a:r>
              <a:rPr lang="en-US" sz="2800" dirty="0"/>
              <a:t>F(x)</a:t>
            </a:r>
            <a:r>
              <a:rPr lang="uk-UA" sz="2800" dirty="0" smtClean="0"/>
              <a:t>=0, або кінцевою точкою проміжку визначення функції</a:t>
            </a:r>
            <a:r>
              <a:rPr lang="en-US" sz="2800" dirty="0" smtClean="0"/>
              <a:t> </a:t>
            </a:r>
            <a:r>
              <a:rPr lang="en-US" sz="2800" dirty="0"/>
              <a:t>F(x</a:t>
            </a:r>
            <a:r>
              <a:rPr lang="en-US" sz="2800" dirty="0" smtClean="0"/>
              <a:t>);</a:t>
            </a:r>
            <a:endParaRPr lang="uk-UA" sz="2800" dirty="0" smtClean="0"/>
          </a:p>
          <a:p>
            <a:r>
              <a:rPr lang="uk-UA" sz="2800" dirty="0" smtClean="0"/>
              <a:t>На кожному з проміжків визначити знак</a:t>
            </a:r>
            <a:r>
              <a:rPr lang="en-US" sz="2800" dirty="0" smtClean="0"/>
              <a:t> </a:t>
            </a:r>
            <a:r>
              <a:rPr lang="en-US" sz="2800" dirty="0"/>
              <a:t>F(x</a:t>
            </a:r>
            <a:r>
              <a:rPr lang="en-US" sz="2800" dirty="0" smtClean="0"/>
              <a:t>);</a:t>
            </a:r>
            <a:endParaRPr lang="uk-UA" sz="2800" dirty="0" smtClean="0"/>
          </a:p>
          <a:p>
            <a:r>
              <a:rPr lang="uk-UA" sz="2800" dirty="0" smtClean="0"/>
              <a:t>Об’єднати проміжки, на яких функція </a:t>
            </a:r>
            <a:r>
              <a:rPr lang="en-US" sz="2800" dirty="0"/>
              <a:t>F(x</a:t>
            </a:r>
            <a:r>
              <a:rPr lang="en-US" sz="2800" dirty="0" smtClean="0"/>
              <a:t>) </a:t>
            </a:r>
            <a:r>
              <a:rPr lang="uk-UA" sz="2800" dirty="0" smtClean="0"/>
              <a:t>задовольняє нерівності, у множину її </a:t>
            </a:r>
            <a:r>
              <a:rPr lang="uk-UA" sz="2800" dirty="0" err="1" smtClean="0"/>
              <a:t>розв’язків</a:t>
            </a:r>
            <a:r>
              <a:rPr lang="en-US" sz="2800" dirty="0"/>
              <a:t>.</a:t>
            </a:r>
            <a:r>
              <a:rPr lang="uk-UA" sz="2800" dirty="0" smtClean="0"/>
              <a:t> 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824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734" y="623723"/>
            <a:ext cx="7411969" cy="130386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Приклад розв’язання квадратичної нерівності </a:t>
            </a:r>
            <a:r>
              <a:rPr lang="uk-UA" b="1" i="1" dirty="0" smtClean="0"/>
              <a:t>методом інтервалів</a:t>
            </a:r>
            <a:endParaRPr lang="uk-UA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91927" y="2564904"/>
                <a:ext cx="32455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−6≤0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7" y="2564904"/>
                <a:ext cx="324550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24375" y="2564903"/>
                <a:ext cx="40437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+2)(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−3)≤0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75" y="2564903"/>
                <a:ext cx="4043799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31508" y="5433447"/>
                <a:ext cx="23560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−2;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508" y="5433447"/>
                <a:ext cx="235603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Двойная стрелка влево/вправо 5"/>
          <p:cNvSpPr/>
          <p:nvPr/>
        </p:nvSpPr>
        <p:spPr>
          <a:xfrm>
            <a:off x="3837431" y="2744053"/>
            <a:ext cx="786944" cy="28803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4043799" cy="132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61" y="47667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Дро</a:t>
            </a:r>
            <a:r>
              <a:rPr lang="uk-UA" b="1" i="1" dirty="0" err="1" smtClean="0"/>
              <a:t>бово</a:t>
            </a:r>
            <a:r>
              <a:rPr lang="uk-UA" b="1" i="1" dirty="0" smtClean="0"/>
              <a:t>-раціональні нерівності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84" y="1916832"/>
            <a:ext cx="7992888" cy="3444997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rgbClr val="00B050"/>
                </a:solidFill>
              </a:rPr>
              <a:t>Дробово</a:t>
            </a:r>
            <a:r>
              <a:rPr lang="uk-UA" sz="4000" b="1" dirty="0" smtClean="0">
                <a:solidFill>
                  <a:srgbClr val="00B050"/>
                </a:solidFill>
              </a:rPr>
              <a:t>-раціональні нерівності </a:t>
            </a:r>
            <a:r>
              <a:rPr lang="uk-UA" sz="4000" dirty="0" smtClean="0">
                <a:solidFill>
                  <a:srgbClr val="00B050"/>
                </a:solidFill>
              </a:rPr>
              <a:t>- </a:t>
            </a:r>
            <a:r>
              <a:rPr lang="uk-UA" sz="4000" dirty="0" smtClean="0"/>
              <a:t>це нерівності, що містять вирази зі змінними в знаменниках </a:t>
            </a:r>
            <a:r>
              <a:rPr lang="uk-UA" sz="4000" dirty="0" err="1" smtClean="0"/>
              <a:t>дробів</a:t>
            </a:r>
            <a:r>
              <a:rPr lang="uk-UA" sz="4000" dirty="0" smtClean="0"/>
              <a:t>.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643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9459" y="492979"/>
            <a:ext cx="7013091" cy="1303867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Приклад розв’язання </a:t>
            </a:r>
            <a:r>
              <a:rPr lang="uk-UA" b="1" i="1" dirty="0" err="1" smtClean="0"/>
              <a:t>дробово</a:t>
            </a:r>
            <a:r>
              <a:rPr lang="uk-UA" b="1" i="1" dirty="0" smtClean="0"/>
              <a:t>-раціональної нерівності</a:t>
            </a:r>
            <a:endParaRPr lang="uk-UA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01203" y="1878133"/>
                <a:ext cx="306917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+5)</m:t>
                          </m:r>
                        </m:den>
                      </m:f>
                      <m:r>
                        <a:rPr lang="uk-UA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203" y="1878133"/>
                <a:ext cx="3069174" cy="898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16058" y="2915169"/>
                <a:ext cx="53358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≥0,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≠−1,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≠−5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58" y="2915169"/>
                <a:ext cx="533582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68115" y="5872035"/>
                <a:ext cx="4562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(−5;−1)∪(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−1;0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2;+∞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15" y="5872035"/>
                <a:ext cx="4562467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31579" b="-1934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Группа 71"/>
          <p:cNvGrpSpPr/>
          <p:nvPr/>
        </p:nvGrpSpPr>
        <p:grpSpPr>
          <a:xfrm>
            <a:off x="395536" y="4092417"/>
            <a:ext cx="8568952" cy="1433367"/>
            <a:chOff x="467544" y="3897051"/>
            <a:chExt cx="8568952" cy="143336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67544" y="4581128"/>
              <a:ext cx="8064896" cy="108012"/>
              <a:chOff x="467544" y="4023066"/>
              <a:chExt cx="8064896" cy="108012"/>
            </a:xfrm>
          </p:grpSpPr>
          <p:cxnSp>
            <p:nvCxnSpPr>
              <p:cNvPr id="3" name="Прямая со стрелкой 2"/>
              <p:cNvCxnSpPr/>
              <p:nvPr/>
            </p:nvCxnSpPr>
            <p:spPr>
              <a:xfrm>
                <a:off x="467544" y="4077072"/>
                <a:ext cx="806489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6300192" y="4077072"/>
                <a:ext cx="223224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786107" y="4077072"/>
                <a:ext cx="3217941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Овал 13"/>
              <p:cNvSpPr/>
              <p:nvPr/>
            </p:nvSpPr>
            <p:spPr>
              <a:xfrm>
                <a:off x="4932040" y="4023066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786107" y="4023066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596336" y="4023066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228184" y="4023066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573810" y="4023066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67544" y="3897051"/>
              <a:ext cx="8568952" cy="1433367"/>
              <a:chOff x="467544" y="3897051"/>
              <a:chExt cx="8568952" cy="1433367"/>
            </a:xfrm>
          </p:grpSpPr>
          <p:sp>
            <p:nvSpPr>
              <p:cNvPr id="19" name="Дуга 18"/>
              <p:cNvSpPr/>
              <p:nvPr/>
            </p:nvSpPr>
            <p:spPr>
              <a:xfrm>
                <a:off x="467544" y="3933056"/>
                <a:ext cx="1390571" cy="136815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1" name="Дуга 20"/>
              <p:cNvSpPr/>
              <p:nvPr/>
            </p:nvSpPr>
            <p:spPr>
              <a:xfrm rot="16200000">
                <a:off x="7657134" y="3951057"/>
                <a:ext cx="1390571" cy="1368152"/>
              </a:xfrm>
              <a:prstGeom prst="arc">
                <a:avLst>
                  <a:gd name="adj1" fmla="val 16200000"/>
                  <a:gd name="adj2" fmla="val 8225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Дуга 21"/>
              <p:cNvSpPr/>
              <p:nvPr/>
            </p:nvSpPr>
            <p:spPr>
              <a:xfrm>
                <a:off x="4909621" y="3897052"/>
                <a:ext cx="1390571" cy="136815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3" name="Дуга 22"/>
              <p:cNvSpPr/>
              <p:nvPr/>
            </p:nvSpPr>
            <p:spPr>
              <a:xfrm>
                <a:off x="3613477" y="3933056"/>
                <a:ext cx="1390571" cy="136815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1691681" y="3933056"/>
                <a:ext cx="1944216" cy="136815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6277772" y="3921846"/>
                <a:ext cx="1390571" cy="136815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6" name="Дуга 25"/>
              <p:cNvSpPr/>
              <p:nvPr/>
            </p:nvSpPr>
            <p:spPr>
              <a:xfrm rot="16200000">
                <a:off x="6288983" y="3921846"/>
                <a:ext cx="1390571" cy="1368152"/>
              </a:xfrm>
              <a:prstGeom prst="arc">
                <a:avLst>
                  <a:gd name="adj1" fmla="val 16200000"/>
                  <a:gd name="adj2" fmla="val 8225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16200000">
                <a:off x="4971391" y="3908261"/>
                <a:ext cx="1390571" cy="1368152"/>
              </a:xfrm>
              <a:prstGeom prst="arc">
                <a:avLst>
                  <a:gd name="adj1" fmla="val 16200000"/>
                  <a:gd name="adj2" fmla="val 8225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6200000">
                <a:off x="3624686" y="3933055"/>
                <a:ext cx="1390571" cy="1368152"/>
              </a:xfrm>
              <a:prstGeom prst="arc">
                <a:avLst>
                  <a:gd name="adj1" fmla="val 16200000"/>
                  <a:gd name="adj2" fmla="val 8225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2007117" y="3776088"/>
                <a:ext cx="1390571" cy="1688576"/>
              </a:xfrm>
              <a:prstGeom prst="arc">
                <a:avLst>
                  <a:gd name="adj1" fmla="val 16200000"/>
                  <a:gd name="adj2" fmla="val 8225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672005" y="473377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-5</a:t>
              </a:r>
              <a:endParaRPr lang="uk-UA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53205" y="4733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</a:t>
              </a:r>
              <a:endParaRPr lang="uk-UA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59709" y="4733625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 smtClean="0"/>
                <a:t>-1</a:t>
              </a:r>
              <a:endParaRPr lang="uk-UA" b="1" i="1" u="sng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49349" y="47337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uk-UA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17502" y="47336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/>
                <a:t>6</a:t>
              </a:r>
              <a:endParaRPr lang="uk-UA" b="1" i="1" u="sng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5790" y="405790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uk-UA" sz="2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55776" y="405790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uk-UA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28384" y="405790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uk-UA" sz="2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90956" y="405790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uk-UA" sz="2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13949" y="4057908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</a:t>
              </a:r>
              <a:endParaRPr lang="uk-UA" sz="2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0862" y="4057908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</a:t>
              </a:r>
              <a:endParaRPr lang="uk-UA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55882" y="4405771"/>
            <a:ext cx="70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923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5" y="620688"/>
            <a:ext cx="6798734" cy="1303867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Ірраціональні нерівності</a:t>
            </a:r>
            <a:endParaRPr lang="uk-UA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9788" y="2060848"/>
            <a:ext cx="7992887" cy="344499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Ірраціональні </a:t>
            </a:r>
            <a:r>
              <a:rPr lang="uk-UA" sz="3200" b="1" dirty="0" smtClean="0">
                <a:solidFill>
                  <a:srgbClr val="00B050"/>
                </a:solidFill>
              </a:rPr>
              <a:t>нерівності </a:t>
            </a:r>
            <a:r>
              <a:rPr lang="uk-UA" sz="3200" dirty="0" smtClean="0"/>
              <a:t>– це нерівності, які містять вирази під знаком кореня.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195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0079" y="553004"/>
            <a:ext cx="6798734" cy="944162"/>
          </a:xfrm>
        </p:spPr>
        <p:txBody>
          <a:bodyPr/>
          <a:lstStyle/>
          <a:p>
            <a:r>
              <a:rPr lang="uk-UA" b="1" i="1" dirty="0" smtClean="0"/>
              <a:t>Випадки</a:t>
            </a:r>
            <a:endParaRPr lang="uk-U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16830"/>
                <a:ext cx="211429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uk-UA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6830"/>
                <a:ext cx="2114297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7" y="5052291"/>
                <a:ext cx="3543599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052291"/>
                <a:ext cx="3543599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7" y="3459599"/>
                <a:ext cx="211429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uk-UA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3459599"/>
                <a:ext cx="2114297" cy="539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13889" y="1868998"/>
                <a:ext cx="1565557" cy="818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89" y="1868998"/>
                <a:ext cx="1565557" cy="8182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72497" y="1642398"/>
                <a:ext cx="2467855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97" y="1642398"/>
                <a:ext cx="2467855" cy="1271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72497" y="3093666"/>
                <a:ext cx="2467855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)≤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97" y="3093666"/>
                <a:ext cx="2467855" cy="12714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81874" y="4517242"/>
                <a:ext cx="3466590" cy="1609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74" y="4517242"/>
                <a:ext cx="3466590" cy="16096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13562" y="204728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АБО</a:t>
            </a:r>
            <a:endParaRPr lang="uk-UA" sz="2400" b="1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437824" y="2134100"/>
            <a:ext cx="576065" cy="28803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959931" y="5178061"/>
            <a:ext cx="1116124" cy="28803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843808" y="3585369"/>
            <a:ext cx="2232247" cy="28803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8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380" y="436837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Приклад розв’язання </a:t>
            </a:r>
            <a:r>
              <a:rPr lang="uk-UA" b="1" i="1" dirty="0" smtClean="0"/>
              <a:t>ірраціональної </a:t>
            </a:r>
            <a:r>
              <a:rPr lang="uk-UA" b="1" i="1" dirty="0"/>
              <a:t>нерівності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772816"/>
                <a:ext cx="3034870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uk-UA" sz="28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−3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3034870" cy="6297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948682"/>
                <a:ext cx="2413674" cy="84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−4)≥0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−3&lt;0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48682"/>
                <a:ext cx="2413674" cy="840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4265290"/>
                <a:ext cx="3447034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−4)≥0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−3≥0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uk-UA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−3)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65290"/>
                <a:ext cx="3447034" cy="1467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368618"/>
                <a:ext cx="2403863" cy="126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−4)≥0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−3≥0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−9&gt;0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368618"/>
                <a:ext cx="2403863" cy="126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войная стрелка влево/вправо 10"/>
          <p:cNvSpPr/>
          <p:nvPr/>
        </p:nvSpPr>
        <p:spPr>
          <a:xfrm>
            <a:off x="3670883" y="4855257"/>
            <a:ext cx="599802" cy="28803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29199" y="5921078"/>
                <a:ext cx="3907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(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−∞;0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∪(4,5;+∞)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99" y="5921078"/>
                <a:ext cx="390767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Группа 62"/>
          <p:cNvGrpSpPr/>
          <p:nvPr/>
        </p:nvGrpSpPr>
        <p:grpSpPr>
          <a:xfrm>
            <a:off x="3362621" y="3638636"/>
            <a:ext cx="2807358" cy="472288"/>
            <a:chOff x="3635896" y="4119463"/>
            <a:chExt cx="4176464" cy="472288"/>
          </a:xfrm>
        </p:grpSpPr>
        <p:cxnSp>
          <p:nvCxnSpPr>
            <p:cNvPr id="64" name="Прямая со стрелкой 63"/>
            <p:cNvCxnSpPr/>
            <p:nvPr/>
          </p:nvCxnSpPr>
          <p:spPr>
            <a:xfrm>
              <a:off x="3635896" y="4191471"/>
              <a:ext cx="417646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6" idx="2"/>
            </p:cNvCxnSpPr>
            <p:nvPr/>
          </p:nvCxnSpPr>
          <p:spPr>
            <a:xfrm flipH="1">
              <a:off x="3635896" y="4191471"/>
              <a:ext cx="211116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5747056" y="4119463"/>
              <a:ext cx="180020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73507" y="4222419"/>
              <a:ext cx="88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uk-UA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72201" y="4045714"/>
            <a:ext cx="2664296" cy="1277481"/>
            <a:chOff x="2987824" y="2563217"/>
            <a:chExt cx="3174641" cy="1277481"/>
          </a:xfrm>
        </p:grpSpPr>
        <p:sp>
          <p:nvSpPr>
            <p:cNvPr id="8" name="TextBox 7"/>
            <p:cNvSpPr txBox="1"/>
            <p:nvPr/>
          </p:nvSpPr>
          <p:spPr>
            <a:xfrm>
              <a:off x="3905273" y="32210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uk-UA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89574" y="32223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uk-UA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987824" y="2563217"/>
              <a:ext cx="3174641" cy="1277481"/>
              <a:chOff x="2987824" y="2563217"/>
              <a:chExt cx="3174641" cy="127748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423801" y="2609488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uk-UA" sz="2800" dirty="0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2987824" y="2563217"/>
                <a:ext cx="3174641" cy="1277481"/>
                <a:chOff x="2987824" y="2563217"/>
                <a:chExt cx="3174641" cy="1277481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2987824" y="2563217"/>
                  <a:ext cx="3174641" cy="1277481"/>
                  <a:chOff x="2987824" y="2563217"/>
                  <a:chExt cx="3174641" cy="1277481"/>
                </a:xfrm>
              </p:grpSpPr>
              <p:grpSp>
                <p:nvGrpSpPr>
                  <p:cNvPr id="53" name="Группа 52"/>
                  <p:cNvGrpSpPr/>
                  <p:nvPr/>
                </p:nvGrpSpPr>
                <p:grpSpPr>
                  <a:xfrm>
                    <a:off x="2987824" y="2563217"/>
                    <a:ext cx="3174641" cy="1277481"/>
                    <a:chOff x="3617591" y="4852081"/>
                    <a:chExt cx="4266777" cy="1433366"/>
                  </a:xfrm>
                </p:grpSpPr>
                <p:cxnSp>
                  <p:nvCxnSpPr>
                    <p:cNvPr id="54" name="Прямая со стрелкой 53"/>
                    <p:cNvCxnSpPr/>
                    <p:nvPr/>
                  </p:nvCxnSpPr>
                  <p:spPr>
                    <a:xfrm>
                      <a:off x="4211960" y="5571238"/>
                      <a:ext cx="3672408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 стрелкой 54"/>
                    <p:cNvCxnSpPr/>
                    <p:nvPr/>
                  </p:nvCxnSpPr>
                  <p:spPr>
                    <a:xfrm>
                      <a:off x="6349998" y="5571238"/>
                      <a:ext cx="153437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>
                      <a:off x="4067944" y="5571238"/>
                      <a:ext cx="985910" cy="0"/>
                    </a:xfrm>
                    <a:prstGeom prst="line">
                      <a:avLst/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4981846" y="5517232"/>
                      <a:ext cx="144016" cy="108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000"/>
                    </a:p>
                  </p:txBody>
                </p:sp>
                <p:sp>
                  <p:nvSpPr>
                    <p:cNvPr id="58" name="Овал 57"/>
                    <p:cNvSpPr/>
                    <p:nvPr/>
                  </p:nvSpPr>
                  <p:spPr>
                    <a:xfrm>
                      <a:off x="6277990" y="5517232"/>
                      <a:ext cx="144016" cy="108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000"/>
                    </a:p>
                  </p:txBody>
                </p:sp>
                <p:sp>
                  <p:nvSpPr>
                    <p:cNvPr id="59" name="Дуга 58"/>
                    <p:cNvSpPr/>
                    <p:nvPr/>
                  </p:nvSpPr>
                  <p:spPr>
                    <a:xfrm rot="16200000">
                      <a:off x="6365104" y="4906086"/>
                      <a:ext cx="1390571" cy="1368152"/>
                    </a:xfrm>
                    <a:prstGeom prst="arc">
                      <a:avLst>
                        <a:gd name="adj1" fmla="val 16200000"/>
                        <a:gd name="adj2" fmla="val 82252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60" name="Дуга 59"/>
                    <p:cNvSpPr/>
                    <p:nvPr/>
                  </p:nvSpPr>
                  <p:spPr>
                    <a:xfrm>
                      <a:off x="3617591" y="4852081"/>
                      <a:ext cx="1390571" cy="1368152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61" name="Дуга 60"/>
                    <p:cNvSpPr/>
                    <p:nvPr/>
                  </p:nvSpPr>
                  <p:spPr>
                    <a:xfrm>
                      <a:off x="4985742" y="4853974"/>
                      <a:ext cx="1390572" cy="1368152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62" name="Дуга 61"/>
                    <p:cNvSpPr/>
                    <p:nvPr/>
                  </p:nvSpPr>
                  <p:spPr>
                    <a:xfrm rot="16200000">
                      <a:off x="4996953" y="4876875"/>
                      <a:ext cx="1390571" cy="1368152"/>
                    </a:xfrm>
                    <a:prstGeom prst="arc">
                      <a:avLst>
                        <a:gd name="adj1" fmla="val 16200000"/>
                        <a:gd name="adj2" fmla="val 82252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</p:grp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233906" y="2660361"/>
                    <a:ext cx="3642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+</a:t>
                    </a:r>
                    <a:endParaRPr lang="uk-UA" sz="2800" dirty="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4420742" y="2671253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-</a:t>
                  </a:r>
                  <a:endParaRPr lang="uk-UA" sz="2800" dirty="0"/>
                </a:p>
              </p:txBody>
            </p:sp>
          </p:grpSp>
        </p:grpSp>
      </p:grpSp>
      <p:grpSp>
        <p:nvGrpSpPr>
          <p:cNvPr id="76" name="Группа 75"/>
          <p:cNvGrpSpPr/>
          <p:nvPr/>
        </p:nvGrpSpPr>
        <p:grpSpPr>
          <a:xfrm>
            <a:off x="6653413" y="5074162"/>
            <a:ext cx="2383083" cy="504056"/>
            <a:chOff x="3779912" y="5157192"/>
            <a:chExt cx="4032448" cy="504056"/>
          </a:xfrm>
        </p:grpSpPr>
        <p:cxnSp>
          <p:nvCxnSpPr>
            <p:cNvPr id="77" name="Прямая со стрелкой 76"/>
            <p:cNvCxnSpPr/>
            <p:nvPr/>
          </p:nvCxnSpPr>
          <p:spPr>
            <a:xfrm>
              <a:off x="3779912" y="5212071"/>
              <a:ext cx="40324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6156176" y="5212071"/>
              <a:ext cx="165618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5840658" y="5157192"/>
              <a:ext cx="144016" cy="14401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19137" y="5199583"/>
              <a:ext cx="560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uk-UA" sz="2400" b="1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653414" y="5495912"/>
            <a:ext cx="2383082" cy="533673"/>
            <a:chOff x="3779912" y="5157192"/>
            <a:chExt cx="4032448" cy="533673"/>
          </a:xfrm>
        </p:grpSpPr>
        <p:cxnSp>
          <p:nvCxnSpPr>
            <p:cNvPr id="82" name="Прямая со стрелкой 81"/>
            <p:cNvCxnSpPr/>
            <p:nvPr/>
          </p:nvCxnSpPr>
          <p:spPr>
            <a:xfrm>
              <a:off x="3779912" y="5212071"/>
              <a:ext cx="40324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84" idx="6"/>
            </p:cNvCxnSpPr>
            <p:nvPr/>
          </p:nvCxnSpPr>
          <p:spPr>
            <a:xfrm flipV="1">
              <a:off x="6737918" y="5212071"/>
              <a:ext cx="1074442" cy="171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Овал 83"/>
            <p:cNvSpPr/>
            <p:nvPr/>
          </p:nvSpPr>
          <p:spPr>
            <a:xfrm>
              <a:off x="6593902" y="5157192"/>
              <a:ext cx="144016" cy="14401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54757" y="5229200"/>
              <a:ext cx="948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4,5</a:t>
              </a:r>
              <a:endParaRPr lang="uk-UA" sz="2400" b="1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3023827" y="2583567"/>
            <a:ext cx="3138637" cy="1277481"/>
            <a:chOff x="2987824" y="2563217"/>
            <a:chExt cx="3174641" cy="1277481"/>
          </a:xfrm>
        </p:grpSpPr>
        <p:sp>
          <p:nvSpPr>
            <p:cNvPr id="87" name="TextBox 86"/>
            <p:cNvSpPr txBox="1"/>
            <p:nvPr/>
          </p:nvSpPr>
          <p:spPr>
            <a:xfrm>
              <a:off x="3752582" y="31926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uk-UA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90761" y="32223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uk-UA" dirty="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2987824" y="2563217"/>
              <a:ext cx="3174641" cy="1277481"/>
              <a:chOff x="2987824" y="2563217"/>
              <a:chExt cx="3174641" cy="127748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3423801" y="2609488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uk-UA" sz="2800" dirty="0"/>
              </a:p>
            </p:txBody>
          </p:sp>
          <p:grpSp>
            <p:nvGrpSpPr>
              <p:cNvPr id="91" name="Группа 90"/>
              <p:cNvGrpSpPr/>
              <p:nvPr/>
            </p:nvGrpSpPr>
            <p:grpSpPr>
              <a:xfrm>
                <a:off x="2987824" y="2563217"/>
                <a:ext cx="3174641" cy="1277481"/>
                <a:chOff x="2987824" y="2563217"/>
                <a:chExt cx="3174641" cy="1277481"/>
              </a:xfrm>
            </p:grpSpPr>
            <p:grpSp>
              <p:nvGrpSpPr>
                <p:cNvPr id="92" name="Группа 91"/>
                <p:cNvGrpSpPr/>
                <p:nvPr/>
              </p:nvGrpSpPr>
              <p:grpSpPr>
                <a:xfrm>
                  <a:off x="2987824" y="2563217"/>
                  <a:ext cx="3174641" cy="1277481"/>
                  <a:chOff x="2987824" y="2563217"/>
                  <a:chExt cx="3174641" cy="1277481"/>
                </a:xfrm>
              </p:grpSpPr>
              <p:grpSp>
                <p:nvGrpSpPr>
                  <p:cNvPr id="94" name="Группа 93"/>
                  <p:cNvGrpSpPr/>
                  <p:nvPr/>
                </p:nvGrpSpPr>
                <p:grpSpPr>
                  <a:xfrm>
                    <a:off x="2987824" y="2563217"/>
                    <a:ext cx="3174641" cy="1277481"/>
                    <a:chOff x="3617591" y="4852081"/>
                    <a:chExt cx="4266777" cy="1433366"/>
                  </a:xfrm>
                </p:grpSpPr>
                <p:cxnSp>
                  <p:nvCxnSpPr>
                    <p:cNvPr id="96" name="Прямая со стрелкой 95"/>
                    <p:cNvCxnSpPr/>
                    <p:nvPr/>
                  </p:nvCxnSpPr>
                  <p:spPr>
                    <a:xfrm>
                      <a:off x="4211960" y="5571238"/>
                      <a:ext cx="3672408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Прямая со стрелкой 96"/>
                    <p:cNvCxnSpPr/>
                    <p:nvPr/>
                  </p:nvCxnSpPr>
                  <p:spPr>
                    <a:xfrm>
                      <a:off x="6349998" y="5571238"/>
                      <a:ext cx="153437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>
                      <a:off x="4067944" y="5571238"/>
                      <a:ext cx="985910" cy="0"/>
                    </a:xfrm>
                    <a:prstGeom prst="line">
                      <a:avLst/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Овал 98"/>
                    <p:cNvSpPr/>
                    <p:nvPr/>
                  </p:nvSpPr>
                  <p:spPr>
                    <a:xfrm>
                      <a:off x="4981846" y="5517232"/>
                      <a:ext cx="144016" cy="108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000"/>
                    </a:p>
                  </p:txBody>
                </p:sp>
                <p:sp>
                  <p:nvSpPr>
                    <p:cNvPr id="100" name="Овал 99"/>
                    <p:cNvSpPr/>
                    <p:nvPr/>
                  </p:nvSpPr>
                  <p:spPr>
                    <a:xfrm>
                      <a:off x="6277990" y="5517232"/>
                      <a:ext cx="144016" cy="10801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000"/>
                    </a:p>
                  </p:txBody>
                </p:sp>
                <p:sp>
                  <p:nvSpPr>
                    <p:cNvPr id="101" name="Дуга 100"/>
                    <p:cNvSpPr/>
                    <p:nvPr/>
                  </p:nvSpPr>
                  <p:spPr>
                    <a:xfrm rot="16200000">
                      <a:off x="6365104" y="4906086"/>
                      <a:ext cx="1390571" cy="1368152"/>
                    </a:xfrm>
                    <a:prstGeom prst="arc">
                      <a:avLst>
                        <a:gd name="adj1" fmla="val 16200000"/>
                        <a:gd name="adj2" fmla="val 82252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102" name="Дуга 101"/>
                    <p:cNvSpPr/>
                    <p:nvPr/>
                  </p:nvSpPr>
                  <p:spPr>
                    <a:xfrm>
                      <a:off x="3617591" y="4852081"/>
                      <a:ext cx="1390571" cy="1368152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103" name="Дуга 102"/>
                    <p:cNvSpPr/>
                    <p:nvPr/>
                  </p:nvSpPr>
                  <p:spPr>
                    <a:xfrm>
                      <a:off x="4985742" y="4853974"/>
                      <a:ext cx="1390572" cy="1368152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104" name="Дуга 103"/>
                    <p:cNvSpPr/>
                    <p:nvPr/>
                  </p:nvSpPr>
                  <p:spPr>
                    <a:xfrm rot="16200000">
                      <a:off x="4996953" y="4876875"/>
                      <a:ext cx="1390571" cy="1368152"/>
                    </a:xfrm>
                    <a:prstGeom prst="arc">
                      <a:avLst>
                        <a:gd name="adj1" fmla="val 16200000"/>
                        <a:gd name="adj2" fmla="val 82252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</p:grp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233906" y="2660361"/>
                    <a:ext cx="3642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+</a:t>
                    </a:r>
                    <a:endParaRPr lang="uk-UA" sz="2800" dirty="0"/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4420742" y="2671253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-</a:t>
                  </a:r>
                  <a:endParaRPr lang="uk-UA" sz="2800" dirty="0"/>
                </a:p>
              </p:txBody>
            </p:sp>
          </p:grpSp>
        </p:grpSp>
      </p:grpSp>
      <p:sp>
        <p:nvSpPr>
          <p:cNvPr id="19" name="Левая круглая скобка 18"/>
          <p:cNvSpPr/>
          <p:nvPr/>
        </p:nvSpPr>
        <p:spPr>
          <a:xfrm>
            <a:off x="323528" y="2942321"/>
            <a:ext cx="360040" cy="3087264"/>
          </a:xfrm>
          <a:prstGeom prst="leftBracke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080341" y="3259453"/>
            <a:ext cx="21091" cy="77190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316416" y="4615205"/>
            <a:ext cx="40913" cy="88070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>Дякую за увагу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14167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49" y="548681"/>
            <a:ext cx="6798734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Що таке нерівність та її види</a:t>
            </a:r>
            <a:endParaRPr lang="uk-UA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07436"/>
                <a:ext cx="8352928" cy="3444997"/>
              </a:xfrm>
            </p:spPr>
            <p:txBody>
              <a:bodyPr>
                <a:noAutofit/>
              </a:bodyPr>
              <a:lstStyle/>
              <a:p>
                <a:r>
                  <a:rPr lang="uk-UA" sz="4000" b="1" dirty="0" smtClean="0">
                    <a:solidFill>
                      <a:srgbClr val="00B050"/>
                    </a:solidFill>
                  </a:rPr>
                  <a:t>Нерівність</a:t>
                </a:r>
                <a:r>
                  <a:rPr lang="uk-UA" sz="2800" dirty="0" smtClean="0"/>
                  <a:t>-це два вирази, між якими стоїть один із знаків нерівності: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</a:rPr>
                      <m:t>&lt;&gt; </m:t>
                    </m:r>
                  </m:oMath>
                </a14:m>
                <a:r>
                  <a:rPr lang="en-US" sz="2800" dirty="0" smtClean="0"/>
                  <a:t>(</a:t>
                </a:r>
                <a:r>
                  <a:rPr lang="uk-UA" sz="2800" dirty="0" smtClean="0"/>
                  <a:t>для строгих</a:t>
                </a:r>
                <a:r>
                  <a:rPr lang="en-US" sz="2800" dirty="0" smtClean="0"/>
                  <a:t>);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</a:rPr>
                      <m:t>≤≥</m:t>
                    </m:r>
                  </m:oMath>
                </a14:m>
                <a:r>
                  <a:rPr lang="en-US" sz="2800" dirty="0" smtClean="0"/>
                  <a:t>(</a:t>
                </a:r>
                <a:r>
                  <a:rPr lang="uk-UA" sz="2800" dirty="0" smtClean="0"/>
                  <a:t>для не строгих</a:t>
                </a:r>
                <a:r>
                  <a:rPr lang="en-US" sz="2800" dirty="0" smtClean="0"/>
                  <a:t>)</a:t>
                </a:r>
                <a:r>
                  <a:rPr lang="uk-UA" sz="2800" dirty="0" smtClean="0"/>
                  <a:t>.</a:t>
                </a:r>
                <a:endParaRPr lang="uk-UA" sz="2800" dirty="0"/>
              </a:p>
              <a:p>
                <a:r>
                  <a:rPr lang="uk-UA" sz="4000" b="1" dirty="0" smtClean="0">
                    <a:solidFill>
                      <a:srgbClr val="00B050"/>
                    </a:solidFill>
                  </a:rPr>
                  <a:t>Види </a:t>
                </a:r>
                <a:r>
                  <a:rPr lang="uk-UA" sz="4000" b="1" dirty="0" err="1" smtClean="0">
                    <a:solidFill>
                      <a:srgbClr val="00B050"/>
                    </a:solidFill>
                  </a:rPr>
                  <a:t>нерівностей</a:t>
                </a:r>
                <a:r>
                  <a:rPr lang="uk-UA" sz="4000" b="1" dirty="0" smtClean="0">
                    <a:solidFill>
                      <a:srgbClr val="00B050"/>
                    </a:solidFill>
                  </a:rPr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uk-UA" sz="2400" dirty="0" smtClean="0">
                    <a:hlinkClick r:id="rId2" action="ppaction://hlinksldjump"/>
                  </a:rPr>
                  <a:t>Лінійна</a:t>
                </a:r>
                <a:endParaRPr lang="uk-UA" sz="2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uk-UA" sz="2400" dirty="0" smtClean="0">
                    <a:hlinkClick r:id="rId3" action="ppaction://hlinksldjump"/>
                  </a:rPr>
                  <a:t>Квадратична</a:t>
                </a:r>
                <a:endParaRPr lang="uk-UA" sz="2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uk-UA" sz="2400" dirty="0" err="1" smtClean="0">
                    <a:hlinkClick r:id="rId4" action="ppaction://hlinksldjump"/>
                  </a:rPr>
                  <a:t>Дробово</a:t>
                </a:r>
                <a:r>
                  <a:rPr lang="uk-UA" sz="2400" dirty="0" smtClean="0">
                    <a:hlinkClick r:id="rId4" action="ppaction://hlinksldjump"/>
                  </a:rPr>
                  <a:t>-раціональна</a:t>
                </a:r>
                <a:endParaRPr lang="uk-UA" sz="2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uk-UA" sz="2400" dirty="0" smtClean="0">
                    <a:hlinkClick r:id="rId5" action="ppaction://hlinksldjump"/>
                  </a:rPr>
                  <a:t>Ірраціональна</a:t>
                </a:r>
                <a:endParaRPr lang="uk-UA" sz="24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07436"/>
                <a:ext cx="8352928" cy="3444997"/>
              </a:xfrm>
              <a:blipFill rotWithShape="0">
                <a:blip r:embed="rId6"/>
                <a:stretch>
                  <a:fillRect l="-2847" t="-5133" b="-334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98734" cy="713463"/>
          </a:xfrm>
        </p:spPr>
        <p:txBody>
          <a:bodyPr/>
          <a:lstStyle/>
          <a:p>
            <a:r>
              <a:rPr lang="uk-UA" b="1" i="1" dirty="0" smtClean="0"/>
              <a:t>Основні поняття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Розв’язок нерівності </a:t>
            </a:r>
            <a:r>
              <a:rPr lang="uk-UA" sz="2800" dirty="0" smtClean="0"/>
              <a:t>– значення змінної, при якому нерівність є правильною.</a:t>
            </a:r>
          </a:p>
          <a:p>
            <a:r>
              <a:rPr lang="uk-UA" sz="4000" b="1" dirty="0" smtClean="0">
                <a:solidFill>
                  <a:srgbClr val="00B050"/>
                </a:solidFill>
              </a:rPr>
              <a:t>Розв’язати нерівність </a:t>
            </a:r>
            <a:r>
              <a:rPr lang="uk-UA" sz="2800" dirty="0" smtClean="0"/>
              <a:t>– знайти всі її розв’язки або довести, що їх немає.</a:t>
            </a:r>
          </a:p>
          <a:p>
            <a:r>
              <a:rPr lang="uk-UA" sz="4000" b="1" dirty="0" smtClean="0">
                <a:solidFill>
                  <a:srgbClr val="00B050"/>
                </a:solidFill>
              </a:rPr>
              <a:t>Рівносильні нерівності </a:t>
            </a:r>
            <a:r>
              <a:rPr lang="uk-UA" sz="2800" dirty="0" smtClean="0"/>
              <a:t>– нерівності, які мають однакові множини </a:t>
            </a:r>
            <a:r>
              <a:rPr lang="uk-UA" sz="2800" dirty="0" err="1" smtClean="0"/>
              <a:t>розв’язків</a:t>
            </a:r>
            <a:r>
              <a:rPr lang="uk-UA" sz="2800" dirty="0" smtClean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691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658" y="548680"/>
            <a:ext cx="6798734" cy="936104"/>
          </a:xfrm>
        </p:spPr>
        <p:txBody>
          <a:bodyPr/>
          <a:lstStyle/>
          <a:p>
            <a:r>
              <a:rPr lang="uk-UA" b="1" i="1" dirty="0" smtClean="0"/>
              <a:t>Лінійні нерівності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225" y="1700808"/>
            <a:ext cx="8229600" cy="233285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Лінійні нерівності з однією змінною </a:t>
            </a:r>
            <a:r>
              <a:rPr lang="uk-UA" dirty="0" smtClean="0">
                <a:solidFill>
                  <a:srgbClr val="00B050"/>
                </a:solidFill>
              </a:rPr>
              <a:t>– </a:t>
            </a:r>
            <a:r>
              <a:rPr lang="uk-UA" dirty="0" smtClean="0"/>
              <a:t>це нерівності, які шляхом тотожних перетворень можна привести до одного з виглядів: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899592" y="3933056"/>
                <a:ext cx="7200800" cy="1872208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 smtClean="0"/>
                  <a:t>ax&lt;b; ax&gt;b; </a:t>
                </a:r>
                <a:r>
                  <a:rPr lang="en-US" sz="4800" i="1" dirty="0" err="1" smtClean="0"/>
                  <a:t>ax</a:t>
                </a:r>
                <a14:m>
                  <m:oMath xmlns:m="http://schemas.openxmlformats.org/officeDocument/2006/math">
                    <m:r>
                      <a:rPr lang="uk-UA" sz="4800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4800" i="1" dirty="0" err="1" smtClean="0"/>
                  <a:t>b</a:t>
                </a:r>
                <a:r>
                  <a:rPr lang="en-US" sz="4800" i="1" dirty="0" smtClean="0"/>
                  <a:t>; </a:t>
                </a:r>
                <a:r>
                  <a:rPr lang="en-US" sz="4800" i="1" dirty="0" err="1" smtClean="0"/>
                  <a:t>ax</a:t>
                </a:r>
                <a14:m>
                  <m:oMath xmlns:m="http://schemas.openxmlformats.org/officeDocument/2006/math">
                    <m:r>
                      <a:rPr lang="uk-UA" sz="4800" b="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4800" i="1" dirty="0" err="1" smtClean="0"/>
                  <a:t>b</a:t>
                </a:r>
                <a:endParaRPr lang="uk-UA" sz="4800" i="1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33056"/>
                <a:ext cx="7200800" cy="187220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28" y="599616"/>
            <a:ext cx="8496944" cy="1143000"/>
          </a:xfrm>
        </p:spPr>
        <p:txBody>
          <a:bodyPr>
            <a:noAutofit/>
          </a:bodyPr>
          <a:lstStyle/>
          <a:p>
            <a:r>
              <a:rPr lang="uk-UA" b="1" i="1" dirty="0" smtClean="0"/>
              <a:t>Приклад розв’язання лінійної нерівності</a:t>
            </a:r>
            <a:endParaRPr lang="uk-UA" b="1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84884" y="2783249"/>
            <a:ext cx="8139820" cy="861775"/>
            <a:chOff x="584884" y="1988839"/>
            <a:chExt cx="8139820" cy="861775"/>
          </a:xfrm>
        </p:grpSpPr>
        <p:sp>
          <p:nvSpPr>
            <p:cNvPr id="4" name="Двойная стрелка влево/вправо 3"/>
            <p:cNvSpPr/>
            <p:nvPr/>
          </p:nvSpPr>
          <p:spPr>
            <a:xfrm>
              <a:off x="2267744" y="2137211"/>
              <a:ext cx="1224136" cy="28803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4884" y="1988840"/>
                  <a:ext cx="149912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&gt;8</m:t>
                        </m:r>
                      </m:oMath>
                    </m:oMathPara>
                  </a14:m>
                  <a:endParaRPr lang="uk-UA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84" y="1988840"/>
                  <a:ext cx="1499128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72526" y="1988839"/>
                  <a:ext cx="127150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&gt;4</m:t>
                        </m:r>
                      </m:oMath>
                    </m:oMathPara>
                  </a14:m>
                  <a:endParaRPr lang="uk-UA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2526" y="1988839"/>
                  <a:ext cx="1271502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444208" y="1988840"/>
                  <a:ext cx="2280496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є (4;+∞)</m:t>
                        </m:r>
                      </m:oMath>
                    </m:oMathPara>
                  </a14:m>
                  <a:endParaRPr lang="uk-UA" sz="3200" dirty="0"/>
                </a:p>
                <a:p>
                  <a:endParaRPr lang="uk-UA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1988840"/>
                  <a:ext cx="2280496" cy="86177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Двойная стрелка влево/вправо 14"/>
            <p:cNvSpPr/>
            <p:nvPr/>
          </p:nvSpPr>
          <p:spPr>
            <a:xfrm>
              <a:off x="5004048" y="2137210"/>
              <a:ext cx="1224136" cy="28803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7983" y="4408655"/>
            <a:ext cx="8553810" cy="892553"/>
            <a:chOff x="317983" y="3356989"/>
            <a:chExt cx="8553810" cy="892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7983" y="3356989"/>
                  <a:ext cx="20329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200" i="1">
                            <a:latin typeface="Cambria Math"/>
                          </a:rPr>
                          <m:t>−3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≤15</m:t>
                        </m:r>
                      </m:oMath>
                    </m:oMathPara>
                  </a14:m>
                  <a:endParaRPr lang="uk-UA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983" y="3356989"/>
                  <a:ext cx="203292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73818" y="3356990"/>
                  <a:ext cx="1749197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≥−5</m:t>
                        </m:r>
                      </m:oMath>
                    </m:oMathPara>
                  </a14:m>
                  <a:endParaRPr lang="uk-UA" sz="3200" dirty="0"/>
                </a:p>
                <a:p>
                  <a:endParaRPr lang="uk-UA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3818" y="3356990"/>
                  <a:ext cx="1749197" cy="892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21580" y="3356990"/>
                  <a:ext cx="26502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є 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/>
                              </a:rPr>
                              <m:t>−5; +∞)</m:t>
                            </m:r>
                          </m:e>
                        </m:d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580" y="3356990"/>
                  <a:ext cx="2650213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Двойная стрелка влево/вправо 15"/>
            <p:cNvSpPr/>
            <p:nvPr/>
          </p:nvSpPr>
          <p:spPr>
            <a:xfrm>
              <a:off x="5052944" y="3505361"/>
              <a:ext cx="1224136" cy="28803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2288091" y="3505361"/>
              <a:ext cx="1224136" cy="28803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0326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Системи та сукупності </a:t>
            </a:r>
            <a:r>
              <a:rPr lang="uk-UA" b="1" i="1" dirty="0" err="1" smtClean="0"/>
              <a:t>нерівностей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248472"/>
          </a:xfrm>
        </p:spPr>
        <p:txBody>
          <a:bodyPr>
            <a:normAutofit/>
          </a:bodyPr>
          <a:lstStyle/>
          <a:p>
            <a:r>
              <a:rPr lang="uk-UA" sz="3500" b="1" dirty="0" smtClean="0">
                <a:solidFill>
                  <a:srgbClr val="00B050"/>
                </a:solidFill>
              </a:rPr>
              <a:t>Система </a:t>
            </a:r>
            <a:r>
              <a:rPr lang="uk-UA" sz="3500" b="1" dirty="0" err="1" smtClean="0">
                <a:solidFill>
                  <a:srgbClr val="00B050"/>
                </a:solidFill>
              </a:rPr>
              <a:t>нерівностей</a:t>
            </a:r>
            <a:r>
              <a:rPr lang="uk-UA" sz="3500" b="1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– це </a:t>
            </a:r>
            <a:r>
              <a:rPr lang="uk-UA" dirty="0" err="1" smtClean="0"/>
              <a:t>декільна</a:t>
            </a:r>
            <a:r>
              <a:rPr lang="uk-UA" dirty="0" smtClean="0"/>
              <a:t> </a:t>
            </a:r>
            <a:r>
              <a:rPr lang="uk-UA" dirty="0" err="1" smtClean="0"/>
              <a:t>нерівностей</a:t>
            </a:r>
            <a:r>
              <a:rPr lang="uk-UA" dirty="0" smtClean="0"/>
              <a:t> з однією змінною, коли потрібно знайти значення змінної, що задовольняє кожну з </a:t>
            </a:r>
            <a:r>
              <a:rPr lang="uk-UA" dirty="0" err="1" smtClean="0"/>
              <a:t>нерівностей</a:t>
            </a:r>
            <a:r>
              <a:rPr lang="uk-UA" dirty="0" smtClean="0"/>
              <a:t>. </a:t>
            </a:r>
          </a:p>
          <a:p>
            <a:r>
              <a:rPr lang="uk-UA" sz="3500" b="1" dirty="0" smtClean="0">
                <a:solidFill>
                  <a:srgbClr val="00B050"/>
                </a:solidFill>
              </a:rPr>
              <a:t>Сукупність </a:t>
            </a:r>
            <a:r>
              <a:rPr lang="uk-UA" sz="3500" b="1" dirty="0" err="1" smtClean="0">
                <a:solidFill>
                  <a:srgbClr val="00B050"/>
                </a:solidFill>
              </a:rPr>
              <a:t>нерівностей</a:t>
            </a:r>
            <a:r>
              <a:rPr lang="uk-UA" sz="3500" b="1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- </a:t>
            </a:r>
            <a:r>
              <a:rPr lang="uk-UA" dirty="0"/>
              <a:t>це </a:t>
            </a:r>
            <a:r>
              <a:rPr lang="uk-UA" dirty="0" err="1"/>
              <a:t>декільна</a:t>
            </a:r>
            <a:r>
              <a:rPr lang="uk-UA" dirty="0"/>
              <a:t> </a:t>
            </a:r>
            <a:r>
              <a:rPr lang="uk-UA" dirty="0" err="1"/>
              <a:t>нерівностей</a:t>
            </a:r>
            <a:r>
              <a:rPr lang="uk-UA" dirty="0"/>
              <a:t> з однією змінною, коли потрібно знайти значення змінної, що задовольняє </a:t>
            </a:r>
            <a:r>
              <a:rPr lang="uk-UA" dirty="0" smtClean="0"/>
              <a:t>хоча б одну </a:t>
            </a:r>
            <a:r>
              <a:rPr lang="uk-UA" dirty="0"/>
              <a:t>з </a:t>
            </a:r>
            <a:r>
              <a:rPr lang="uk-UA" dirty="0" err="1"/>
              <a:t>нерівностей</a:t>
            </a:r>
            <a:r>
              <a:rPr lang="uk-UA" dirty="0"/>
              <a:t>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u="sng" dirty="0" err="1" smtClean="0">
                <a:solidFill>
                  <a:srgbClr val="00B050"/>
                </a:solidFill>
              </a:rPr>
              <a:t>Розв’язком</a:t>
            </a:r>
            <a:r>
              <a:rPr lang="uk-UA" u="sng" dirty="0" smtClean="0">
                <a:solidFill>
                  <a:srgbClr val="00B050"/>
                </a:solidFill>
              </a:rPr>
              <a:t> системи є переріз </a:t>
            </a:r>
            <a:r>
              <a:rPr lang="uk-UA" u="sng" dirty="0" err="1" smtClean="0">
                <a:solidFill>
                  <a:srgbClr val="00B050"/>
                </a:solidFill>
              </a:rPr>
              <a:t>розв’язків</a:t>
            </a:r>
            <a:r>
              <a:rPr lang="uk-UA" u="sng" dirty="0" smtClean="0">
                <a:solidFill>
                  <a:srgbClr val="00B050"/>
                </a:solidFill>
              </a:rPr>
              <a:t> </a:t>
            </a:r>
            <a:r>
              <a:rPr lang="uk-UA" u="sng" dirty="0" err="1" smtClean="0">
                <a:solidFill>
                  <a:srgbClr val="00B050"/>
                </a:solidFill>
              </a:rPr>
              <a:t>нерівностей</a:t>
            </a:r>
            <a:r>
              <a:rPr lang="uk-UA" u="sng" dirty="0" smtClean="0">
                <a:solidFill>
                  <a:srgbClr val="00B050"/>
                </a:solidFill>
              </a:rPr>
              <a:t>, а сукупності – об’єднання.</a:t>
            </a:r>
            <a:endParaRPr lang="uk-UA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54" y="494285"/>
            <a:ext cx="7117737" cy="1303867"/>
          </a:xfrm>
        </p:spPr>
        <p:txBody>
          <a:bodyPr>
            <a:noAutofit/>
          </a:bodyPr>
          <a:lstStyle/>
          <a:p>
            <a:r>
              <a:rPr lang="uk-UA" sz="3600" b="1" i="1" dirty="0"/>
              <a:t>Приклад </a:t>
            </a:r>
            <a:r>
              <a:rPr lang="uk-UA" sz="3600" b="1" i="1" dirty="0" smtClean="0"/>
              <a:t>розв’язання системи </a:t>
            </a:r>
            <a:r>
              <a:rPr lang="uk-UA" sz="3600" b="1" i="1" dirty="0" err="1" smtClean="0"/>
              <a:t>нерівностей</a:t>
            </a:r>
            <a:endParaRPr lang="uk-UA" sz="3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060848"/>
                <a:ext cx="2915863" cy="1048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3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+5&gt;2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−5≤15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2915863" cy="10486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84168" y="2072133"/>
                <a:ext cx="2200924" cy="1037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&gt;−3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≤20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72133"/>
                <a:ext cx="2200924" cy="1037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3933056"/>
                <a:ext cx="1946046" cy="1037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&gt;−1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≤5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1946046" cy="10373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4208" y="5949280"/>
                <a:ext cx="23867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(−1;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949280"/>
                <a:ext cx="238674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войная стрелка влево/вправо 8"/>
          <p:cNvSpPr/>
          <p:nvPr/>
        </p:nvSpPr>
        <p:spPr>
          <a:xfrm>
            <a:off x="4382022" y="2616908"/>
            <a:ext cx="913079" cy="344289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6" name="Группа 15"/>
          <p:cNvGrpSpPr/>
          <p:nvPr/>
        </p:nvGrpSpPr>
        <p:grpSpPr>
          <a:xfrm>
            <a:off x="3720422" y="3863734"/>
            <a:ext cx="3513191" cy="1221450"/>
            <a:chOff x="3720422" y="3863734"/>
            <a:chExt cx="3513191" cy="122145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720422" y="3863734"/>
              <a:ext cx="3513191" cy="1098075"/>
              <a:chOff x="3720422" y="3863734"/>
              <a:chExt cx="3513191" cy="1098075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720422" y="4272513"/>
                <a:ext cx="104457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4476967" y="4272513"/>
                <a:ext cx="275664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6493191" y="4925833"/>
                <a:ext cx="74042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3720422" y="4920585"/>
                <a:ext cx="262875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185494" y="3863734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-1</a:t>
                </a:r>
                <a:endParaRPr lang="uk-UA" sz="2000" b="1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6349177" y="4853797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9868" y="445963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5</a:t>
                </a:r>
                <a:endParaRPr lang="uk-UA" sz="2000" b="1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434534" y="4221088"/>
                <a:ext cx="144016" cy="10801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499992" y="4313282"/>
              <a:ext cx="21091" cy="77190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410639" y="4081895"/>
              <a:ext cx="21091" cy="77190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83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05" y="49794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Приклад розв’язання </a:t>
            </a:r>
            <a:r>
              <a:rPr lang="uk-UA" b="1" dirty="0" smtClean="0"/>
              <a:t>сукупності </a:t>
            </a:r>
            <a:r>
              <a:rPr lang="uk-UA" b="1" dirty="0" err="1"/>
              <a:t>нерівностей</a:t>
            </a: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266435"/>
                <a:ext cx="2633926" cy="102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+3&lt;7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+1&gt;5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66435"/>
                <a:ext cx="2633926" cy="10254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56176" y="2266435"/>
                <a:ext cx="1829219" cy="10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&lt;4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&gt;4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66435"/>
                <a:ext cx="1829219" cy="10185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4221088"/>
                <a:ext cx="1574342" cy="1020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1088"/>
                <a:ext cx="1574342" cy="1020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8988" y="5949280"/>
                <a:ext cx="4650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(−∞;1)∪(2;+∞)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88" y="5949280"/>
                <a:ext cx="465043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войная стрелка влево/вправо 6"/>
          <p:cNvSpPr/>
          <p:nvPr/>
        </p:nvSpPr>
        <p:spPr>
          <a:xfrm>
            <a:off x="4391980" y="2727120"/>
            <a:ext cx="792088" cy="34184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3707904" y="4077072"/>
            <a:ext cx="4176464" cy="1224136"/>
            <a:chOff x="3707904" y="4077072"/>
            <a:chExt cx="4176464" cy="122413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707904" y="4077072"/>
              <a:ext cx="4176464" cy="504056"/>
              <a:chOff x="3635896" y="3759423"/>
              <a:chExt cx="4176464" cy="50405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3635896" y="4191471"/>
                <a:ext cx="4176464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3635896" y="4191471"/>
                <a:ext cx="1368152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Овал 11"/>
              <p:cNvSpPr/>
              <p:nvPr/>
            </p:nvSpPr>
            <p:spPr>
              <a:xfrm>
                <a:off x="4860032" y="4119463"/>
                <a:ext cx="180020" cy="1440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24028" y="3759423"/>
                <a:ext cx="882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</a:t>
                </a:r>
                <a:endParaRPr lang="uk-UA" b="1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779912" y="4767535"/>
              <a:ext cx="4032448" cy="533673"/>
              <a:chOff x="3779912" y="4767535"/>
              <a:chExt cx="4032448" cy="533673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>
                <a:off x="3779912" y="5212071"/>
                <a:ext cx="4032448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6156176" y="5212071"/>
                <a:ext cx="1656184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/>
              <p:cNvSpPr/>
              <p:nvPr/>
            </p:nvSpPr>
            <p:spPr>
              <a:xfrm>
                <a:off x="6084168" y="515719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12160" y="476753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</a:t>
                </a:r>
                <a:endParaRPr lang="uk-UA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2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41" y="350841"/>
            <a:ext cx="6798734" cy="959194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Ква</a:t>
            </a:r>
            <a:r>
              <a:rPr lang="uk-UA" b="1" i="1" dirty="0" err="1" smtClean="0"/>
              <a:t>дратична</a:t>
            </a:r>
            <a:r>
              <a:rPr lang="uk-UA" b="1" i="1" dirty="0" smtClean="0"/>
              <a:t> нерівність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130014"/>
            <a:ext cx="8291264" cy="45259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Квадратична нерівність </a:t>
            </a:r>
            <a:r>
              <a:rPr lang="uk-UA" sz="3200" dirty="0" smtClean="0"/>
              <a:t>– це нерівність виду: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uk-UA" sz="3200" dirty="0" smtClean="0"/>
          </a:p>
          <a:p>
            <a:r>
              <a:rPr lang="uk-UA" sz="3200" b="1" dirty="0" smtClean="0">
                <a:solidFill>
                  <a:srgbClr val="00B050"/>
                </a:solidFill>
              </a:rPr>
              <a:t>Як розкладати квадратний тричлен</a:t>
            </a:r>
            <a:r>
              <a:rPr lang="uk-UA" sz="3200" dirty="0" smtClean="0">
                <a:solidFill>
                  <a:srgbClr val="00B050"/>
                </a:solidFill>
              </a:rPr>
              <a:t>:</a:t>
            </a:r>
          </a:p>
          <a:p>
            <a:endParaRPr lang="en-US" sz="3200" dirty="0" smtClean="0"/>
          </a:p>
          <a:p>
            <a:endParaRPr lang="uk-U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43608" y="2564904"/>
                <a:ext cx="7200800" cy="1656184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𝑏𝑥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&gt;0;</m:t>
                      </m:r>
                      <m:r>
                        <a:rPr lang="en-US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𝑏𝑥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 smtClean="0"/>
              </a:p>
              <a:p>
                <a:pPr algn="ctr"/>
                <a:endParaRPr lang="uk-UA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𝑏𝑥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𝑐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i="1">
                          <a:latin typeface="Cambria Math"/>
                        </a:rPr>
                        <m:t>0;</m:t>
                      </m:r>
                      <m:r>
                        <a:rPr lang="en-US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𝑏𝑥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𝑐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uk-UA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64904"/>
                <a:ext cx="7200800" cy="165618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1043608" y="4869160"/>
                <a:ext cx="7200800" cy="144016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𝑏𝑥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uk-UA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869160"/>
                <a:ext cx="7200800" cy="144016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406</TotalTime>
  <Words>446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Garamond</vt:lpstr>
      <vt:lpstr>Wingdings</vt:lpstr>
      <vt:lpstr>Натуральные материалы</vt:lpstr>
      <vt:lpstr>НЕРІВНОСТІ</vt:lpstr>
      <vt:lpstr>Що таке нерівність та її види</vt:lpstr>
      <vt:lpstr>Основні поняття</vt:lpstr>
      <vt:lpstr>Лінійні нерівності</vt:lpstr>
      <vt:lpstr>Приклад розв’язання лінійної нерівності</vt:lpstr>
      <vt:lpstr>Системи та сукупності нерівностей</vt:lpstr>
      <vt:lpstr>Приклад розв’язання системи нерівностей</vt:lpstr>
      <vt:lpstr>Приклад розв’язання сукупності нерівностей</vt:lpstr>
      <vt:lpstr>Квадратична нерівність</vt:lpstr>
      <vt:lpstr>При розв’язанні квадратичних нерівностей графічно</vt:lpstr>
      <vt:lpstr>Приклад розв’язання квадратичної нерівності графічно</vt:lpstr>
      <vt:lpstr>При розв’язанні методом інтервалів</vt:lpstr>
      <vt:lpstr>Приклад розв’язання квадратичної нерівності методом інтервалів</vt:lpstr>
      <vt:lpstr>Дробово-раціональні нерівності</vt:lpstr>
      <vt:lpstr>Приклад розв’язання дробово-раціональної нерівності</vt:lpstr>
      <vt:lpstr>Ірраціональні нерівності</vt:lpstr>
      <vt:lpstr>Випадки</vt:lpstr>
      <vt:lpstr>Приклад розв’язання ірраціональної нерівності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НЕРІВНОСТІ</dc:title>
  <dc:creator>Славик</dc:creator>
  <cp:lastModifiedBy>admin</cp:lastModifiedBy>
  <cp:revision>41</cp:revision>
  <dcterms:created xsi:type="dcterms:W3CDTF">2015-09-16T20:17:06Z</dcterms:created>
  <dcterms:modified xsi:type="dcterms:W3CDTF">2015-09-22T12:05:05Z</dcterms:modified>
</cp:coreProperties>
</file>