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7171"/>
    <a:srgbClr val="EAEA00"/>
    <a:srgbClr val="FFFFFF"/>
    <a:srgbClr val="FFCC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227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124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435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099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258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10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29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048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25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64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011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88000">
              <a:schemeClr val="accent4">
                <a:lumMod val="75000"/>
              </a:schemeClr>
            </a:gs>
            <a:gs pos="4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E803-E5F4-4946-869D-38DA25F68A71}" type="datetimeFigureOut">
              <a:rPr lang="uk-UA" smtClean="0"/>
              <a:t>22.09.2015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1BDCC-B1FA-4138-A004-C5A211408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308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nsc.1september.ru/2003/13/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76" y="335535"/>
            <a:ext cx="1905000" cy="16287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hkola7gnomov.ru/upload/image/mush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47972">
            <a:off x="6206776" y="857446"/>
            <a:ext cx="2765045" cy="10959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3914" y="1256251"/>
            <a:ext cx="7772400" cy="1416121"/>
          </a:xfrm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uk-UA" sz="8000" b="1" dirty="0" smtClean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Трикутники</a:t>
            </a:r>
            <a:endParaRPr lang="uk-UA" sz="8000" b="1" dirty="0">
              <a:solidFill>
                <a:schemeClr val="accent1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026" name="Picture 2" descr="http://arbuz.uz/treug/tr_aple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4" y="3799704"/>
            <a:ext cx="2584548" cy="26229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dasha-sadik.ru/images/stories/d/d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4413">
            <a:off x="5841241" y="4838190"/>
            <a:ext cx="2993741" cy="14669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rukikryki.ru/uploads/posts/2010-10/1286832885_pict260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521">
            <a:off x="3423032" y="3253315"/>
            <a:ext cx="2129711" cy="17605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25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Трикутник	</a:t>
            </a:r>
            <a:endParaRPr lang="uk-UA" dirty="0"/>
          </a:p>
        </p:txBody>
      </p:sp>
      <p:grpSp>
        <p:nvGrpSpPr>
          <p:cNvPr id="13" name="Групувати 12"/>
          <p:cNvGrpSpPr/>
          <p:nvPr/>
        </p:nvGrpSpPr>
        <p:grpSpPr>
          <a:xfrm>
            <a:off x="345076" y="2453054"/>
            <a:ext cx="3901609" cy="3666391"/>
            <a:chOff x="345077" y="2142799"/>
            <a:chExt cx="3113684" cy="2625286"/>
          </a:xfrm>
        </p:grpSpPr>
        <p:sp>
          <p:nvSpPr>
            <p:cNvPr id="3" name="Рівнобедрений трикутник 2"/>
            <p:cNvSpPr/>
            <p:nvPr/>
          </p:nvSpPr>
          <p:spPr>
            <a:xfrm>
              <a:off x="569975" y="2442881"/>
              <a:ext cx="2663888" cy="2126903"/>
            </a:xfrm>
            <a:custGeom>
              <a:avLst/>
              <a:gdLst>
                <a:gd name="connsiteX0" fmla="*/ 0 w 1757780"/>
                <a:gd name="connsiteY0" fmla="*/ 1198486 h 1198486"/>
                <a:gd name="connsiteX1" fmla="*/ 878890 w 1757780"/>
                <a:gd name="connsiteY1" fmla="*/ 0 h 1198486"/>
                <a:gd name="connsiteX2" fmla="*/ 1757780 w 1757780"/>
                <a:gd name="connsiteY2" fmla="*/ 1198486 h 1198486"/>
                <a:gd name="connsiteX3" fmla="*/ 0 w 1757780"/>
                <a:gd name="connsiteY3" fmla="*/ 1198486 h 1198486"/>
                <a:gd name="connsiteX0" fmla="*/ 0 w 1757780"/>
                <a:gd name="connsiteY0" fmla="*/ 1198486 h 1198486"/>
                <a:gd name="connsiteX1" fmla="*/ 443885 w 1757780"/>
                <a:gd name="connsiteY1" fmla="*/ 0 h 1198486"/>
                <a:gd name="connsiteX2" fmla="*/ 1757780 w 1757780"/>
                <a:gd name="connsiteY2" fmla="*/ 1198486 h 1198486"/>
                <a:gd name="connsiteX3" fmla="*/ 0 w 1757780"/>
                <a:gd name="connsiteY3" fmla="*/ 1198486 h 1198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780" h="1198486">
                  <a:moveTo>
                    <a:pt x="0" y="1198486"/>
                  </a:moveTo>
                  <a:lnTo>
                    <a:pt x="443885" y="0"/>
                  </a:lnTo>
                  <a:lnTo>
                    <a:pt x="1757780" y="1198486"/>
                  </a:lnTo>
                  <a:lnTo>
                    <a:pt x="0" y="119848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>
                <a:solidFill>
                  <a:schemeClr val="bg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45077" y="4468003"/>
              <a:ext cx="41380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17734" y="2142799"/>
              <a:ext cx="45016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61774" y="4468003"/>
              <a:ext cx="29698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</p:grpSp>
      <p:grpSp>
        <p:nvGrpSpPr>
          <p:cNvPr id="7" name="Групувати 6"/>
          <p:cNvGrpSpPr/>
          <p:nvPr/>
        </p:nvGrpSpPr>
        <p:grpSpPr>
          <a:xfrm>
            <a:off x="4898302" y="4861602"/>
            <a:ext cx="3498352" cy="1300423"/>
            <a:chOff x="4898302" y="4861602"/>
            <a:chExt cx="2060916" cy="1300423"/>
          </a:xfrm>
        </p:grpSpPr>
        <p:sp>
          <p:nvSpPr>
            <p:cNvPr id="8" name="TextBox 7"/>
            <p:cNvSpPr txBox="1"/>
            <p:nvPr/>
          </p:nvSpPr>
          <p:spPr>
            <a:xfrm>
              <a:off x="4898302" y="4861602"/>
              <a:ext cx="20609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/>
                <a:t>А,В,С - вершини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98303" y="5331028"/>
              <a:ext cx="20609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/>
                <a:t>АВ,ВС,А</a:t>
              </a:r>
              <a:r>
                <a:rPr lang="en-US" sz="2400" dirty="0"/>
                <a:t>C</a:t>
              </a:r>
              <a:r>
                <a:rPr lang="uk-UA" sz="2400" dirty="0"/>
                <a:t> - сторони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989385" y="2808117"/>
            <a:ext cx="6057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Трикутник-це фігура ,що складається з трьох точок ,які не лежать на одній прямій і трьох відрізків з кінцями у цих точках</a:t>
            </a:r>
          </a:p>
        </p:txBody>
      </p:sp>
    </p:spTree>
    <p:extLst>
      <p:ext uri="{BB962C8B-B14F-4D97-AF65-F5344CB8AC3E}">
        <p14:creationId xmlns:p14="http://schemas.microsoft.com/office/powerpoint/2010/main" val="236915648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 Види трикутників:</a:t>
            </a:r>
            <a:endParaRPr lang="uk-UA" dirty="0"/>
          </a:p>
        </p:txBody>
      </p:sp>
      <p:grpSp>
        <p:nvGrpSpPr>
          <p:cNvPr id="6" name="Групувати 5"/>
          <p:cNvGrpSpPr/>
          <p:nvPr/>
        </p:nvGrpSpPr>
        <p:grpSpPr>
          <a:xfrm>
            <a:off x="795647" y="2480205"/>
            <a:ext cx="1078637" cy="1171853"/>
            <a:chOff x="854647" y="2431546"/>
            <a:chExt cx="1078637" cy="1171853"/>
          </a:xfrm>
        </p:grpSpPr>
        <p:sp>
          <p:nvSpPr>
            <p:cNvPr id="4" name="Прямокутний трикутник 3"/>
            <p:cNvSpPr/>
            <p:nvPr/>
          </p:nvSpPr>
          <p:spPr>
            <a:xfrm>
              <a:off x="854647" y="2431546"/>
              <a:ext cx="1078637" cy="1171853"/>
            </a:xfrm>
            <a:prstGeom prst="rt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3" name="Прямокутник 2"/>
            <p:cNvSpPr/>
            <p:nvPr/>
          </p:nvSpPr>
          <p:spPr>
            <a:xfrm>
              <a:off x="854647" y="3443170"/>
              <a:ext cx="140677" cy="160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98032" y="3441138"/>
            <a:ext cx="140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dirty="0" smtClean="0"/>
              <a:t>1</a:t>
            </a:r>
            <a:endParaRPr lang="uk-UA" sz="1100" dirty="0"/>
          </a:p>
        </p:txBody>
      </p:sp>
      <p:grpSp>
        <p:nvGrpSpPr>
          <p:cNvPr id="16" name="Групувати 15"/>
          <p:cNvGrpSpPr/>
          <p:nvPr/>
        </p:nvGrpSpPr>
        <p:grpSpPr>
          <a:xfrm>
            <a:off x="2300500" y="2429515"/>
            <a:ext cx="2645814" cy="1222543"/>
            <a:chOff x="2300500" y="2220626"/>
            <a:chExt cx="2645814" cy="1222543"/>
          </a:xfrm>
        </p:grpSpPr>
        <p:sp>
          <p:nvSpPr>
            <p:cNvPr id="5" name="Рівнобедрений трикутник 4"/>
            <p:cNvSpPr/>
            <p:nvPr/>
          </p:nvSpPr>
          <p:spPr>
            <a:xfrm>
              <a:off x="2300500" y="2220626"/>
              <a:ext cx="2645814" cy="1184060"/>
            </a:xfrm>
            <a:custGeom>
              <a:avLst/>
              <a:gdLst>
                <a:gd name="connsiteX0" fmla="*/ 0 w 3098307"/>
                <a:gd name="connsiteY0" fmla="*/ 1660124 h 1660124"/>
                <a:gd name="connsiteX1" fmla="*/ 1549154 w 3098307"/>
                <a:gd name="connsiteY1" fmla="*/ 0 h 1660124"/>
                <a:gd name="connsiteX2" fmla="*/ 3098307 w 3098307"/>
                <a:gd name="connsiteY2" fmla="*/ 1660124 h 1660124"/>
                <a:gd name="connsiteX3" fmla="*/ 0 w 3098307"/>
                <a:gd name="connsiteY3" fmla="*/ 1660124 h 1660124"/>
                <a:gd name="connsiteX0" fmla="*/ 0 w 2405848"/>
                <a:gd name="connsiteY0" fmla="*/ 1642369 h 1660124"/>
                <a:gd name="connsiteX1" fmla="*/ 856695 w 2405848"/>
                <a:gd name="connsiteY1" fmla="*/ 0 h 1660124"/>
                <a:gd name="connsiteX2" fmla="*/ 2405848 w 2405848"/>
                <a:gd name="connsiteY2" fmla="*/ 1660124 h 1660124"/>
                <a:gd name="connsiteX3" fmla="*/ 0 w 2405848"/>
                <a:gd name="connsiteY3" fmla="*/ 1642369 h 1660124"/>
                <a:gd name="connsiteX0" fmla="*/ 0 w 1571347"/>
                <a:gd name="connsiteY0" fmla="*/ 1642369 h 1642369"/>
                <a:gd name="connsiteX1" fmla="*/ 856695 w 1571347"/>
                <a:gd name="connsiteY1" fmla="*/ 0 h 1642369"/>
                <a:gd name="connsiteX2" fmla="*/ 1571347 w 1571347"/>
                <a:gd name="connsiteY2" fmla="*/ 1624614 h 1642369"/>
                <a:gd name="connsiteX3" fmla="*/ 0 w 1571347"/>
                <a:gd name="connsiteY3" fmla="*/ 1642369 h 1642369"/>
                <a:gd name="connsiteX0" fmla="*/ 0 w 1589103"/>
                <a:gd name="connsiteY0" fmla="*/ 1642369 h 1669003"/>
                <a:gd name="connsiteX1" fmla="*/ 856695 w 1589103"/>
                <a:gd name="connsiteY1" fmla="*/ 0 h 1669003"/>
                <a:gd name="connsiteX2" fmla="*/ 1589103 w 1589103"/>
                <a:gd name="connsiteY2" fmla="*/ 1669003 h 1669003"/>
                <a:gd name="connsiteX3" fmla="*/ 0 w 1589103"/>
                <a:gd name="connsiteY3" fmla="*/ 1642369 h 1669003"/>
                <a:gd name="connsiteX0" fmla="*/ 0 w 1597980"/>
                <a:gd name="connsiteY0" fmla="*/ 1669002 h 1669003"/>
                <a:gd name="connsiteX1" fmla="*/ 865572 w 1597980"/>
                <a:gd name="connsiteY1" fmla="*/ 0 h 1669003"/>
                <a:gd name="connsiteX2" fmla="*/ 1597980 w 1597980"/>
                <a:gd name="connsiteY2" fmla="*/ 1669003 h 1669003"/>
                <a:gd name="connsiteX3" fmla="*/ 0 w 1597980"/>
                <a:gd name="connsiteY3" fmla="*/ 1669002 h 1669003"/>
                <a:gd name="connsiteX0" fmla="*/ 0 w 1597980"/>
                <a:gd name="connsiteY0" fmla="*/ 1642369 h 1642370"/>
                <a:gd name="connsiteX1" fmla="*/ 785673 w 1597980"/>
                <a:gd name="connsiteY1" fmla="*/ 0 h 1642370"/>
                <a:gd name="connsiteX2" fmla="*/ 1597980 w 1597980"/>
                <a:gd name="connsiteY2" fmla="*/ 1642370 h 1642370"/>
                <a:gd name="connsiteX3" fmla="*/ 0 w 1597980"/>
                <a:gd name="connsiteY3" fmla="*/ 1642369 h 1642370"/>
                <a:gd name="connsiteX0" fmla="*/ 1223999 w 2821979"/>
                <a:gd name="connsiteY0" fmla="*/ 1564516 h 1564517"/>
                <a:gd name="connsiteX1" fmla="*/ 0 w 2821979"/>
                <a:gd name="connsiteY1" fmla="*/ 0 h 1564517"/>
                <a:gd name="connsiteX2" fmla="*/ 2821979 w 2821979"/>
                <a:gd name="connsiteY2" fmla="*/ 1564517 h 1564517"/>
                <a:gd name="connsiteX3" fmla="*/ 1223999 w 2821979"/>
                <a:gd name="connsiteY3" fmla="*/ 1564516 h 1564517"/>
                <a:gd name="connsiteX0" fmla="*/ 1150919 w 2748899"/>
                <a:gd name="connsiteY0" fmla="*/ 1497784 h 1497785"/>
                <a:gd name="connsiteX1" fmla="*/ 0 w 2748899"/>
                <a:gd name="connsiteY1" fmla="*/ 0 h 1497785"/>
                <a:gd name="connsiteX2" fmla="*/ 2748899 w 2748899"/>
                <a:gd name="connsiteY2" fmla="*/ 1497785 h 1497785"/>
                <a:gd name="connsiteX3" fmla="*/ 1150919 w 2748899"/>
                <a:gd name="connsiteY3" fmla="*/ 1497784 h 149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8899" h="1497785">
                  <a:moveTo>
                    <a:pt x="1150919" y="1497784"/>
                  </a:moveTo>
                  <a:lnTo>
                    <a:pt x="0" y="0"/>
                  </a:lnTo>
                  <a:lnTo>
                    <a:pt x="2748899" y="1497785"/>
                  </a:lnTo>
                  <a:lnTo>
                    <a:pt x="1150919" y="149778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67216" y="3181559"/>
              <a:ext cx="24460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dirty="0" smtClean="0"/>
                <a:t>2</a:t>
              </a:r>
              <a:endParaRPr lang="uk-UA" sz="1100" dirty="0"/>
            </a:p>
          </p:txBody>
        </p:sp>
      </p:grpSp>
      <p:grpSp>
        <p:nvGrpSpPr>
          <p:cNvPr id="17" name="Групувати 16"/>
          <p:cNvGrpSpPr/>
          <p:nvPr/>
        </p:nvGrpSpPr>
        <p:grpSpPr>
          <a:xfrm>
            <a:off x="5745890" y="2825779"/>
            <a:ext cx="2004817" cy="787796"/>
            <a:chOff x="5745890" y="2655373"/>
            <a:chExt cx="2004817" cy="787796"/>
          </a:xfrm>
        </p:grpSpPr>
        <p:sp>
          <p:nvSpPr>
            <p:cNvPr id="7" name="Рівнобедрений трикутник 6"/>
            <p:cNvSpPr/>
            <p:nvPr/>
          </p:nvSpPr>
          <p:spPr>
            <a:xfrm>
              <a:off x="5745890" y="2655373"/>
              <a:ext cx="2004817" cy="749313"/>
            </a:xfrm>
            <a:custGeom>
              <a:avLst/>
              <a:gdLst>
                <a:gd name="connsiteX0" fmla="*/ 0 w 2405849"/>
                <a:gd name="connsiteY0" fmla="*/ 1970843 h 1970843"/>
                <a:gd name="connsiteX1" fmla="*/ 1211802 w 2405849"/>
                <a:gd name="connsiteY1" fmla="*/ 0 h 1970843"/>
                <a:gd name="connsiteX2" fmla="*/ 2405849 w 2405849"/>
                <a:gd name="connsiteY2" fmla="*/ 1970843 h 1970843"/>
                <a:gd name="connsiteX3" fmla="*/ 0 w 2405849"/>
                <a:gd name="connsiteY3" fmla="*/ 1970843 h 1970843"/>
                <a:gd name="connsiteX0" fmla="*/ 0 w 2405849"/>
                <a:gd name="connsiteY0" fmla="*/ 692458 h 692458"/>
                <a:gd name="connsiteX1" fmla="*/ 1238435 w 2405849"/>
                <a:gd name="connsiteY1" fmla="*/ 0 h 692458"/>
                <a:gd name="connsiteX2" fmla="*/ 2405849 w 2405849"/>
                <a:gd name="connsiteY2" fmla="*/ 692458 h 692458"/>
                <a:gd name="connsiteX3" fmla="*/ 0 w 2405849"/>
                <a:gd name="connsiteY3" fmla="*/ 692458 h 692458"/>
                <a:gd name="connsiteX0" fmla="*/ 0 w 2405849"/>
                <a:gd name="connsiteY0" fmla="*/ 701336 h 701336"/>
                <a:gd name="connsiteX1" fmla="*/ 1211802 w 2405849"/>
                <a:gd name="connsiteY1" fmla="*/ 0 h 701336"/>
                <a:gd name="connsiteX2" fmla="*/ 2405849 w 2405849"/>
                <a:gd name="connsiteY2" fmla="*/ 701336 h 701336"/>
                <a:gd name="connsiteX3" fmla="*/ 0 w 2405849"/>
                <a:gd name="connsiteY3" fmla="*/ 701336 h 701336"/>
                <a:gd name="connsiteX0" fmla="*/ 0 w 2405849"/>
                <a:gd name="connsiteY0" fmla="*/ 370730 h 370730"/>
                <a:gd name="connsiteX1" fmla="*/ 694798 w 2405849"/>
                <a:gd name="connsiteY1" fmla="*/ 0 h 370730"/>
                <a:gd name="connsiteX2" fmla="*/ 2405849 w 2405849"/>
                <a:gd name="connsiteY2" fmla="*/ 370730 h 370730"/>
                <a:gd name="connsiteX3" fmla="*/ 0 w 2405849"/>
                <a:gd name="connsiteY3" fmla="*/ 370730 h 37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5849" h="370730">
                  <a:moveTo>
                    <a:pt x="0" y="370730"/>
                  </a:moveTo>
                  <a:lnTo>
                    <a:pt x="694798" y="0"/>
                  </a:lnTo>
                  <a:lnTo>
                    <a:pt x="2405849" y="370730"/>
                  </a:lnTo>
                  <a:lnTo>
                    <a:pt x="0" y="37073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38898" y="3181559"/>
              <a:ext cx="13933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dirty="0" smtClean="0"/>
                <a:t>3</a:t>
              </a:r>
              <a:endParaRPr lang="uk-UA" sz="11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32233" y="1579665"/>
            <a:ext cx="3279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З</a:t>
            </a:r>
            <a:r>
              <a:rPr lang="uk-UA" sz="2400" dirty="0" smtClean="0"/>
              <a:t>а кутами</a:t>
            </a:r>
            <a:endParaRPr lang="uk-UA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398108" y="4213635"/>
            <a:ext cx="234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За сторонами</a:t>
            </a:r>
            <a:endParaRPr lang="uk-UA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82610" y="3753439"/>
            <a:ext cx="1318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Кут 1 =90</a:t>
            </a:r>
            <a:r>
              <a:rPr lang="uk-UA" sz="1600" dirty="0" smtClean="0">
                <a:cs typeface="Angsana New" panose="02020603050405020304" pitchFamily="18" charset="-34"/>
              </a:rPr>
              <a:t>°</a:t>
            </a:r>
            <a:endParaRPr lang="uk-UA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96886" y="2144271"/>
            <a:ext cx="1490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прямокутній</a:t>
            </a:r>
            <a:endParaRPr lang="uk-UA" sz="1600" dirty="0"/>
          </a:p>
        </p:txBody>
      </p:sp>
      <p:sp>
        <p:nvSpPr>
          <p:cNvPr id="15" name="Рівнобедрений трикутник 14"/>
          <p:cNvSpPr/>
          <p:nvPr/>
        </p:nvSpPr>
        <p:spPr>
          <a:xfrm>
            <a:off x="1537791" y="5044632"/>
            <a:ext cx="1090246" cy="1204546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Рівнобедрений трикутник 17"/>
          <p:cNvSpPr/>
          <p:nvPr/>
        </p:nvSpPr>
        <p:spPr>
          <a:xfrm>
            <a:off x="4946314" y="5161085"/>
            <a:ext cx="2527148" cy="1088093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TextBox 18"/>
          <p:cNvSpPr txBox="1"/>
          <p:nvPr/>
        </p:nvSpPr>
        <p:spPr>
          <a:xfrm>
            <a:off x="1233595" y="4675300"/>
            <a:ext cx="1698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Рівнобедрений</a:t>
            </a:r>
            <a:endParaRPr lang="uk-UA" dirty="0"/>
          </a:p>
        </p:txBody>
      </p:sp>
      <p:sp>
        <p:nvSpPr>
          <p:cNvPr id="20" name="TextBox 19"/>
          <p:cNvSpPr txBox="1"/>
          <p:nvPr/>
        </p:nvSpPr>
        <p:spPr>
          <a:xfrm>
            <a:off x="5260319" y="4791753"/>
            <a:ext cx="1899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Рівносторонній</a:t>
            </a:r>
            <a:endParaRPr lang="uk-UA" dirty="0"/>
          </a:p>
        </p:txBody>
      </p:sp>
      <p:sp>
        <p:nvSpPr>
          <p:cNvPr id="21" name="TextBox 20"/>
          <p:cNvSpPr txBox="1"/>
          <p:nvPr/>
        </p:nvSpPr>
        <p:spPr>
          <a:xfrm>
            <a:off x="3042139" y="3698392"/>
            <a:ext cx="134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Кут 2 </a:t>
            </a:r>
            <a:r>
              <a:rPr lang="uk-UA" dirty="0" smtClean="0">
                <a:cs typeface="Angsana New" panose="02020603050405020304" pitchFamily="18" charset="-34"/>
              </a:rPr>
              <a:t>&gt;90°</a:t>
            </a:r>
            <a:endParaRPr lang="uk-UA" dirty="0"/>
          </a:p>
        </p:txBody>
      </p:sp>
      <p:sp>
        <p:nvSpPr>
          <p:cNvPr id="22" name="TextBox 21"/>
          <p:cNvSpPr txBox="1"/>
          <p:nvPr/>
        </p:nvSpPr>
        <p:spPr>
          <a:xfrm>
            <a:off x="5838898" y="3709697"/>
            <a:ext cx="1727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Кут 3 </a:t>
            </a:r>
            <a:r>
              <a:rPr lang="uk-UA" dirty="0" smtClean="0">
                <a:cs typeface="Angsana New" panose="02020603050405020304" pitchFamily="18" charset="-34"/>
              </a:rPr>
              <a:t>&lt; 90°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969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  Кути в трикутниках	</a:t>
            </a:r>
            <a:endParaRPr lang="uk-UA" dirty="0"/>
          </a:p>
        </p:txBody>
      </p:sp>
      <p:grpSp>
        <p:nvGrpSpPr>
          <p:cNvPr id="18" name="Групувати 17"/>
          <p:cNvGrpSpPr/>
          <p:nvPr/>
        </p:nvGrpSpPr>
        <p:grpSpPr>
          <a:xfrm>
            <a:off x="4188526" y="2010450"/>
            <a:ext cx="4313868" cy="2376821"/>
            <a:chOff x="4572000" y="2140248"/>
            <a:chExt cx="3897860" cy="2120594"/>
          </a:xfrm>
        </p:grpSpPr>
        <p:cxnSp>
          <p:nvCxnSpPr>
            <p:cNvPr id="14" name="Пряма сполучна лінія 13"/>
            <p:cNvCxnSpPr>
              <a:stCxn id="12" idx="0"/>
            </p:cNvCxnSpPr>
            <p:nvPr/>
          </p:nvCxnSpPr>
          <p:spPr>
            <a:xfrm flipH="1">
              <a:off x="4572000" y="3732273"/>
              <a:ext cx="681360" cy="0"/>
            </a:xfrm>
            <a:prstGeom prst="line">
              <a:avLst/>
            </a:prstGeom>
            <a:ln w="1524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Групувати 27"/>
            <p:cNvGrpSpPr/>
            <p:nvPr/>
          </p:nvGrpSpPr>
          <p:grpSpPr>
            <a:xfrm>
              <a:off x="5099261" y="2140248"/>
              <a:ext cx="3370599" cy="2120594"/>
              <a:chOff x="6799014" y="1710663"/>
              <a:chExt cx="4494132" cy="2827458"/>
            </a:xfrm>
          </p:grpSpPr>
          <p:sp>
            <p:nvSpPr>
              <p:cNvPr id="9" name="Прямокутник 8"/>
              <p:cNvSpPr/>
              <p:nvPr/>
            </p:nvSpPr>
            <p:spPr>
              <a:xfrm>
                <a:off x="10922959" y="3692611"/>
                <a:ext cx="370187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350" dirty="0"/>
                  <a:t>С</a:t>
                </a:r>
              </a:p>
            </p:txBody>
          </p:sp>
          <p:sp>
            <p:nvSpPr>
              <p:cNvPr id="12" name="Рівнобедрений трикутник 11"/>
              <p:cNvSpPr/>
              <p:nvPr/>
            </p:nvSpPr>
            <p:spPr>
              <a:xfrm>
                <a:off x="7004480" y="2027665"/>
                <a:ext cx="3968319" cy="1805699"/>
              </a:xfrm>
              <a:custGeom>
                <a:avLst/>
                <a:gdLst>
                  <a:gd name="connsiteX0" fmla="*/ 0 w 3968319"/>
                  <a:gd name="connsiteY0" fmla="*/ 1779066 h 1779066"/>
                  <a:gd name="connsiteX1" fmla="*/ 1984160 w 3968319"/>
                  <a:gd name="connsiteY1" fmla="*/ 0 h 1779066"/>
                  <a:gd name="connsiteX2" fmla="*/ 3968319 w 3968319"/>
                  <a:gd name="connsiteY2" fmla="*/ 1779066 h 1779066"/>
                  <a:gd name="connsiteX3" fmla="*/ 0 w 3968319"/>
                  <a:gd name="connsiteY3" fmla="*/ 1779066 h 1779066"/>
                  <a:gd name="connsiteX0" fmla="*/ 0 w 3968319"/>
                  <a:gd name="connsiteY0" fmla="*/ 1805699 h 1805699"/>
                  <a:gd name="connsiteX1" fmla="*/ 2641108 w 3968319"/>
                  <a:gd name="connsiteY1" fmla="*/ 0 h 1805699"/>
                  <a:gd name="connsiteX2" fmla="*/ 3968319 w 3968319"/>
                  <a:gd name="connsiteY2" fmla="*/ 1805699 h 1805699"/>
                  <a:gd name="connsiteX3" fmla="*/ 0 w 3968319"/>
                  <a:gd name="connsiteY3" fmla="*/ 1805699 h 1805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68319" h="1805699">
                    <a:moveTo>
                      <a:pt x="0" y="1805699"/>
                    </a:moveTo>
                    <a:lnTo>
                      <a:pt x="2641108" y="0"/>
                    </a:lnTo>
                    <a:lnTo>
                      <a:pt x="3968319" y="1805699"/>
                    </a:lnTo>
                    <a:lnTo>
                      <a:pt x="0" y="1805699"/>
                    </a:lnTo>
                    <a:close/>
                  </a:path>
                </a:pathLst>
              </a:custGeom>
              <a:solidFill>
                <a:schemeClr val="accent6"/>
              </a:solidFill>
              <a:ln w="1524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uk-UA" sz="1350" dirty="0"/>
              </a:p>
            </p:txBody>
          </p:sp>
          <p:sp>
            <p:nvSpPr>
              <p:cNvPr id="15" name="Прямокутник 14"/>
              <p:cNvSpPr/>
              <p:nvPr/>
            </p:nvSpPr>
            <p:spPr>
              <a:xfrm>
                <a:off x="7229151" y="3492456"/>
                <a:ext cx="376600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350" dirty="0"/>
                  <a:t>α</a:t>
                </a:r>
                <a:endParaRPr lang="uk-UA" sz="1350" dirty="0"/>
              </a:p>
            </p:txBody>
          </p:sp>
          <p:sp>
            <p:nvSpPr>
              <p:cNvPr id="16" name="Прямокутник 15"/>
              <p:cNvSpPr/>
              <p:nvPr/>
            </p:nvSpPr>
            <p:spPr>
              <a:xfrm>
                <a:off x="10559882" y="3442720"/>
                <a:ext cx="348813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350" dirty="0"/>
                  <a:t>γ</a:t>
                </a:r>
                <a:endParaRPr lang="uk-UA" sz="1350" dirty="0"/>
              </a:p>
            </p:txBody>
          </p:sp>
          <p:sp>
            <p:nvSpPr>
              <p:cNvPr id="17" name="Прямокутник 16"/>
              <p:cNvSpPr/>
              <p:nvPr/>
            </p:nvSpPr>
            <p:spPr>
              <a:xfrm>
                <a:off x="9466386" y="2023362"/>
                <a:ext cx="368051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350" dirty="0"/>
                  <a:t>β</a:t>
                </a:r>
                <a:endParaRPr lang="uk-UA" sz="1350" dirty="0"/>
              </a:p>
            </p:txBody>
          </p:sp>
          <p:sp>
            <p:nvSpPr>
              <p:cNvPr id="20" name="Прямокутник 19"/>
              <p:cNvSpPr/>
              <p:nvPr/>
            </p:nvSpPr>
            <p:spPr>
              <a:xfrm>
                <a:off x="6799014" y="3795611"/>
                <a:ext cx="378736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350" dirty="0"/>
                  <a:t>А</a:t>
                </a:r>
              </a:p>
            </p:txBody>
          </p:sp>
          <p:sp>
            <p:nvSpPr>
              <p:cNvPr id="21" name="Прямокутник 20"/>
              <p:cNvSpPr/>
              <p:nvPr/>
            </p:nvSpPr>
            <p:spPr>
              <a:xfrm>
                <a:off x="9572918" y="1710663"/>
                <a:ext cx="372325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350" dirty="0"/>
                  <a:t>В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816321" y="3492456"/>
                <a:ext cx="283101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350" dirty="0"/>
                  <a:t>ϕ</a:t>
                </a:r>
                <a:endParaRPr lang="uk-UA" sz="1350" dirty="0"/>
              </a:p>
            </p:txBody>
          </p:sp>
          <p:sp>
            <p:nvSpPr>
              <p:cNvPr id="23" name="Прямокутник 22"/>
              <p:cNvSpPr/>
              <p:nvPr/>
            </p:nvSpPr>
            <p:spPr>
              <a:xfrm>
                <a:off x="7116729" y="4098765"/>
                <a:ext cx="2595441" cy="4393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dirty="0"/>
                  <a:t> – зовнішній кут</a:t>
                </a:r>
              </a:p>
            </p:txBody>
          </p:sp>
          <p:sp>
            <p:nvSpPr>
              <p:cNvPr id="24" name="Прямокутник 23"/>
              <p:cNvSpPr/>
              <p:nvPr/>
            </p:nvSpPr>
            <p:spPr>
              <a:xfrm>
                <a:off x="6957872" y="4070342"/>
                <a:ext cx="404012" cy="439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/>
                  <a:t>ϕ</a:t>
                </a:r>
                <a:endParaRPr lang="uk-UA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193431" y="4844454"/>
            <a:ext cx="8516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Кутами трикутника називаються три кути , кожний з яких утворений двома променями , що виходять з вершини трикутника і проходять через дві інші вершини.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3431" y="5876783"/>
            <a:ext cx="877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Зовнішнім кутом трикутника називається кут , суміжний внутрішньому куту трикутника.</a:t>
            </a:r>
          </a:p>
        </p:txBody>
      </p:sp>
      <p:grpSp>
        <p:nvGrpSpPr>
          <p:cNvPr id="13" name="Групувати 12"/>
          <p:cNvGrpSpPr/>
          <p:nvPr/>
        </p:nvGrpSpPr>
        <p:grpSpPr>
          <a:xfrm>
            <a:off x="391647" y="1690689"/>
            <a:ext cx="2861507" cy="3098678"/>
            <a:chOff x="699695" y="2143253"/>
            <a:chExt cx="2196182" cy="2313510"/>
          </a:xfrm>
        </p:grpSpPr>
        <p:sp>
          <p:nvSpPr>
            <p:cNvPr id="11" name="TextBox 10"/>
            <p:cNvSpPr txBox="1"/>
            <p:nvPr/>
          </p:nvSpPr>
          <p:spPr>
            <a:xfrm>
              <a:off x="905523" y="4181015"/>
              <a:ext cx="1578005" cy="275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/>
                <a:t>α</a:t>
              </a:r>
              <a:r>
                <a:rPr lang="uk-UA" dirty="0"/>
                <a:t>+</a:t>
              </a:r>
              <a:r>
                <a:rPr lang="el-GR" dirty="0"/>
                <a:t>β</a:t>
              </a:r>
              <a:r>
                <a:rPr lang="uk-UA" dirty="0"/>
                <a:t>+</a:t>
              </a:r>
              <a:r>
                <a:rPr lang="el-GR" dirty="0"/>
                <a:t>γ</a:t>
              </a:r>
              <a:r>
                <a:rPr lang="uk-UA" dirty="0"/>
                <a:t> = 180</a:t>
              </a:r>
              <a:r>
                <a:rPr lang="uk-UA" dirty="0">
                  <a:cs typeface="Angsana New" panose="02020603050405020304" pitchFamily="18" charset="-34"/>
                </a:rPr>
                <a:t>°</a:t>
              </a:r>
              <a:endParaRPr lang="uk-UA" dirty="0"/>
            </a:p>
          </p:txBody>
        </p:sp>
        <p:grpSp>
          <p:nvGrpSpPr>
            <p:cNvPr id="19" name="Групувати 18"/>
            <p:cNvGrpSpPr/>
            <p:nvPr/>
          </p:nvGrpSpPr>
          <p:grpSpPr>
            <a:xfrm>
              <a:off x="699695" y="2143253"/>
              <a:ext cx="2196182" cy="1974952"/>
              <a:chOff x="932926" y="1714670"/>
              <a:chExt cx="2928242" cy="263326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181639" y="3980276"/>
                <a:ext cx="2679529" cy="367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α</a:t>
                </a:r>
                <a:r>
                  <a:rPr lang="uk-UA" dirty="0"/>
                  <a:t>,</a:t>
                </a:r>
                <a:r>
                  <a:rPr lang="el-GR" dirty="0"/>
                  <a:t>β</a:t>
                </a:r>
                <a:r>
                  <a:rPr lang="uk-UA" dirty="0"/>
                  <a:t>,</a:t>
                </a:r>
                <a:r>
                  <a:rPr lang="el-GR" dirty="0"/>
                  <a:t>γ</a:t>
                </a:r>
                <a:r>
                  <a:rPr lang="uk-UA" dirty="0"/>
                  <a:t> – кути трикутника</a:t>
                </a:r>
              </a:p>
            </p:txBody>
          </p:sp>
          <p:sp>
            <p:nvSpPr>
              <p:cNvPr id="3" name="Рівнобедрений трикутник 2"/>
              <p:cNvSpPr/>
              <p:nvPr/>
            </p:nvSpPr>
            <p:spPr>
              <a:xfrm>
                <a:off x="1207363" y="2032986"/>
                <a:ext cx="2121763" cy="1779066"/>
              </a:xfrm>
              <a:custGeom>
                <a:avLst/>
                <a:gdLst>
                  <a:gd name="connsiteX0" fmla="*/ 0 w 2121763"/>
                  <a:gd name="connsiteY0" fmla="*/ 1198485 h 1198485"/>
                  <a:gd name="connsiteX1" fmla="*/ 1060882 w 2121763"/>
                  <a:gd name="connsiteY1" fmla="*/ 0 h 1198485"/>
                  <a:gd name="connsiteX2" fmla="*/ 2121763 w 2121763"/>
                  <a:gd name="connsiteY2" fmla="*/ 1198485 h 1198485"/>
                  <a:gd name="connsiteX3" fmla="*/ 0 w 2121763"/>
                  <a:gd name="connsiteY3" fmla="*/ 1198485 h 1198485"/>
                  <a:gd name="connsiteX0" fmla="*/ 0 w 2121763"/>
                  <a:gd name="connsiteY0" fmla="*/ 1216241 h 1216241"/>
                  <a:gd name="connsiteX1" fmla="*/ 1771096 w 2121763"/>
                  <a:gd name="connsiteY1" fmla="*/ 0 h 1216241"/>
                  <a:gd name="connsiteX2" fmla="*/ 2121763 w 2121763"/>
                  <a:gd name="connsiteY2" fmla="*/ 1216241 h 1216241"/>
                  <a:gd name="connsiteX3" fmla="*/ 0 w 2121763"/>
                  <a:gd name="connsiteY3" fmla="*/ 1216241 h 1216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1763" h="1216241">
                    <a:moveTo>
                      <a:pt x="0" y="1216241"/>
                    </a:moveTo>
                    <a:lnTo>
                      <a:pt x="1771096" y="0"/>
                    </a:lnTo>
                    <a:lnTo>
                      <a:pt x="2121763" y="1216241"/>
                    </a:lnTo>
                    <a:lnTo>
                      <a:pt x="0" y="1216241"/>
                    </a:lnTo>
                    <a:close/>
                  </a:path>
                </a:pathLst>
              </a:custGeom>
              <a:solidFill>
                <a:schemeClr val="accent6"/>
              </a:solidFill>
              <a:ln w="1524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sz="1350" dirty="0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769833" y="2032986"/>
                <a:ext cx="452761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350" dirty="0"/>
                  <a:t>β</a:t>
                </a:r>
                <a:endParaRPr lang="uk-UA" sz="135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331651" y="3492456"/>
                <a:ext cx="248575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350" dirty="0"/>
                  <a:t>α</a:t>
                </a:r>
                <a:endParaRPr lang="uk-UA" sz="135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069454" y="3464032"/>
                <a:ext cx="306280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350" dirty="0"/>
                  <a:t>γ</a:t>
                </a:r>
                <a:endParaRPr lang="uk-UA" sz="1350" dirty="0"/>
              </a:p>
            </p:txBody>
          </p:sp>
          <p:sp>
            <p:nvSpPr>
              <p:cNvPr id="7" name="Прямокутник 6"/>
              <p:cNvSpPr/>
              <p:nvPr/>
            </p:nvSpPr>
            <p:spPr>
              <a:xfrm>
                <a:off x="932926" y="3627386"/>
                <a:ext cx="378736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350" dirty="0"/>
                  <a:t>А</a:t>
                </a:r>
              </a:p>
            </p:txBody>
          </p:sp>
          <p:sp>
            <p:nvSpPr>
              <p:cNvPr id="8" name="Прямокутник 7"/>
              <p:cNvSpPr/>
              <p:nvPr/>
            </p:nvSpPr>
            <p:spPr>
              <a:xfrm>
                <a:off x="2887881" y="1714670"/>
                <a:ext cx="372325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350" dirty="0"/>
                  <a:t>В</a:t>
                </a:r>
              </a:p>
            </p:txBody>
          </p:sp>
          <p:sp>
            <p:nvSpPr>
              <p:cNvPr id="27" name="Прямокутник 26"/>
              <p:cNvSpPr/>
              <p:nvPr/>
            </p:nvSpPr>
            <p:spPr>
              <a:xfrm>
                <a:off x="3250897" y="3610946"/>
                <a:ext cx="370187" cy="4001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1350" dirty="0"/>
                  <a:t>С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672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874" y="293043"/>
            <a:ext cx="7886700" cy="994172"/>
          </a:xfrm>
        </p:spPr>
        <p:txBody>
          <a:bodyPr/>
          <a:lstStyle/>
          <a:p>
            <a:pPr algn="ctr"/>
            <a:r>
              <a:rPr lang="uk-UA" dirty="0" smtClean="0"/>
              <a:t>     Висота</a:t>
            </a:r>
            <a:endParaRPr lang="uk-UA" dirty="0"/>
          </a:p>
        </p:txBody>
      </p:sp>
      <p:grpSp>
        <p:nvGrpSpPr>
          <p:cNvPr id="13" name="Групувати 12"/>
          <p:cNvGrpSpPr/>
          <p:nvPr/>
        </p:nvGrpSpPr>
        <p:grpSpPr>
          <a:xfrm>
            <a:off x="295189" y="1231201"/>
            <a:ext cx="2476528" cy="2371762"/>
            <a:chOff x="335369" y="1001462"/>
            <a:chExt cx="2906381" cy="2862647"/>
          </a:xfrm>
        </p:grpSpPr>
        <p:sp>
          <p:nvSpPr>
            <p:cNvPr id="3" name="Рівнобедрений трикутник 2"/>
            <p:cNvSpPr/>
            <p:nvPr/>
          </p:nvSpPr>
          <p:spPr>
            <a:xfrm>
              <a:off x="603718" y="1345397"/>
              <a:ext cx="2304495" cy="1704512"/>
            </a:xfrm>
            <a:custGeom>
              <a:avLst/>
              <a:gdLst>
                <a:gd name="connsiteX0" fmla="*/ 0 w 1970843"/>
                <a:gd name="connsiteY0" fmla="*/ 1216240 h 1216240"/>
                <a:gd name="connsiteX1" fmla="*/ 985422 w 1970843"/>
                <a:gd name="connsiteY1" fmla="*/ 0 h 1216240"/>
                <a:gd name="connsiteX2" fmla="*/ 1970843 w 1970843"/>
                <a:gd name="connsiteY2" fmla="*/ 1216240 h 1216240"/>
                <a:gd name="connsiteX3" fmla="*/ 0 w 1970843"/>
                <a:gd name="connsiteY3" fmla="*/ 1216240 h 1216240"/>
                <a:gd name="connsiteX0" fmla="*/ 0 w 1970843"/>
                <a:gd name="connsiteY0" fmla="*/ 1189607 h 1189607"/>
                <a:gd name="connsiteX1" fmla="*/ 568172 w 1970843"/>
                <a:gd name="connsiteY1" fmla="*/ 0 h 1189607"/>
                <a:gd name="connsiteX2" fmla="*/ 1970843 w 1970843"/>
                <a:gd name="connsiteY2" fmla="*/ 1189607 h 1189607"/>
                <a:gd name="connsiteX3" fmla="*/ 0 w 1970843"/>
                <a:gd name="connsiteY3" fmla="*/ 1189607 h 1189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0843" h="1189607">
                  <a:moveTo>
                    <a:pt x="0" y="1189607"/>
                  </a:moveTo>
                  <a:lnTo>
                    <a:pt x="568172" y="0"/>
                  </a:lnTo>
                  <a:lnTo>
                    <a:pt x="1970843" y="1189607"/>
                  </a:lnTo>
                  <a:lnTo>
                    <a:pt x="0" y="118960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4" name="Прямокутник 3"/>
            <p:cNvSpPr/>
            <p:nvPr/>
          </p:nvSpPr>
          <p:spPr>
            <a:xfrm>
              <a:off x="335369" y="3000199"/>
              <a:ext cx="263695" cy="4001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5" name="Прямокутник 4"/>
            <p:cNvSpPr/>
            <p:nvPr/>
          </p:nvSpPr>
          <p:spPr>
            <a:xfrm>
              <a:off x="1117882" y="1001462"/>
              <a:ext cx="37232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10" name="Прямокутник 9"/>
            <p:cNvSpPr/>
            <p:nvPr/>
          </p:nvSpPr>
          <p:spPr>
            <a:xfrm>
              <a:off x="2871563" y="3000199"/>
              <a:ext cx="37018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cxnSp>
          <p:nvCxnSpPr>
            <p:cNvPr id="14" name="Пряма сполучна лінія 13"/>
            <p:cNvCxnSpPr>
              <a:stCxn id="3" idx="1"/>
            </p:cNvCxnSpPr>
            <p:nvPr/>
          </p:nvCxnSpPr>
          <p:spPr>
            <a:xfrm flipH="1">
              <a:off x="1262885" y="1345397"/>
              <a:ext cx="5193" cy="17045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кутник 15"/>
            <p:cNvSpPr/>
            <p:nvPr/>
          </p:nvSpPr>
          <p:spPr>
            <a:xfrm>
              <a:off x="1262886" y="2865243"/>
              <a:ext cx="154850" cy="18466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72732" y="2216659"/>
              <a:ext cx="213064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h</a:t>
              </a:r>
              <a:endParaRPr lang="uk-UA" sz="135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56594" y="3000199"/>
              <a:ext cx="2322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D</a:t>
              </a:r>
              <a:endParaRPr lang="uk-UA" sz="135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0582" y="3418336"/>
              <a:ext cx="1894684" cy="4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BD</a:t>
              </a:r>
              <a:r>
                <a:rPr lang="uk-UA" dirty="0"/>
                <a:t> </a:t>
              </a:r>
              <a:r>
                <a:rPr lang="en-US" dirty="0"/>
                <a:t>=</a:t>
              </a:r>
              <a:r>
                <a:rPr lang="uk-UA" dirty="0"/>
                <a:t> </a:t>
              </a:r>
              <a:r>
                <a:rPr lang="en-US" dirty="0"/>
                <a:t>h -</a:t>
              </a:r>
              <a:r>
                <a:rPr lang="uk-UA" dirty="0"/>
                <a:t> висота</a:t>
              </a:r>
            </a:p>
          </p:txBody>
        </p:sp>
      </p:grpSp>
      <p:grpSp>
        <p:nvGrpSpPr>
          <p:cNvPr id="70" name="Групувати 69"/>
          <p:cNvGrpSpPr/>
          <p:nvPr/>
        </p:nvGrpSpPr>
        <p:grpSpPr>
          <a:xfrm>
            <a:off x="4225261" y="1236042"/>
            <a:ext cx="4037612" cy="2633830"/>
            <a:chOff x="5992427" y="1087148"/>
            <a:chExt cx="5145483" cy="3205572"/>
          </a:xfrm>
        </p:grpSpPr>
        <p:sp>
          <p:nvSpPr>
            <p:cNvPr id="7" name="Прямокутник 6"/>
            <p:cNvSpPr/>
            <p:nvPr/>
          </p:nvSpPr>
          <p:spPr>
            <a:xfrm>
              <a:off x="6716467" y="1087148"/>
              <a:ext cx="37232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9" name="Прямокутник 8"/>
            <p:cNvSpPr/>
            <p:nvPr/>
          </p:nvSpPr>
          <p:spPr>
            <a:xfrm>
              <a:off x="7700626" y="3226151"/>
              <a:ext cx="37873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11" name="Прямокутник 10"/>
            <p:cNvSpPr/>
            <p:nvPr/>
          </p:nvSpPr>
          <p:spPr>
            <a:xfrm>
              <a:off x="10536917" y="3226151"/>
              <a:ext cx="37018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20" name="Рівнобедрений трикутник 19"/>
            <p:cNvSpPr/>
            <p:nvPr/>
          </p:nvSpPr>
          <p:spPr>
            <a:xfrm>
              <a:off x="6880196" y="1481335"/>
              <a:ext cx="3764132" cy="1794525"/>
            </a:xfrm>
            <a:custGeom>
              <a:avLst/>
              <a:gdLst>
                <a:gd name="connsiteX0" fmla="*/ 0 w 2894121"/>
                <a:gd name="connsiteY0" fmla="*/ 1679115 h 1679115"/>
                <a:gd name="connsiteX1" fmla="*/ 1447061 w 2894121"/>
                <a:gd name="connsiteY1" fmla="*/ 0 h 1679115"/>
                <a:gd name="connsiteX2" fmla="*/ 2894121 w 2894121"/>
                <a:gd name="connsiteY2" fmla="*/ 1679115 h 1679115"/>
                <a:gd name="connsiteX3" fmla="*/ 0 w 2894121"/>
                <a:gd name="connsiteY3" fmla="*/ 1679115 h 1679115"/>
                <a:gd name="connsiteX0" fmla="*/ 630314 w 3524435"/>
                <a:gd name="connsiteY0" fmla="*/ 1785647 h 1785647"/>
                <a:gd name="connsiteX1" fmla="*/ 0 w 3524435"/>
                <a:gd name="connsiteY1" fmla="*/ 0 h 1785647"/>
                <a:gd name="connsiteX2" fmla="*/ 3524435 w 3524435"/>
                <a:gd name="connsiteY2" fmla="*/ 1785647 h 1785647"/>
                <a:gd name="connsiteX3" fmla="*/ 630314 w 3524435"/>
                <a:gd name="connsiteY3" fmla="*/ 1785647 h 1785647"/>
                <a:gd name="connsiteX0" fmla="*/ 870011 w 3764132"/>
                <a:gd name="connsiteY0" fmla="*/ 1794525 h 1794525"/>
                <a:gd name="connsiteX1" fmla="*/ 0 w 3764132"/>
                <a:gd name="connsiteY1" fmla="*/ 0 h 1794525"/>
                <a:gd name="connsiteX2" fmla="*/ 3764132 w 3764132"/>
                <a:gd name="connsiteY2" fmla="*/ 1794525 h 1794525"/>
                <a:gd name="connsiteX3" fmla="*/ 870011 w 3764132"/>
                <a:gd name="connsiteY3" fmla="*/ 1794525 h 17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64132" h="1794525">
                  <a:moveTo>
                    <a:pt x="870011" y="1794525"/>
                  </a:moveTo>
                  <a:lnTo>
                    <a:pt x="0" y="0"/>
                  </a:lnTo>
                  <a:lnTo>
                    <a:pt x="3764132" y="1794525"/>
                  </a:lnTo>
                  <a:lnTo>
                    <a:pt x="870011" y="179452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cxnSp>
          <p:nvCxnSpPr>
            <p:cNvPr id="22" name="Пряма сполучна лінія 21"/>
            <p:cNvCxnSpPr>
              <a:stCxn id="20" idx="0"/>
            </p:cNvCxnSpPr>
            <p:nvPr/>
          </p:nvCxnSpPr>
          <p:spPr>
            <a:xfrm flipH="1">
              <a:off x="5992427" y="3275860"/>
              <a:ext cx="175778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 сполучна лінія 23"/>
            <p:cNvCxnSpPr>
              <a:stCxn id="20" idx="1"/>
            </p:cNvCxnSpPr>
            <p:nvPr/>
          </p:nvCxnSpPr>
          <p:spPr>
            <a:xfrm flipH="1">
              <a:off x="6880194" y="1481335"/>
              <a:ext cx="2" cy="17945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Прямокутник 24"/>
            <p:cNvSpPr/>
            <p:nvPr/>
          </p:nvSpPr>
          <p:spPr>
            <a:xfrm>
              <a:off x="6764640" y="3226151"/>
              <a:ext cx="38728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D</a:t>
              </a:r>
              <a:endParaRPr lang="uk-UA" sz="1350" dirty="0"/>
            </a:p>
          </p:txBody>
        </p:sp>
        <p:sp>
          <p:nvSpPr>
            <p:cNvPr id="26" name="Прямокутник 25"/>
            <p:cNvSpPr/>
            <p:nvPr/>
          </p:nvSpPr>
          <p:spPr>
            <a:xfrm>
              <a:off x="6556687" y="2442611"/>
              <a:ext cx="368051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h</a:t>
              </a:r>
              <a:endParaRPr lang="uk-UA" sz="135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86612" y="3506086"/>
              <a:ext cx="4751298" cy="786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BD = H –</a:t>
              </a:r>
              <a:r>
                <a:rPr lang="uk-UA" dirty="0"/>
                <a:t>висота ,проведена на продовження сторони АС</a:t>
              </a:r>
            </a:p>
          </p:txBody>
        </p:sp>
        <p:sp>
          <p:nvSpPr>
            <p:cNvPr id="39" name="Прямокутник 38"/>
            <p:cNvSpPr/>
            <p:nvPr/>
          </p:nvSpPr>
          <p:spPr>
            <a:xfrm>
              <a:off x="6880194" y="3091194"/>
              <a:ext cx="145973" cy="18466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</p:grpSp>
      <p:sp>
        <p:nvSpPr>
          <p:cNvPr id="6" name="Прямокутник 5"/>
          <p:cNvSpPr/>
          <p:nvPr/>
        </p:nvSpPr>
        <p:spPr>
          <a:xfrm>
            <a:off x="1031065" y="3762613"/>
            <a:ext cx="27924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350" dirty="0"/>
              <a:t>В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511381" y="3869872"/>
            <a:ext cx="651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Висотою трикутника називається перпендикуляр, опущений з будь-якої вершини трикутника на протилежну сторону або на продовження сторони.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544162" y="4818676"/>
                <a:ext cx="6094268" cy="2544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/>
                  <a:t>1.Висоти трикутники обернено пропорційні його сторонам </a:t>
                </a:r>
              </a:p>
              <a:p>
                <a:r>
                  <a:rPr lang="uk-UA" dirty="0"/>
                  <a:t>	</a:t>
                </a:r>
                <a:r>
                  <a:rPr lang="en-US" dirty="0"/>
                  <a:t>ha</a:t>
                </a:r>
                <a:r>
                  <a:rPr lang="uk-UA" dirty="0"/>
                  <a:t> : </a:t>
                </a:r>
                <a:r>
                  <a:rPr lang="en-US" dirty="0" err="1"/>
                  <a:t>hb</a:t>
                </a:r>
                <a:r>
                  <a:rPr lang="uk-UA" dirty="0"/>
                  <a:t> : </a:t>
                </a:r>
                <a:r>
                  <a:rPr lang="en-US" dirty="0" err="1"/>
                  <a:t>hc</a:t>
                </a:r>
                <a:r>
                  <a:rPr lang="uk-UA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uk-UA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uk-UA" dirty="0"/>
                  <a:t> 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uk-UA" dirty="0"/>
                  <a:t>2.Довжина висоти</a:t>
                </a:r>
              </a:p>
              <a:p>
                <a:r>
                  <a:rPr lang="uk-UA" dirty="0"/>
                  <a:t>	</a:t>
                </a:r>
                <a:r>
                  <a:rPr lang="en-US" dirty="0"/>
                  <a:t> ha</a:t>
                </a:r>
                <a:r>
                  <a:rPr lang="uk-UA" dirty="0"/>
                  <a:t> </a:t>
                </a:r>
                <a:r>
                  <a:rPr lang="en-US" dirty="0"/>
                  <a:t>= </a:t>
                </a:r>
                <a:r>
                  <a:rPr lang="en-US" dirty="0" err="1" smtClean="0"/>
                  <a:t>bsinC</a:t>
                </a:r>
                <a:r>
                  <a:rPr lang="en-US" dirty="0"/>
                  <a:t>= </a:t>
                </a:r>
                <a:r>
                  <a:rPr lang="en-US" dirty="0" err="1" smtClean="0"/>
                  <a:t>csinB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𝑏𝑐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uk-UA" dirty="0"/>
                  <a:t> </a:t>
                </a:r>
                <a:r>
                  <a:rPr lang="en-US" dirty="0"/>
                  <a:t>R-</a:t>
                </a:r>
                <a:r>
                  <a:rPr lang="uk-UA" dirty="0"/>
                  <a:t>радіус описаного коло</a:t>
                </a:r>
              </a:p>
              <a:p>
                <a:r>
                  <a:rPr lang="uk-UA" dirty="0"/>
                  <a:t> </a:t>
                </a:r>
                <a:r>
                  <a:rPr lang="en-US" dirty="0"/>
                  <a:t>S</a:t>
                </a:r>
                <a:r>
                  <a:rPr lang="uk-UA" dirty="0"/>
                  <a:t>-площа трикутника</a:t>
                </a:r>
              </a:p>
              <a:p>
                <a:endParaRPr lang="uk-UA" dirty="0"/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162" y="4818676"/>
                <a:ext cx="6094268" cy="2544414"/>
              </a:xfrm>
              <a:prstGeom prst="rect">
                <a:avLst/>
              </a:prstGeom>
              <a:blipFill rotWithShape="0">
                <a:blip r:embed="rId2"/>
                <a:stretch>
                  <a:fillRect l="-800" t="-119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увати 14"/>
          <p:cNvGrpSpPr/>
          <p:nvPr/>
        </p:nvGrpSpPr>
        <p:grpSpPr>
          <a:xfrm>
            <a:off x="97141" y="3869872"/>
            <a:ext cx="2447021" cy="2689190"/>
            <a:chOff x="129521" y="4193163"/>
            <a:chExt cx="3128943" cy="3134659"/>
          </a:xfrm>
        </p:grpSpPr>
        <p:sp>
          <p:nvSpPr>
            <p:cNvPr id="8" name="Прямокутник 7"/>
            <p:cNvSpPr/>
            <p:nvPr/>
          </p:nvSpPr>
          <p:spPr>
            <a:xfrm>
              <a:off x="129521" y="5913291"/>
              <a:ext cx="37873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12" name="Прямокутник 11"/>
            <p:cNvSpPr/>
            <p:nvPr/>
          </p:nvSpPr>
          <p:spPr>
            <a:xfrm>
              <a:off x="2641281" y="5913291"/>
              <a:ext cx="37018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31" name="Рівнобедрений трикутник 30"/>
            <p:cNvSpPr/>
            <p:nvPr/>
          </p:nvSpPr>
          <p:spPr>
            <a:xfrm>
              <a:off x="360600" y="4193163"/>
              <a:ext cx="2357700" cy="18288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cxnSp>
          <p:nvCxnSpPr>
            <p:cNvPr id="33" name="Пряма сполучна лінія 32"/>
            <p:cNvCxnSpPr>
              <a:stCxn id="31" idx="0"/>
              <a:endCxn id="31" idx="3"/>
            </p:cNvCxnSpPr>
            <p:nvPr/>
          </p:nvCxnSpPr>
          <p:spPr>
            <a:xfrm>
              <a:off x="1539450" y="4193163"/>
              <a:ext cx="0" cy="18288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 сполучна лінія 34"/>
            <p:cNvCxnSpPr>
              <a:stCxn id="31" idx="4"/>
              <a:endCxn id="31" idx="1"/>
            </p:cNvCxnSpPr>
            <p:nvPr/>
          </p:nvCxnSpPr>
          <p:spPr>
            <a:xfrm flipH="1" flipV="1">
              <a:off x="950025" y="5107563"/>
              <a:ext cx="1768275" cy="914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 сполучна лінія 36"/>
            <p:cNvCxnSpPr>
              <a:stCxn id="31" idx="2"/>
              <a:endCxn id="31" idx="5"/>
            </p:cNvCxnSpPr>
            <p:nvPr/>
          </p:nvCxnSpPr>
          <p:spPr>
            <a:xfrm flipV="1">
              <a:off x="360600" y="5107563"/>
              <a:ext cx="1768275" cy="914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Прямокутник 40"/>
            <p:cNvSpPr/>
            <p:nvPr/>
          </p:nvSpPr>
          <p:spPr>
            <a:xfrm>
              <a:off x="1539450" y="5836672"/>
              <a:ext cx="145003" cy="18529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42" name="Прямокутник 41"/>
            <p:cNvSpPr/>
            <p:nvPr/>
          </p:nvSpPr>
          <p:spPr>
            <a:xfrm rot="3483836" flipV="1">
              <a:off x="2014413" y="5121357"/>
              <a:ext cx="143987" cy="1938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43" name="Прямокутник 42"/>
            <p:cNvSpPr/>
            <p:nvPr/>
          </p:nvSpPr>
          <p:spPr>
            <a:xfrm rot="1935886" flipV="1">
              <a:off x="899194" y="5137068"/>
              <a:ext cx="183842" cy="15659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19765" y="4822164"/>
              <a:ext cx="271801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1978" y="4776698"/>
              <a:ext cx="268721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04065" y="6097957"/>
              <a:ext cx="49308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b</a:t>
              </a:r>
              <a:endParaRPr lang="uk-UA" sz="1350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9853910">
              <a:off x="735536" y="5335242"/>
              <a:ext cx="516545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h</a:t>
              </a:r>
              <a:r>
                <a:rPr lang="en-US" sz="750" dirty="0"/>
                <a:t>a</a:t>
              </a:r>
              <a:endParaRPr lang="uk-UA" sz="750" dirty="0"/>
            </a:p>
          </p:txBody>
        </p:sp>
        <p:sp>
          <p:nvSpPr>
            <p:cNvPr id="48" name="Прямокутник 47"/>
            <p:cNvSpPr/>
            <p:nvPr/>
          </p:nvSpPr>
          <p:spPr>
            <a:xfrm>
              <a:off x="1229289" y="4679563"/>
              <a:ext cx="43644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 err="1"/>
                <a:t>h</a:t>
              </a:r>
              <a:r>
                <a:rPr lang="en-US" sz="750" dirty="0" err="1"/>
                <a:t>b</a:t>
              </a:r>
              <a:endParaRPr lang="uk-UA" sz="750" dirty="0"/>
            </a:p>
          </p:txBody>
        </p:sp>
        <p:sp>
          <p:nvSpPr>
            <p:cNvPr id="49" name="Прямокутник 48"/>
            <p:cNvSpPr/>
            <p:nvPr/>
          </p:nvSpPr>
          <p:spPr>
            <a:xfrm rot="1801036">
              <a:off x="1950168" y="5447599"/>
              <a:ext cx="743939" cy="4001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350" dirty="0" err="1"/>
                <a:t>h</a:t>
              </a:r>
              <a:r>
                <a:rPr lang="en-US" sz="750" dirty="0" err="1"/>
                <a:t>c</a:t>
              </a:r>
              <a:endParaRPr lang="uk-UA" sz="75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469014" y="5030699"/>
              <a:ext cx="297212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o</a:t>
              </a:r>
              <a:endParaRPr lang="uk-UA" sz="13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06880" y="6466047"/>
              <a:ext cx="2851584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О – ортоцентр трикутника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441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Медіана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623350" y="2692203"/>
                <a:ext cx="4114085" cy="2096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57175" indent="-257175">
                  <a:buAutoNum type="arabicPeriod"/>
                </a:pPr>
                <a:r>
                  <a:rPr lang="en-US" dirty="0"/>
                  <a:t>m</a:t>
                </a:r>
                <a:r>
                  <a:rPr lang="uk-UA" dirty="0"/>
                  <a:t>.Е ділить </a:t>
                </a:r>
                <a:r>
                  <a:rPr lang="en-US" dirty="0"/>
                  <a:t>BM</a:t>
                </a:r>
                <a:r>
                  <a:rPr lang="uk-UA" dirty="0"/>
                  <a:t> у </a:t>
                </a:r>
                <a:r>
                  <a:rPr lang="uk-UA" dirty="0" err="1"/>
                  <a:t>відношені</a:t>
                </a:r>
                <a:r>
                  <a:rPr lang="uk-UA" dirty="0"/>
                  <a:t> 2:1</a:t>
                </a:r>
              </a:p>
              <a:p>
                <a:pPr lvl="2"/>
                <a:r>
                  <a:rPr lang="en-US" dirty="0"/>
                  <a:t>BE</a:t>
                </a:r>
                <a:r>
                  <a:rPr lang="uk-UA" dirty="0"/>
                  <a:t>:</a:t>
                </a:r>
                <a:r>
                  <a:rPr lang="en-US" dirty="0"/>
                  <a:t>EM=2</a:t>
                </a:r>
                <a:r>
                  <a:rPr lang="uk-UA" dirty="0"/>
                  <a:t>:</a:t>
                </a:r>
                <a:r>
                  <a:rPr lang="en-US" dirty="0"/>
                  <a:t>1</a:t>
                </a:r>
                <a:endParaRPr lang="uk-UA" dirty="0"/>
              </a:p>
              <a:p>
                <a:pPr marL="257175" indent="-257175">
                  <a:buAutoNum type="arabicPeriod"/>
                </a:pPr>
                <a:r>
                  <a:rPr lang="en-US" dirty="0"/>
                  <a:t>S</a:t>
                </a:r>
                <a:r>
                  <a:rPr lang="en-US" sz="1100" dirty="0"/>
                  <a:t>AKC</a:t>
                </a:r>
                <a:r>
                  <a:rPr lang="en-US" dirty="0"/>
                  <a:t> = S</a:t>
                </a:r>
                <a:r>
                  <a:rPr lang="en-US" sz="1100" dirty="0"/>
                  <a:t>BKC</a:t>
                </a:r>
              </a:p>
              <a:p>
                <a:pPr marL="257175" indent="-257175">
                  <a:buFontTx/>
                  <a:buAutoNum type="arabicPeriod"/>
                </a:pPr>
                <a:r>
                  <a:rPr lang="en-US" dirty="0"/>
                  <a:t>m</a:t>
                </a:r>
                <a:r>
                  <a:rPr lang="en-US" sz="1100" dirty="0"/>
                  <a:t>a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             </a:t>
                </a:r>
                <a:r>
                  <a:rPr lang="en-US" dirty="0" err="1"/>
                  <a:t>m</a:t>
                </a:r>
                <a:r>
                  <a:rPr lang="en-US" sz="1100" dirty="0" err="1"/>
                  <a:t>b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             m</a:t>
                </a:r>
                <a:r>
                  <a:rPr lang="en-US" sz="1100" dirty="0"/>
                  <a:t>c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50" y="2692203"/>
                <a:ext cx="4114085" cy="2096728"/>
              </a:xfrm>
              <a:prstGeom prst="rect">
                <a:avLst/>
              </a:prstGeom>
              <a:blipFill rotWithShape="0">
                <a:blip r:embed="rId2"/>
                <a:stretch>
                  <a:fillRect l="-1185" t="-1744" b="-116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кутник 3"/>
          <p:cNvSpPr/>
          <p:nvPr/>
        </p:nvSpPr>
        <p:spPr>
          <a:xfrm>
            <a:off x="251477" y="3253134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350" dirty="0"/>
              <a:t>А</a:t>
            </a:r>
          </a:p>
        </p:txBody>
      </p:sp>
      <p:grpSp>
        <p:nvGrpSpPr>
          <p:cNvPr id="10" name="Групувати 9"/>
          <p:cNvGrpSpPr/>
          <p:nvPr/>
        </p:nvGrpSpPr>
        <p:grpSpPr>
          <a:xfrm>
            <a:off x="489764" y="1274886"/>
            <a:ext cx="2701844" cy="2540670"/>
            <a:chOff x="653019" y="1027906"/>
            <a:chExt cx="3282063" cy="2916500"/>
          </a:xfrm>
        </p:grpSpPr>
        <p:sp>
          <p:nvSpPr>
            <p:cNvPr id="3" name="Рівнобедрений трикутник 2"/>
            <p:cNvSpPr/>
            <p:nvPr/>
          </p:nvSpPr>
          <p:spPr>
            <a:xfrm>
              <a:off x="653019" y="1397238"/>
              <a:ext cx="2911876" cy="1882066"/>
            </a:xfrm>
            <a:custGeom>
              <a:avLst/>
              <a:gdLst>
                <a:gd name="connsiteX0" fmla="*/ 0 w 2911876"/>
                <a:gd name="connsiteY0" fmla="*/ 1926454 h 1926454"/>
                <a:gd name="connsiteX1" fmla="*/ 1455938 w 2911876"/>
                <a:gd name="connsiteY1" fmla="*/ 0 h 1926454"/>
                <a:gd name="connsiteX2" fmla="*/ 2911876 w 2911876"/>
                <a:gd name="connsiteY2" fmla="*/ 1926454 h 1926454"/>
                <a:gd name="connsiteX3" fmla="*/ 0 w 2911876"/>
                <a:gd name="connsiteY3" fmla="*/ 1926454 h 1926454"/>
                <a:gd name="connsiteX0" fmla="*/ 0 w 2911876"/>
                <a:gd name="connsiteY0" fmla="*/ 1882066 h 1882066"/>
                <a:gd name="connsiteX1" fmla="*/ 941033 w 2911876"/>
                <a:gd name="connsiteY1" fmla="*/ 0 h 1882066"/>
                <a:gd name="connsiteX2" fmla="*/ 2911876 w 2911876"/>
                <a:gd name="connsiteY2" fmla="*/ 1882066 h 1882066"/>
                <a:gd name="connsiteX3" fmla="*/ 0 w 2911876"/>
                <a:gd name="connsiteY3" fmla="*/ 1882066 h 1882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11876" h="1882066">
                  <a:moveTo>
                    <a:pt x="0" y="1882066"/>
                  </a:moveTo>
                  <a:lnTo>
                    <a:pt x="941033" y="0"/>
                  </a:lnTo>
                  <a:lnTo>
                    <a:pt x="2911876" y="1882066"/>
                  </a:lnTo>
                  <a:lnTo>
                    <a:pt x="0" y="188206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sp>
          <p:nvSpPr>
            <p:cNvPr id="6" name="Прямокутник 5"/>
            <p:cNvSpPr/>
            <p:nvPr/>
          </p:nvSpPr>
          <p:spPr>
            <a:xfrm>
              <a:off x="1445120" y="1027906"/>
              <a:ext cx="37232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3564895" y="3194513"/>
              <a:ext cx="37018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1294" y="2044975"/>
              <a:ext cx="311119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K</a:t>
              </a:r>
              <a:endParaRPr lang="uk-UA" sz="135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52410" y="2044975"/>
              <a:ext cx="382169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L</a:t>
              </a:r>
              <a:endParaRPr lang="uk-UA" sz="135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15823" y="3218466"/>
              <a:ext cx="354137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</a:t>
              </a:r>
              <a:endParaRPr lang="uk-UA" sz="1350" dirty="0"/>
            </a:p>
          </p:txBody>
        </p:sp>
        <p:cxnSp>
          <p:nvCxnSpPr>
            <p:cNvPr id="17" name="Пряма сполучна лінія 16"/>
            <p:cNvCxnSpPr>
              <a:stCxn id="3" idx="1"/>
            </p:cNvCxnSpPr>
            <p:nvPr/>
          </p:nvCxnSpPr>
          <p:spPr>
            <a:xfrm>
              <a:off x="1594052" y="1397238"/>
              <a:ext cx="514905" cy="188206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>
              <a:stCxn id="3" idx="2"/>
            </p:cNvCxnSpPr>
            <p:nvPr/>
          </p:nvCxnSpPr>
          <p:spPr>
            <a:xfrm flipH="1" flipV="1">
              <a:off x="1132552" y="2353469"/>
              <a:ext cx="2432343" cy="925835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Пряма сполучна лінія 22"/>
            <p:cNvCxnSpPr>
              <a:stCxn id="3" idx="0"/>
            </p:cNvCxnSpPr>
            <p:nvPr/>
          </p:nvCxnSpPr>
          <p:spPr>
            <a:xfrm flipV="1">
              <a:off x="653019" y="2353469"/>
              <a:ext cx="1970843" cy="925835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" name="Пряма сполучна лінія 26"/>
            <p:cNvCxnSpPr/>
            <p:nvPr/>
          </p:nvCxnSpPr>
          <p:spPr>
            <a:xfrm>
              <a:off x="1279380" y="1879881"/>
              <a:ext cx="101608" cy="9440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Пряма сполучна лінія 30"/>
            <p:cNvCxnSpPr/>
            <p:nvPr/>
          </p:nvCxnSpPr>
          <p:spPr>
            <a:xfrm>
              <a:off x="922890" y="2616505"/>
              <a:ext cx="101608" cy="9440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 rot="1397239">
              <a:off x="2537953" y="2698219"/>
              <a:ext cx="640535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</a:t>
              </a:r>
              <a:r>
                <a:rPr lang="en-US" sz="750" dirty="0"/>
                <a:t>a</a:t>
              </a:r>
              <a:endParaRPr lang="uk-UA" sz="750" dirty="0"/>
            </a:p>
          </p:txBody>
        </p:sp>
        <p:sp>
          <p:nvSpPr>
            <p:cNvPr id="56" name="TextBox 55"/>
            <p:cNvSpPr txBox="1"/>
            <p:nvPr/>
          </p:nvSpPr>
          <p:spPr>
            <a:xfrm rot="20104431">
              <a:off x="992216" y="2603898"/>
              <a:ext cx="466041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</a:t>
              </a:r>
              <a:r>
                <a:rPr lang="en-US" sz="750" dirty="0"/>
                <a:t>c</a:t>
              </a:r>
              <a:endParaRPr lang="uk-UA" sz="75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802463" y="2044975"/>
              <a:ext cx="439229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 err="1"/>
                <a:t>m</a:t>
              </a:r>
              <a:r>
                <a:rPr lang="en-US" sz="750" dirty="0" err="1"/>
                <a:t>b</a:t>
              </a:r>
              <a:endParaRPr lang="uk-UA" sz="75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922890" y="3544297"/>
              <a:ext cx="257492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BM </a:t>
              </a:r>
              <a:r>
                <a:rPr lang="uk-UA" sz="1350" dirty="0"/>
                <a:t>–медіана </a:t>
              </a:r>
              <a:r>
                <a:rPr lang="en-US" sz="1350" dirty="0"/>
                <a:t>AC</a:t>
              </a:r>
              <a:endParaRPr lang="uk-UA" sz="135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504019" y="1624469"/>
            <a:ext cx="5610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Медіаною трикутника називається відрізок прямої , що з</a:t>
            </a:r>
            <a:r>
              <a:rPr lang="en-US" dirty="0" smtClean="0"/>
              <a:t>’</a:t>
            </a:r>
            <a:r>
              <a:rPr lang="uk-UA" dirty="0" err="1" smtClean="0"/>
              <a:t>єднує</a:t>
            </a:r>
            <a:r>
              <a:rPr lang="uk-UA" dirty="0" smtClean="0"/>
              <a:t> </a:t>
            </a:r>
            <a:r>
              <a:rPr lang="uk-UA" dirty="0"/>
              <a:t>вершину трикутника з серединою протилежної сторони.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616501" y="2399811"/>
            <a:ext cx="396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Властивості медіани:</a:t>
            </a:r>
          </a:p>
        </p:txBody>
      </p:sp>
      <p:grpSp>
        <p:nvGrpSpPr>
          <p:cNvPr id="11" name="Групувати 10"/>
          <p:cNvGrpSpPr/>
          <p:nvPr/>
        </p:nvGrpSpPr>
        <p:grpSpPr>
          <a:xfrm>
            <a:off x="251477" y="4115107"/>
            <a:ext cx="2787759" cy="2516268"/>
            <a:chOff x="272264" y="4197834"/>
            <a:chExt cx="2134268" cy="1781435"/>
          </a:xfrm>
        </p:grpSpPr>
        <p:sp>
          <p:nvSpPr>
            <p:cNvPr id="5" name="Прямокутник 4"/>
            <p:cNvSpPr/>
            <p:nvPr/>
          </p:nvSpPr>
          <p:spPr>
            <a:xfrm>
              <a:off x="272264" y="5402188"/>
              <a:ext cx="284052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7" name="Прямокутник 6"/>
            <p:cNvSpPr/>
            <p:nvPr/>
          </p:nvSpPr>
          <p:spPr>
            <a:xfrm>
              <a:off x="802790" y="4197834"/>
              <a:ext cx="279244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9" name="Прямокутник 8"/>
            <p:cNvSpPr/>
            <p:nvPr/>
          </p:nvSpPr>
          <p:spPr>
            <a:xfrm>
              <a:off x="2128892" y="5402188"/>
              <a:ext cx="277640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72" name="Рівнобедрений трикутник 71"/>
            <p:cNvSpPr/>
            <p:nvPr/>
          </p:nvSpPr>
          <p:spPr>
            <a:xfrm>
              <a:off x="473677" y="4444384"/>
              <a:ext cx="1684876" cy="1039028"/>
            </a:xfrm>
            <a:custGeom>
              <a:avLst/>
              <a:gdLst>
                <a:gd name="connsiteX0" fmla="*/ 0 w 2246501"/>
                <a:gd name="connsiteY0" fmla="*/ 1642369 h 1642369"/>
                <a:gd name="connsiteX1" fmla="*/ 1123251 w 2246501"/>
                <a:gd name="connsiteY1" fmla="*/ 0 h 1642369"/>
                <a:gd name="connsiteX2" fmla="*/ 2246501 w 2246501"/>
                <a:gd name="connsiteY2" fmla="*/ 1642369 h 1642369"/>
                <a:gd name="connsiteX3" fmla="*/ 0 w 2246501"/>
                <a:gd name="connsiteY3" fmla="*/ 1642369 h 1642369"/>
                <a:gd name="connsiteX0" fmla="*/ 0 w 2246501"/>
                <a:gd name="connsiteY0" fmla="*/ 1145219 h 1145219"/>
                <a:gd name="connsiteX1" fmla="*/ 590590 w 2246501"/>
                <a:gd name="connsiteY1" fmla="*/ 0 h 1145219"/>
                <a:gd name="connsiteX2" fmla="*/ 2246501 w 2246501"/>
                <a:gd name="connsiteY2" fmla="*/ 1145219 h 1145219"/>
                <a:gd name="connsiteX3" fmla="*/ 0 w 2246501"/>
                <a:gd name="connsiteY3" fmla="*/ 1145219 h 1145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46501" h="1145219">
                  <a:moveTo>
                    <a:pt x="0" y="1145219"/>
                  </a:moveTo>
                  <a:lnTo>
                    <a:pt x="590590" y="0"/>
                  </a:lnTo>
                  <a:lnTo>
                    <a:pt x="2246501" y="1145219"/>
                  </a:lnTo>
                  <a:lnTo>
                    <a:pt x="0" y="114521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sp>
          <p:nvSpPr>
            <p:cNvPr id="73" name="Прямокутник 72"/>
            <p:cNvSpPr/>
            <p:nvPr/>
          </p:nvSpPr>
          <p:spPr>
            <a:xfrm>
              <a:off x="463498" y="4799233"/>
              <a:ext cx="274434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K</a:t>
              </a:r>
              <a:endParaRPr lang="uk-UA" sz="1350" dirty="0"/>
            </a:p>
          </p:txBody>
        </p:sp>
        <p:sp>
          <p:nvSpPr>
            <p:cNvPr id="74" name="Прямокутник 73"/>
            <p:cNvSpPr/>
            <p:nvPr/>
          </p:nvSpPr>
          <p:spPr>
            <a:xfrm>
              <a:off x="1581718" y="4781627"/>
              <a:ext cx="295930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350" dirty="0"/>
                <a:t>M</a:t>
              </a:r>
              <a:endParaRPr lang="uk-UA" sz="1350" dirty="0"/>
            </a:p>
          </p:txBody>
        </p:sp>
        <p:cxnSp>
          <p:nvCxnSpPr>
            <p:cNvPr id="78" name="Пряма сполучна лінія 77"/>
            <p:cNvCxnSpPr/>
            <p:nvPr/>
          </p:nvCxnSpPr>
          <p:spPr>
            <a:xfrm>
              <a:off x="692168" y="5012000"/>
              <a:ext cx="889550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510551" y="5679187"/>
              <a:ext cx="159058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KM –</a:t>
              </a:r>
              <a:r>
                <a:rPr lang="uk-UA" sz="1350" dirty="0"/>
                <a:t>середня лінія</a:t>
              </a: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3039236" y="4833789"/>
            <a:ext cx="5863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Середньою лінією трикутника називається відрізок , що з</a:t>
            </a:r>
            <a:r>
              <a:rPr lang="en-US" dirty="0"/>
              <a:t>’</a:t>
            </a:r>
            <a:r>
              <a:rPr lang="uk-UA" dirty="0" err="1"/>
              <a:t>єднує</a:t>
            </a:r>
            <a:r>
              <a:rPr lang="uk-UA" dirty="0"/>
              <a:t> середини двох сторін трикутника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039236" y="5535124"/>
                <a:ext cx="2381111" cy="1593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/>
                  <a:t>Властивості середньої лінії</a:t>
                </a:r>
                <a:endParaRPr lang="en-US" dirty="0"/>
              </a:p>
              <a:p>
                <a:r>
                  <a:rPr lang="uk-UA" dirty="0"/>
                  <a:t>1.</a:t>
                </a:r>
                <a:r>
                  <a:rPr lang="en-US" dirty="0"/>
                  <a:t>KM </a:t>
                </a:r>
                <a:r>
                  <a:rPr lang="en-US" dirty="0" err="1"/>
                  <a:t>ll</a:t>
                </a:r>
                <a:r>
                  <a:rPr lang="en-US" dirty="0"/>
                  <a:t> AC</a:t>
                </a:r>
                <a:endParaRPr lang="uk-UA" dirty="0"/>
              </a:p>
              <a:p>
                <a:r>
                  <a:rPr lang="uk-UA" dirty="0"/>
                  <a:t>2.</a:t>
                </a:r>
                <a:r>
                  <a:rPr lang="en-US" dirty="0"/>
                  <a:t>KM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 	</a:t>
                </a:r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236" y="5535124"/>
                <a:ext cx="2381111" cy="1593770"/>
              </a:xfrm>
              <a:prstGeom prst="rect">
                <a:avLst/>
              </a:prstGeom>
              <a:blipFill rotWithShape="0">
                <a:blip r:embed="rId3"/>
                <a:stretch>
                  <a:fillRect l="-2308" t="-2299" r="-256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248115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Бісектриса</a:t>
            </a:r>
            <a:endParaRPr lang="uk-UA" dirty="0"/>
          </a:p>
        </p:txBody>
      </p:sp>
      <p:grpSp>
        <p:nvGrpSpPr>
          <p:cNvPr id="17" name="Групувати 16"/>
          <p:cNvGrpSpPr/>
          <p:nvPr/>
        </p:nvGrpSpPr>
        <p:grpSpPr>
          <a:xfrm>
            <a:off x="308709" y="1134208"/>
            <a:ext cx="2557583" cy="2608773"/>
            <a:chOff x="708333" y="1228650"/>
            <a:chExt cx="2441304" cy="2618991"/>
          </a:xfrm>
        </p:grpSpPr>
        <p:sp>
          <p:nvSpPr>
            <p:cNvPr id="6" name="Прямокутник 5"/>
            <p:cNvSpPr/>
            <p:nvPr/>
          </p:nvSpPr>
          <p:spPr>
            <a:xfrm>
              <a:off x="708333" y="2683049"/>
              <a:ext cx="37873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3" name="Рівнобедрений трикутник 2"/>
            <p:cNvSpPr/>
            <p:nvPr/>
          </p:nvSpPr>
          <p:spPr>
            <a:xfrm>
              <a:off x="970225" y="1597982"/>
              <a:ext cx="1846555" cy="1136341"/>
            </a:xfrm>
            <a:custGeom>
              <a:avLst/>
              <a:gdLst>
                <a:gd name="connsiteX0" fmla="*/ 0 w 1846555"/>
                <a:gd name="connsiteY0" fmla="*/ 1500326 h 1500326"/>
                <a:gd name="connsiteX1" fmla="*/ 923278 w 1846555"/>
                <a:gd name="connsiteY1" fmla="*/ 0 h 1500326"/>
                <a:gd name="connsiteX2" fmla="*/ 1846555 w 1846555"/>
                <a:gd name="connsiteY2" fmla="*/ 1500326 h 1500326"/>
                <a:gd name="connsiteX3" fmla="*/ 0 w 1846555"/>
                <a:gd name="connsiteY3" fmla="*/ 1500326 h 1500326"/>
                <a:gd name="connsiteX0" fmla="*/ 0 w 1846555"/>
                <a:gd name="connsiteY0" fmla="*/ 1136341 h 1136341"/>
                <a:gd name="connsiteX1" fmla="*/ 1305018 w 1846555"/>
                <a:gd name="connsiteY1" fmla="*/ 0 h 1136341"/>
                <a:gd name="connsiteX2" fmla="*/ 1846555 w 1846555"/>
                <a:gd name="connsiteY2" fmla="*/ 1136341 h 1136341"/>
                <a:gd name="connsiteX3" fmla="*/ 0 w 1846555"/>
                <a:gd name="connsiteY3" fmla="*/ 1136341 h 1136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46555" h="1136341">
                  <a:moveTo>
                    <a:pt x="0" y="1136341"/>
                  </a:moveTo>
                  <a:lnTo>
                    <a:pt x="1305018" y="0"/>
                  </a:lnTo>
                  <a:lnTo>
                    <a:pt x="1846555" y="1136341"/>
                  </a:lnTo>
                  <a:lnTo>
                    <a:pt x="0" y="1136341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cxnSp>
          <p:nvCxnSpPr>
            <p:cNvPr id="5" name="Пряма сполучна лінія 4"/>
            <p:cNvCxnSpPr>
              <a:stCxn id="3" idx="1"/>
            </p:cNvCxnSpPr>
            <p:nvPr/>
          </p:nvCxnSpPr>
          <p:spPr>
            <a:xfrm flipH="1">
              <a:off x="1893503" y="1597982"/>
              <a:ext cx="381740" cy="1136340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7" name="Прямокутник 6"/>
            <p:cNvSpPr/>
            <p:nvPr/>
          </p:nvSpPr>
          <p:spPr>
            <a:xfrm>
              <a:off x="2779450" y="2683049"/>
              <a:ext cx="37018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2120393" y="1228650"/>
              <a:ext cx="37232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9" name="Прямокутник 8"/>
            <p:cNvSpPr/>
            <p:nvPr/>
          </p:nvSpPr>
          <p:spPr>
            <a:xfrm>
              <a:off x="1711170" y="2683049"/>
              <a:ext cx="38728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D</a:t>
              </a:r>
              <a:endParaRPr lang="uk-UA" sz="135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42968" y="2036718"/>
              <a:ext cx="309700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 err="1"/>
                <a:t>l</a:t>
              </a:r>
              <a:r>
                <a:rPr lang="en-US" sz="750" dirty="0" err="1"/>
                <a:t>b</a:t>
              </a:r>
              <a:endParaRPr lang="uk-UA" sz="75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027360" y="3052381"/>
                  <a:ext cx="1916327" cy="7952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sz="1100" dirty="0" err="1"/>
                    <a:t>b</a:t>
                  </a:r>
                  <a:r>
                    <a:rPr lang="en-US" dirty="0"/>
                    <a:t> – </a:t>
                  </a:r>
                  <a:r>
                    <a:rPr lang="uk-UA" dirty="0"/>
                    <a:t>бісектриса &lt;</a:t>
                  </a:r>
                  <a:r>
                    <a:rPr lang="en-US" dirty="0"/>
                    <a:t>B</a:t>
                  </a:r>
                </a:p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𝐴𝐷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𝐷𝐶</m:t>
                          </m:r>
                        </m:den>
                      </m:f>
                    </m:oMath>
                  </a14:m>
                  <a:r>
                    <a:rPr lang="en-US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a14:m>
                  <a:endParaRPr lang="uk-UA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360" y="3052381"/>
                  <a:ext cx="1916327" cy="79526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424" t="-3846" b="-769"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TextBox 11"/>
          <p:cNvSpPr txBox="1"/>
          <p:nvPr/>
        </p:nvSpPr>
        <p:spPr>
          <a:xfrm>
            <a:off x="3231012" y="1690689"/>
            <a:ext cx="5646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Бісектрисою трикутника називають відрізок бісектриси внутрішнього кута трикутника , що з</a:t>
            </a:r>
            <a:r>
              <a:rPr lang="en-US" dirty="0" smtClean="0"/>
              <a:t>’</a:t>
            </a:r>
            <a:r>
              <a:rPr lang="uk-UA" dirty="0" err="1" smtClean="0"/>
              <a:t>єднує</a:t>
            </a:r>
            <a:r>
              <a:rPr lang="uk-UA" dirty="0" smtClean="0"/>
              <a:t> </a:t>
            </a:r>
            <a:r>
              <a:rPr lang="uk-UA" dirty="0"/>
              <a:t>дану вершину з точкою на протилежній стороні.</a:t>
            </a:r>
          </a:p>
        </p:txBody>
      </p:sp>
      <p:grpSp>
        <p:nvGrpSpPr>
          <p:cNvPr id="13" name="Групувати 12"/>
          <p:cNvGrpSpPr/>
          <p:nvPr/>
        </p:nvGrpSpPr>
        <p:grpSpPr>
          <a:xfrm>
            <a:off x="2512344" y="4985171"/>
            <a:ext cx="2560615" cy="1638061"/>
            <a:chOff x="2100160" y="5025550"/>
            <a:chExt cx="2560615" cy="1638061"/>
          </a:xfrm>
        </p:grpSpPr>
        <p:sp>
          <p:nvSpPr>
            <p:cNvPr id="39" name="TextBox 38"/>
            <p:cNvSpPr txBox="1"/>
            <p:nvPr/>
          </p:nvSpPr>
          <p:spPr>
            <a:xfrm>
              <a:off x="2100160" y="5025550"/>
              <a:ext cx="256061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r>
                <a:rPr lang="uk-UA" dirty="0"/>
                <a:t>.</a:t>
              </a:r>
              <a:r>
                <a:rPr lang="en-US" dirty="0"/>
                <a:t>BD – </a:t>
              </a:r>
              <a:r>
                <a:rPr lang="uk-UA" dirty="0"/>
                <a:t>бісектриса </a:t>
              </a:r>
              <a:r>
                <a:rPr lang="uk-UA" dirty="0" smtClean="0"/>
                <a:t>кута </a:t>
              </a:r>
              <a:r>
                <a:rPr lang="en-US" dirty="0" smtClean="0"/>
                <a:t>B</a:t>
              </a:r>
              <a:endParaRPr lang="en-US" dirty="0"/>
            </a:p>
            <a:p>
              <a:r>
                <a:rPr lang="uk-UA" dirty="0"/>
                <a:t>2.</a:t>
              </a:r>
              <a:r>
                <a:rPr lang="en-US" dirty="0"/>
                <a:t>BE – </a:t>
              </a:r>
              <a:r>
                <a:rPr lang="uk-UA" dirty="0"/>
                <a:t>бісектриса зовнішнього </a:t>
              </a:r>
              <a:r>
                <a:rPr lang="uk-UA" dirty="0" smtClean="0"/>
                <a:t>кута </a:t>
              </a:r>
              <a:r>
                <a:rPr lang="en-US" dirty="0" smtClean="0"/>
                <a:t>KBC</a:t>
              </a:r>
              <a:endParaRPr lang="uk-UA" dirty="0"/>
            </a:p>
            <a:p>
              <a:r>
                <a:rPr lang="uk-UA" dirty="0"/>
                <a:t>3.</a:t>
              </a:r>
              <a:r>
                <a:rPr lang="en-US" dirty="0"/>
                <a:t>BD   BE</a:t>
              </a:r>
              <a:endParaRPr lang="uk-UA" dirty="0"/>
            </a:p>
          </p:txBody>
        </p:sp>
        <p:grpSp>
          <p:nvGrpSpPr>
            <p:cNvPr id="14" name="Групувати 13"/>
            <p:cNvGrpSpPr/>
            <p:nvPr/>
          </p:nvGrpSpPr>
          <p:grpSpPr>
            <a:xfrm>
              <a:off x="2638085" y="5973667"/>
              <a:ext cx="101941" cy="159799"/>
              <a:chOff x="1955334" y="5371542"/>
              <a:chExt cx="101941" cy="159799"/>
            </a:xfrm>
          </p:grpSpPr>
          <p:cxnSp>
            <p:nvCxnSpPr>
              <p:cNvPr id="41" name="Пряма сполучна лінія 40"/>
              <p:cNvCxnSpPr/>
              <p:nvPr/>
            </p:nvCxnSpPr>
            <p:spPr>
              <a:xfrm>
                <a:off x="2009066" y="5371542"/>
                <a:ext cx="0" cy="159799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 сполучна лінія 42"/>
              <p:cNvCxnSpPr/>
              <p:nvPr/>
            </p:nvCxnSpPr>
            <p:spPr>
              <a:xfrm>
                <a:off x="1955334" y="5531341"/>
                <a:ext cx="101941" cy="0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Прямокутник 43"/>
                <p:cNvSpPr/>
                <p:nvPr/>
              </p:nvSpPr>
              <p:spPr>
                <a:xfrm>
                  <a:off x="2100160" y="6176233"/>
                  <a:ext cx="1606167" cy="48737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uk-UA" dirty="0"/>
                    <a:t>4.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a14:m>
                  <a:r>
                    <a:rPr lang="en-US" dirty="0"/>
                    <a:t> 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𝐴𝐸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𝐶𝐸</m:t>
                          </m:r>
                        </m:den>
                      </m:f>
                    </m:oMath>
                  </a14:m>
                  <a:endParaRPr lang="uk-UA" dirty="0"/>
                </a:p>
              </p:txBody>
            </p:sp>
          </mc:Choice>
          <mc:Fallback xmlns="">
            <p:sp>
              <p:nvSpPr>
                <p:cNvPr id="44" name="Прямокутник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0160" y="6176233"/>
                  <a:ext cx="1606167" cy="48737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422" b="-7500"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Групувати 3"/>
          <p:cNvGrpSpPr/>
          <p:nvPr/>
        </p:nvGrpSpPr>
        <p:grpSpPr>
          <a:xfrm>
            <a:off x="5703975" y="2582933"/>
            <a:ext cx="2748585" cy="2167370"/>
            <a:chOff x="5751546" y="4139137"/>
            <a:chExt cx="3227264" cy="2559224"/>
          </a:xfrm>
        </p:grpSpPr>
        <p:sp>
          <p:nvSpPr>
            <p:cNvPr id="48" name="Рівнобедрений трикутник 47"/>
            <p:cNvSpPr/>
            <p:nvPr/>
          </p:nvSpPr>
          <p:spPr>
            <a:xfrm>
              <a:off x="5975850" y="4508469"/>
              <a:ext cx="2716567" cy="1821685"/>
            </a:xfrm>
            <a:custGeom>
              <a:avLst/>
              <a:gdLst>
                <a:gd name="connsiteX0" fmla="*/ 0 w 2716567"/>
                <a:gd name="connsiteY0" fmla="*/ 1784867 h 1784867"/>
                <a:gd name="connsiteX1" fmla="*/ 1358284 w 2716567"/>
                <a:gd name="connsiteY1" fmla="*/ 0 h 1784867"/>
                <a:gd name="connsiteX2" fmla="*/ 2716567 w 2716567"/>
                <a:gd name="connsiteY2" fmla="*/ 1784867 h 1784867"/>
                <a:gd name="connsiteX3" fmla="*/ 0 w 2716567"/>
                <a:gd name="connsiteY3" fmla="*/ 1784867 h 1784867"/>
                <a:gd name="connsiteX0" fmla="*/ 0 w 2716567"/>
                <a:gd name="connsiteY0" fmla="*/ 1882522 h 1882522"/>
                <a:gd name="connsiteX1" fmla="*/ 390618 w 2716567"/>
                <a:gd name="connsiteY1" fmla="*/ 0 h 1882522"/>
                <a:gd name="connsiteX2" fmla="*/ 2716567 w 2716567"/>
                <a:gd name="connsiteY2" fmla="*/ 1882522 h 1882522"/>
                <a:gd name="connsiteX3" fmla="*/ 0 w 2716567"/>
                <a:gd name="connsiteY3" fmla="*/ 1882522 h 1882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6567" h="1882522">
                  <a:moveTo>
                    <a:pt x="0" y="1882522"/>
                  </a:moveTo>
                  <a:lnTo>
                    <a:pt x="390618" y="0"/>
                  </a:lnTo>
                  <a:lnTo>
                    <a:pt x="2716567" y="1882522"/>
                  </a:lnTo>
                  <a:lnTo>
                    <a:pt x="0" y="188252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sp>
          <p:nvSpPr>
            <p:cNvPr id="49" name="Прямокутник 48"/>
            <p:cNvSpPr/>
            <p:nvPr/>
          </p:nvSpPr>
          <p:spPr>
            <a:xfrm>
              <a:off x="5751546" y="6298252"/>
              <a:ext cx="37873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50" name="Прямокутник 49"/>
            <p:cNvSpPr/>
            <p:nvPr/>
          </p:nvSpPr>
          <p:spPr>
            <a:xfrm>
              <a:off x="6187109" y="4139137"/>
              <a:ext cx="37232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sp>
          <p:nvSpPr>
            <p:cNvPr id="51" name="Прямокутник 50"/>
            <p:cNvSpPr/>
            <p:nvPr/>
          </p:nvSpPr>
          <p:spPr>
            <a:xfrm>
              <a:off x="8608623" y="6279111"/>
              <a:ext cx="37018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cxnSp>
          <p:nvCxnSpPr>
            <p:cNvPr id="53" name="Пряма сполучна лінія 52"/>
            <p:cNvCxnSpPr>
              <a:stCxn id="48" idx="1"/>
            </p:cNvCxnSpPr>
            <p:nvPr/>
          </p:nvCxnSpPr>
          <p:spPr>
            <a:xfrm>
              <a:off x="6366468" y="4508469"/>
              <a:ext cx="972747" cy="1837677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Прямокутник 53"/>
            <p:cNvSpPr/>
            <p:nvPr/>
          </p:nvSpPr>
          <p:spPr>
            <a:xfrm>
              <a:off x="7236185" y="6279111"/>
              <a:ext cx="387285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D</a:t>
              </a:r>
              <a:endParaRPr lang="uk-UA" sz="1350" dirty="0"/>
            </a:p>
          </p:txBody>
        </p:sp>
        <p:sp>
          <p:nvSpPr>
            <p:cNvPr id="55" name="Прямокутник 54"/>
            <p:cNvSpPr/>
            <p:nvPr/>
          </p:nvSpPr>
          <p:spPr>
            <a:xfrm>
              <a:off x="6831078" y="5201404"/>
              <a:ext cx="361637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l</a:t>
              </a:r>
              <a:r>
                <a:rPr lang="en-US" sz="750" dirty="0"/>
                <a:t>a</a:t>
              </a:r>
              <a:endParaRPr lang="uk-UA" sz="75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24917" y="4931324"/>
                <a:ext cx="3519083" cy="1278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sz="1100" dirty="0"/>
                  <a:t>a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𝑐𝑜𝑠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l</a:t>
                </a:r>
                <a:r>
                  <a:rPr lang="en-US" sz="1100" dirty="0" smtClean="0"/>
                  <a:t>a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uk-UA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917" y="4931324"/>
                <a:ext cx="3519083" cy="1278555"/>
              </a:xfrm>
              <a:prstGeom prst="rect">
                <a:avLst/>
              </a:prstGeom>
              <a:blipFill rotWithShape="0">
                <a:blip r:embed="rId4"/>
                <a:stretch>
                  <a:fillRect l="-1560" b="-238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Рівнобедрений трикутник 15"/>
          <p:cNvSpPr/>
          <p:nvPr/>
        </p:nvSpPr>
        <p:spPr>
          <a:xfrm rot="19356862">
            <a:off x="94220" y="4941159"/>
            <a:ext cx="1238296" cy="955477"/>
          </a:xfrm>
          <a:custGeom>
            <a:avLst/>
            <a:gdLst>
              <a:gd name="connsiteX0" fmla="*/ 0 w 1127724"/>
              <a:gd name="connsiteY0" fmla="*/ 955477 h 955477"/>
              <a:gd name="connsiteX1" fmla="*/ 563862 w 1127724"/>
              <a:gd name="connsiteY1" fmla="*/ 0 h 955477"/>
              <a:gd name="connsiteX2" fmla="*/ 1127724 w 1127724"/>
              <a:gd name="connsiteY2" fmla="*/ 955477 h 955477"/>
              <a:gd name="connsiteX3" fmla="*/ 0 w 1127724"/>
              <a:gd name="connsiteY3" fmla="*/ 955477 h 955477"/>
              <a:gd name="connsiteX0" fmla="*/ 0 w 1238296"/>
              <a:gd name="connsiteY0" fmla="*/ 928634 h 955477"/>
              <a:gd name="connsiteX1" fmla="*/ 674434 w 1238296"/>
              <a:gd name="connsiteY1" fmla="*/ 0 h 955477"/>
              <a:gd name="connsiteX2" fmla="*/ 1238296 w 1238296"/>
              <a:gd name="connsiteY2" fmla="*/ 955477 h 955477"/>
              <a:gd name="connsiteX3" fmla="*/ 0 w 1238296"/>
              <a:gd name="connsiteY3" fmla="*/ 928634 h 95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8296" h="955477">
                <a:moveTo>
                  <a:pt x="0" y="928634"/>
                </a:moveTo>
                <a:lnTo>
                  <a:pt x="674434" y="0"/>
                </a:lnTo>
                <a:lnTo>
                  <a:pt x="1238296" y="955477"/>
                </a:lnTo>
                <a:lnTo>
                  <a:pt x="0" y="92863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58" name="Групувати 57"/>
          <p:cNvGrpSpPr/>
          <p:nvPr/>
        </p:nvGrpSpPr>
        <p:grpSpPr>
          <a:xfrm>
            <a:off x="202223" y="3873725"/>
            <a:ext cx="2831912" cy="2622178"/>
            <a:chOff x="202223" y="3873725"/>
            <a:chExt cx="2831912" cy="2622178"/>
          </a:xfrm>
        </p:grpSpPr>
        <p:sp>
          <p:nvSpPr>
            <p:cNvPr id="35" name="Прямокутник 34"/>
            <p:cNvSpPr/>
            <p:nvPr/>
          </p:nvSpPr>
          <p:spPr>
            <a:xfrm>
              <a:off x="202223" y="4766368"/>
              <a:ext cx="324837" cy="424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В</a:t>
              </a:r>
            </a:p>
          </p:txBody>
        </p:sp>
        <p:cxnSp>
          <p:nvCxnSpPr>
            <p:cNvPr id="21" name="Пряма сполучна лінія 20"/>
            <p:cNvCxnSpPr/>
            <p:nvPr/>
          </p:nvCxnSpPr>
          <p:spPr>
            <a:xfrm flipH="1" flipV="1">
              <a:off x="461470" y="4241607"/>
              <a:ext cx="11341" cy="78408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 сполучна лінія 28"/>
            <p:cNvCxnSpPr/>
            <p:nvPr/>
          </p:nvCxnSpPr>
          <p:spPr>
            <a:xfrm flipH="1">
              <a:off x="451144" y="4395246"/>
              <a:ext cx="2236299" cy="619125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кутник 31"/>
            <p:cNvSpPr/>
            <p:nvPr/>
          </p:nvSpPr>
          <p:spPr>
            <a:xfrm>
              <a:off x="291621" y="6071701"/>
              <a:ext cx="141381" cy="4242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sz="1350" dirty="0"/>
                <a:t>А</a:t>
              </a:r>
            </a:p>
          </p:txBody>
        </p:sp>
        <p:sp>
          <p:nvSpPr>
            <p:cNvPr id="33" name="Прямокутник 32"/>
            <p:cNvSpPr/>
            <p:nvPr/>
          </p:nvSpPr>
          <p:spPr>
            <a:xfrm>
              <a:off x="1427318" y="5572995"/>
              <a:ext cx="322971" cy="424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1350" dirty="0"/>
                <a:t>С</a:t>
              </a:r>
            </a:p>
          </p:txBody>
        </p:sp>
        <p:sp>
          <p:nvSpPr>
            <p:cNvPr id="36" name="Прямокутник 35"/>
            <p:cNvSpPr/>
            <p:nvPr/>
          </p:nvSpPr>
          <p:spPr>
            <a:xfrm>
              <a:off x="898222" y="5724940"/>
              <a:ext cx="337889" cy="424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D</a:t>
              </a:r>
              <a:endParaRPr lang="uk-UA" sz="1350" dirty="0"/>
            </a:p>
          </p:txBody>
        </p:sp>
        <p:sp>
          <p:nvSpPr>
            <p:cNvPr id="37" name="Прямокутник 36"/>
            <p:cNvSpPr/>
            <p:nvPr/>
          </p:nvSpPr>
          <p:spPr>
            <a:xfrm>
              <a:off x="205021" y="3873725"/>
              <a:ext cx="319242" cy="4242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350" dirty="0"/>
                <a:t>K</a:t>
              </a:r>
              <a:endParaRPr lang="uk-UA" sz="135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793685" y="4185133"/>
              <a:ext cx="240450" cy="424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50" dirty="0"/>
                <a:t>Е</a:t>
              </a:r>
            </a:p>
          </p:txBody>
        </p:sp>
        <p:cxnSp>
          <p:nvCxnSpPr>
            <p:cNvPr id="40" name="Пряма сполучна лінія 39"/>
            <p:cNvCxnSpPr>
              <a:endCxn id="16" idx="2"/>
            </p:cNvCxnSpPr>
            <p:nvPr/>
          </p:nvCxnSpPr>
          <p:spPr>
            <a:xfrm flipH="1">
              <a:off x="1495394" y="4411456"/>
              <a:ext cx="1170861" cy="1011105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 сполучна лінія 55"/>
            <p:cNvCxnSpPr>
              <a:stCxn id="16" idx="1"/>
            </p:cNvCxnSpPr>
            <p:nvPr/>
          </p:nvCxnSpPr>
          <p:spPr>
            <a:xfrm>
              <a:off x="467225" y="5005734"/>
              <a:ext cx="508721" cy="779362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669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  Теорема синусів і косинусів</a:t>
            </a:r>
            <a:endParaRPr lang="uk-UA" dirty="0"/>
          </a:p>
        </p:txBody>
      </p:sp>
      <p:sp>
        <p:nvSpPr>
          <p:cNvPr id="27" name="Прямокутник 26"/>
          <p:cNvSpPr/>
          <p:nvPr/>
        </p:nvSpPr>
        <p:spPr>
          <a:xfrm>
            <a:off x="3436949" y="4401614"/>
            <a:ext cx="308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/>
              <a:t>а</a:t>
            </a:r>
          </a:p>
        </p:txBody>
      </p:sp>
      <p:grpSp>
        <p:nvGrpSpPr>
          <p:cNvPr id="5" name="Групувати 4"/>
          <p:cNvGrpSpPr/>
          <p:nvPr/>
        </p:nvGrpSpPr>
        <p:grpSpPr>
          <a:xfrm>
            <a:off x="1978269" y="1690688"/>
            <a:ext cx="4432725" cy="2837349"/>
            <a:chOff x="153864" y="2022231"/>
            <a:chExt cx="4234899" cy="2716908"/>
          </a:xfrm>
        </p:grpSpPr>
        <p:sp>
          <p:nvSpPr>
            <p:cNvPr id="23" name="Рівнобедрений трикутник 22"/>
            <p:cNvSpPr/>
            <p:nvPr/>
          </p:nvSpPr>
          <p:spPr>
            <a:xfrm>
              <a:off x="153864" y="2022231"/>
              <a:ext cx="4234899" cy="2716908"/>
            </a:xfrm>
            <a:custGeom>
              <a:avLst/>
              <a:gdLst>
                <a:gd name="connsiteX0" fmla="*/ 0 w 2688880"/>
                <a:gd name="connsiteY0" fmla="*/ 1271657 h 1271657"/>
                <a:gd name="connsiteX1" fmla="*/ 1344440 w 2688880"/>
                <a:gd name="connsiteY1" fmla="*/ 0 h 1271657"/>
                <a:gd name="connsiteX2" fmla="*/ 2688880 w 2688880"/>
                <a:gd name="connsiteY2" fmla="*/ 1271657 h 1271657"/>
                <a:gd name="connsiteX3" fmla="*/ 0 w 2688880"/>
                <a:gd name="connsiteY3" fmla="*/ 1271657 h 1271657"/>
                <a:gd name="connsiteX0" fmla="*/ 0 w 2688880"/>
                <a:gd name="connsiteY0" fmla="*/ 1018160 h 1018160"/>
                <a:gd name="connsiteX1" fmla="*/ 783125 w 2688880"/>
                <a:gd name="connsiteY1" fmla="*/ 0 h 1018160"/>
                <a:gd name="connsiteX2" fmla="*/ 2688880 w 2688880"/>
                <a:gd name="connsiteY2" fmla="*/ 1018160 h 1018160"/>
                <a:gd name="connsiteX3" fmla="*/ 0 w 2688880"/>
                <a:gd name="connsiteY3" fmla="*/ 1018160 h 1018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8880" h="1018160">
                  <a:moveTo>
                    <a:pt x="0" y="1018160"/>
                  </a:moveTo>
                  <a:lnTo>
                    <a:pt x="783125" y="0"/>
                  </a:lnTo>
                  <a:lnTo>
                    <a:pt x="2688880" y="1018160"/>
                  </a:lnTo>
                  <a:lnTo>
                    <a:pt x="0" y="101816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sp>
          <p:nvSpPr>
            <p:cNvPr id="28" name="Прямокутник 27"/>
            <p:cNvSpPr/>
            <p:nvPr/>
          </p:nvSpPr>
          <p:spPr>
            <a:xfrm>
              <a:off x="2783477" y="2830278"/>
              <a:ext cx="2936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2000" dirty="0"/>
                <a:t>с</a:t>
              </a:r>
            </a:p>
          </p:txBody>
        </p:sp>
        <p:sp>
          <p:nvSpPr>
            <p:cNvPr id="29" name="Прямокутник 28"/>
            <p:cNvSpPr/>
            <p:nvPr/>
          </p:nvSpPr>
          <p:spPr>
            <a:xfrm>
              <a:off x="468991" y="2830278"/>
              <a:ext cx="3193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b</a:t>
              </a:r>
              <a:endParaRPr lang="uk-UA" sz="20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32710" y="4339029"/>
              <a:ext cx="2725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γ</a:t>
              </a:r>
              <a:endParaRPr lang="uk-UA" sz="20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71208" y="2092738"/>
              <a:ext cx="2762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α</a:t>
              </a:r>
              <a:endParaRPr lang="uk-UA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71901" y="4369807"/>
              <a:ext cx="386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β</a:t>
              </a:r>
              <a:endParaRPr lang="uk-UA" dirty="0"/>
            </a:p>
          </p:txBody>
        </p:sp>
      </p:grpSp>
      <p:grpSp>
        <p:nvGrpSpPr>
          <p:cNvPr id="10" name="Групувати 9"/>
          <p:cNvGrpSpPr/>
          <p:nvPr/>
        </p:nvGrpSpPr>
        <p:grpSpPr>
          <a:xfrm>
            <a:off x="1978269" y="5371904"/>
            <a:ext cx="5416061" cy="1031909"/>
            <a:chOff x="4985239" y="3674593"/>
            <a:chExt cx="5046784" cy="10319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985239" y="3674593"/>
                  <a:ext cx="504678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uk-UA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2000" dirty="0" smtClean="0"/>
                    <a:t>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𝑏𝑐</m:t>
                      </m:r>
                      <m:func>
                        <m:func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2000" b="0" i="1" dirty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func>
                    </m:oMath>
                  </a14:m>
                  <a:r>
                    <a:rPr lang="en-US" sz="2000" dirty="0" smtClean="0"/>
                    <a:t> - </a:t>
                  </a:r>
                  <a:r>
                    <a:rPr lang="uk-UA" sz="2000" dirty="0" smtClean="0"/>
                    <a:t>теорема косинусів</a:t>
                  </a:r>
                  <a:endParaRPr lang="uk-UA" sz="20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5239" y="3674593"/>
                  <a:ext cx="5046784" cy="40011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9091" b="-25758"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985239" y="4037216"/>
                  <a:ext cx="4637143" cy="6692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l-GR" sz="2400" i="1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e>
                          </m:func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</m:e>
                          </m:func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e>
                          </m:func>
                        </m:den>
                      </m:f>
                    </m:oMath>
                  </a14:m>
                  <a:r>
                    <a:rPr lang="uk-UA" sz="2000" dirty="0" smtClean="0"/>
                    <a:t> - теорема синусів</a:t>
                  </a:r>
                  <a:endParaRPr lang="uk-UA" sz="2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5239" y="4037216"/>
                  <a:ext cx="4637143" cy="66928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9868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  Площі трикутників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72788" y="1877503"/>
                <a:ext cx="3986347" cy="1582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𝑎h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ab sin</a:t>
                </a:r>
                <a:r>
                  <a:rPr lang="el-GR" sz="2400" dirty="0"/>
                  <a:t>γ</a:t>
                </a:r>
                <a:endParaRPr lang="en-US" sz="2400" dirty="0"/>
              </a:p>
              <a:p>
                <a:r>
                  <a:rPr lang="en-US" sz="2400" dirty="0" smtClean="0"/>
                  <a:t>S=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uk-UA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788" y="1877503"/>
                <a:ext cx="3986347" cy="1582677"/>
              </a:xfrm>
              <a:prstGeom prst="rect">
                <a:avLst/>
              </a:prstGeom>
              <a:blipFill rotWithShape="0">
                <a:blip r:embed="rId2"/>
                <a:stretch>
                  <a:fillRect l="-2446" b="-653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увати 4"/>
          <p:cNvGrpSpPr/>
          <p:nvPr/>
        </p:nvGrpSpPr>
        <p:grpSpPr>
          <a:xfrm>
            <a:off x="153864" y="2022231"/>
            <a:ext cx="4234899" cy="3200869"/>
            <a:chOff x="426427" y="3376246"/>
            <a:chExt cx="3538904" cy="2515069"/>
          </a:xfrm>
        </p:grpSpPr>
        <p:sp>
          <p:nvSpPr>
            <p:cNvPr id="23" name="Рівнобедрений трикутник 22"/>
            <p:cNvSpPr/>
            <p:nvPr/>
          </p:nvSpPr>
          <p:spPr>
            <a:xfrm>
              <a:off x="426427" y="3376246"/>
              <a:ext cx="3538904" cy="2134799"/>
            </a:xfrm>
            <a:custGeom>
              <a:avLst/>
              <a:gdLst>
                <a:gd name="connsiteX0" fmla="*/ 0 w 2688880"/>
                <a:gd name="connsiteY0" fmla="*/ 1271657 h 1271657"/>
                <a:gd name="connsiteX1" fmla="*/ 1344440 w 2688880"/>
                <a:gd name="connsiteY1" fmla="*/ 0 h 1271657"/>
                <a:gd name="connsiteX2" fmla="*/ 2688880 w 2688880"/>
                <a:gd name="connsiteY2" fmla="*/ 1271657 h 1271657"/>
                <a:gd name="connsiteX3" fmla="*/ 0 w 2688880"/>
                <a:gd name="connsiteY3" fmla="*/ 1271657 h 1271657"/>
                <a:gd name="connsiteX0" fmla="*/ 0 w 2688880"/>
                <a:gd name="connsiteY0" fmla="*/ 1018160 h 1018160"/>
                <a:gd name="connsiteX1" fmla="*/ 783125 w 2688880"/>
                <a:gd name="connsiteY1" fmla="*/ 0 h 1018160"/>
                <a:gd name="connsiteX2" fmla="*/ 2688880 w 2688880"/>
                <a:gd name="connsiteY2" fmla="*/ 1018160 h 1018160"/>
                <a:gd name="connsiteX3" fmla="*/ 0 w 2688880"/>
                <a:gd name="connsiteY3" fmla="*/ 1018160 h 1018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8880" h="1018160">
                  <a:moveTo>
                    <a:pt x="0" y="1018160"/>
                  </a:moveTo>
                  <a:lnTo>
                    <a:pt x="783125" y="0"/>
                  </a:lnTo>
                  <a:lnTo>
                    <a:pt x="2688880" y="1018160"/>
                  </a:lnTo>
                  <a:lnTo>
                    <a:pt x="0" y="101816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cxnSp>
          <p:nvCxnSpPr>
            <p:cNvPr id="25" name="Пряма сполучна лінія 24"/>
            <p:cNvCxnSpPr>
              <a:stCxn id="23" idx="1"/>
            </p:cNvCxnSpPr>
            <p:nvPr/>
          </p:nvCxnSpPr>
          <p:spPr>
            <a:xfrm>
              <a:off x="1457117" y="3376246"/>
              <a:ext cx="41704" cy="21347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Прямокутник 25"/>
            <p:cNvSpPr/>
            <p:nvPr/>
          </p:nvSpPr>
          <p:spPr>
            <a:xfrm>
              <a:off x="1498822" y="5235794"/>
              <a:ext cx="154902" cy="27525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350"/>
            </a:p>
          </p:txBody>
        </p:sp>
        <p:sp>
          <p:nvSpPr>
            <p:cNvPr id="27" name="Прямокутник 26"/>
            <p:cNvSpPr/>
            <p:nvPr/>
          </p:nvSpPr>
          <p:spPr>
            <a:xfrm>
              <a:off x="1960711" y="5521983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/>
                <a:t>а</a:t>
              </a:r>
            </a:p>
          </p:txBody>
        </p:sp>
        <p:sp>
          <p:nvSpPr>
            <p:cNvPr id="28" name="Прямокутник 27"/>
            <p:cNvSpPr/>
            <p:nvPr/>
          </p:nvSpPr>
          <p:spPr>
            <a:xfrm>
              <a:off x="2616522" y="3853973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/>
                <a:t>с</a:t>
              </a:r>
            </a:p>
          </p:txBody>
        </p:sp>
        <p:sp>
          <p:nvSpPr>
            <p:cNvPr id="29" name="Прямокутник 28"/>
            <p:cNvSpPr/>
            <p:nvPr/>
          </p:nvSpPr>
          <p:spPr>
            <a:xfrm>
              <a:off x="626605" y="3853973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  <a:endParaRPr lang="uk-UA" dirty="0"/>
            </a:p>
          </p:txBody>
        </p:sp>
        <p:sp>
          <p:nvSpPr>
            <p:cNvPr id="30" name="Прямокутник 29"/>
            <p:cNvSpPr/>
            <p:nvPr/>
          </p:nvSpPr>
          <p:spPr>
            <a:xfrm>
              <a:off x="1441483" y="4167554"/>
              <a:ext cx="85412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h</a:t>
              </a:r>
              <a:endParaRPr lang="uk-UA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кутник 2"/>
              <p:cNvSpPr/>
              <p:nvPr/>
            </p:nvSpPr>
            <p:spPr>
              <a:xfrm>
                <a:off x="4772788" y="3460180"/>
                <a:ext cx="4572000" cy="11165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/>
                  <a:t>S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𝑎𝑏𝑐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sz="2400" dirty="0"/>
              </a:p>
              <a:p>
                <a:r>
                  <a:rPr lang="en-US" sz="2400" dirty="0"/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</m:func>
                      </m:den>
                    </m:f>
                  </m:oMath>
                </a14:m>
                <a:endParaRPr lang="uk-UA" sz="2400" dirty="0"/>
              </a:p>
            </p:txBody>
          </p:sp>
        </mc:Choice>
        <mc:Fallback xmlns="">
          <p:sp>
            <p:nvSpPr>
              <p:cNvPr id="3" name="Прямокут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788" y="3460180"/>
                <a:ext cx="4572000" cy="1116524"/>
              </a:xfrm>
              <a:prstGeom prst="rect">
                <a:avLst/>
              </a:prstGeom>
              <a:blipFill rotWithShape="0">
                <a:blip r:embed="rId3"/>
                <a:stretch>
                  <a:fillRect l="-2133" b="-491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39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378</Words>
  <Application>Microsoft Office PowerPoint</Application>
  <PresentationFormat>Экран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Batang</vt:lpstr>
      <vt:lpstr>Angsana New</vt:lpstr>
      <vt:lpstr>Arial</vt:lpstr>
      <vt:lpstr>Calibri</vt:lpstr>
      <vt:lpstr>Calibri Light</vt:lpstr>
      <vt:lpstr>Cambria Math</vt:lpstr>
      <vt:lpstr>Тема Office</vt:lpstr>
      <vt:lpstr>Трикутники</vt:lpstr>
      <vt:lpstr>Трикутник </vt:lpstr>
      <vt:lpstr>  Види трикутників:</vt:lpstr>
      <vt:lpstr>   Кути в трикутниках </vt:lpstr>
      <vt:lpstr>     Висота</vt:lpstr>
      <vt:lpstr>Медіана</vt:lpstr>
      <vt:lpstr>Бісектриса</vt:lpstr>
      <vt:lpstr>   Теорема синусів і косинусів</vt:lpstr>
      <vt:lpstr>   Площі трикутників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Трикутники</dc:title>
  <dc:creator>Anton</dc:creator>
  <cp:lastModifiedBy>admin</cp:lastModifiedBy>
  <cp:revision>46</cp:revision>
  <dcterms:created xsi:type="dcterms:W3CDTF">2015-09-16T17:47:51Z</dcterms:created>
  <dcterms:modified xsi:type="dcterms:W3CDTF">2015-09-22T12:11:34Z</dcterms:modified>
</cp:coreProperties>
</file>