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311" r:id="rId3"/>
    <p:sldId id="260" r:id="rId4"/>
    <p:sldId id="257" r:id="rId5"/>
    <p:sldId id="258" r:id="rId6"/>
    <p:sldId id="261" r:id="rId7"/>
    <p:sldId id="279" r:id="rId8"/>
    <p:sldId id="281" r:id="rId9"/>
    <p:sldId id="283" r:id="rId10"/>
    <p:sldId id="304" r:id="rId11"/>
    <p:sldId id="286" r:id="rId12"/>
    <p:sldId id="274" r:id="rId13"/>
    <p:sldId id="305" r:id="rId14"/>
    <p:sldId id="289" r:id="rId15"/>
    <p:sldId id="290" r:id="rId16"/>
    <p:sldId id="291" r:id="rId17"/>
    <p:sldId id="277" r:id="rId18"/>
    <p:sldId id="284" r:id="rId19"/>
    <p:sldId id="303" r:id="rId20"/>
    <p:sldId id="273" r:id="rId21"/>
    <p:sldId id="282" r:id="rId22"/>
    <p:sldId id="259" r:id="rId23"/>
    <p:sldId id="294" r:id="rId24"/>
    <p:sldId id="285" r:id="rId25"/>
    <p:sldId id="269" r:id="rId26"/>
    <p:sldId id="271" r:id="rId27"/>
    <p:sldId id="306" r:id="rId28"/>
    <p:sldId id="278" r:id="rId29"/>
    <p:sldId id="297" r:id="rId30"/>
    <p:sldId id="292" r:id="rId31"/>
    <p:sldId id="295" r:id="rId32"/>
    <p:sldId id="307" r:id="rId33"/>
    <p:sldId id="308" r:id="rId34"/>
    <p:sldId id="293" r:id="rId35"/>
    <p:sldId id="301" r:id="rId36"/>
    <p:sldId id="300" r:id="rId37"/>
    <p:sldId id="309" r:id="rId38"/>
    <p:sldId id="299" r:id="rId39"/>
    <p:sldId id="298" r:id="rId40"/>
    <p:sldId id="312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764AC-CFA0-4BAF-87C1-DE9A02FCDAE0}" type="datetimeFigureOut">
              <a:rPr lang="ru-RU" smtClean="0"/>
              <a:t>07.12.2015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337DB-6980-4A28-BC79-8A77576B78E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124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337DB-6980-4A28-BC79-8A77576B78E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320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337DB-6980-4A28-BC79-8A77576B78E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570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337DB-6980-4A28-BC79-8A77576B78E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320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189096" y="5617774"/>
            <a:ext cx="9843913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19937" y="1016990"/>
            <a:ext cx="9572977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20801" y="1009651"/>
            <a:ext cx="9572977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026029" y="702069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0568399" y="655232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4" y="1794935"/>
            <a:ext cx="7631291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4" y="3736622"/>
            <a:ext cx="761623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27569" y="5357593"/>
            <a:ext cx="1618428" cy="365125"/>
          </a:xfrm>
        </p:spPr>
        <p:txBody>
          <a:bodyPr/>
          <a:lstStyle/>
          <a:p>
            <a:fld id="{D58FE876-91BA-4235-9B06-4E83CEA3162A}" type="datetimeFigureOut">
              <a:rPr lang="ru-RU" smtClean="0"/>
              <a:t>07.12.2015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5393" y="5357593"/>
            <a:ext cx="671312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241" y="5357593"/>
            <a:ext cx="738697" cy="365125"/>
          </a:xfrm>
        </p:spPr>
        <p:txBody>
          <a:bodyPr/>
          <a:lstStyle>
            <a:lvl1pPr algn="ctr">
              <a:defRPr/>
            </a:lvl1pPr>
          </a:lstStyle>
          <a:p>
            <a:fld id="{C81C799F-4762-4064-8162-E853E0C8FBAC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E876-91BA-4235-9B06-4E83CEA3162A}" type="datetimeFigureOut">
              <a:rPr lang="ru-RU" smtClean="0"/>
              <a:t>07.12.2015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C799F-4762-4064-8162-E853E0C8FBAC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925691"/>
            <a:ext cx="1907823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0962" y="1106313"/>
            <a:ext cx="6905039" cy="440266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E876-91BA-4235-9B06-4E83CEA3162A}" type="datetimeFigureOut">
              <a:rPr lang="ru-RU" smtClean="0"/>
              <a:t>07.12.2015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C799F-4762-4064-8162-E853E0C8FBAC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E876-91BA-4235-9B06-4E83CEA3162A}" type="datetimeFigureOut">
              <a:rPr lang="ru-RU" smtClean="0"/>
              <a:t>07.12.2015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C799F-4762-4064-8162-E853E0C8FBAC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39" y="2239431"/>
            <a:ext cx="8338725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690" y="3725335"/>
            <a:ext cx="8308623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E876-91BA-4235-9B06-4E83CEA3162A}" type="datetimeFigureOut">
              <a:rPr lang="ru-RU" smtClean="0"/>
              <a:t>07.12.2015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C799F-4762-4064-8162-E853E0C8FBAC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E876-91BA-4235-9B06-4E83CEA3162A}" type="datetimeFigureOut">
              <a:rPr lang="ru-RU" smtClean="0"/>
              <a:t>07.12.2015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C799F-4762-4064-8162-E853E0C8FBAC}" type="slidenum">
              <a:rPr lang="ru-RU" smtClean="0"/>
              <a:t>‹№›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160" y="2122312"/>
            <a:ext cx="391936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4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E876-91BA-4235-9B06-4E83CEA3162A}" type="datetimeFigureOut">
              <a:rPr lang="ru-RU" smtClean="0"/>
              <a:t>07.12.2015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C799F-4762-4064-8162-E853E0C8FBAC}" type="slidenum">
              <a:rPr lang="ru-RU" smtClean="0"/>
              <a:t>‹№›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731264" y="2944368"/>
            <a:ext cx="4303776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303776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E876-91BA-4235-9B06-4E83CEA3162A}" type="datetimeFigureOut">
              <a:rPr lang="ru-RU" smtClean="0"/>
              <a:t>07.12.2015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C799F-4762-4064-8162-E853E0C8FBAC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E876-91BA-4235-9B06-4E83CEA3162A}" type="datetimeFigureOut">
              <a:rPr lang="ru-RU" smtClean="0"/>
              <a:t>07.12.2015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C799F-4762-4064-8162-E853E0C8FBAC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5961889" y="603504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999745" y="576072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8635" y="2020043"/>
            <a:ext cx="4086436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72388" y="1150993"/>
            <a:ext cx="4027723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0834" y="3623748"/>
            <a:ext cx="4065188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55598" y="5885673"/>
            <a:ext cx="1618428" cy="365125"/>
          </a:xfrm>
        </p:spPr>
        <p:txBody>
          <a:bodyPr/>
          <a:lstStyle/>
          <a:p>
            <a:fld id="{D58FE876-91BA-4235-9B06-4E83CEA3162A}" type="datetimeFigureOut">
              <a:rPr lang="ru-RU" smtClean="0"/>
              <a:t>07.12.2015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06" y="5829262"/>
            <a:ext cx="469680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76418" y="5896962"/>
            <a:ext cx="738697" cy="365125"/>
          </a:xfrm>
        </p:spPr>
        <p:txBody>
          <a:bodyPr/>
          <a:lstStyle/>
          <a:p>
            <a:fld id="{C81C799F-4762-4064-8162-E853E0C8FBAC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3412" y="575769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5953025" y="603920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5232" y="2020824"/>
            <a:ext cx="408432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6531487" y="1207272"/>
            <a:ext cx="3885151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6192" y="3621024"/>
            <a:ext cx="4059936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61249" y="5888738"/>
            <a:ext cx="1618428" cy="365125"/>
          </a:xfrm>
        </p:spPr>
        <p:txBody>
          <a:bodyPr/>
          <a:lstStyle/>
          <a:p>
            <a:fld id="{D58FE876-91BA-4235-9B06-4E83CEA3162A}" type="datetimeFigureOut">
              <a:rPr lang="ru-RU" smtClean="0"/>
              <a:t>07.12.2015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26" y="5831038"/>
            <a:ext cx="4425391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82786" y="5900027"/>
            <a:ext cx="738697" cy="365125"/>
          </a:xfrm>
        </p:spPr>
        <p:txBody>
          <a:bodyPr/>
          <a:lstStyle/>
          <a:p>
            <a:fld id="{C81C799F-4762-4064-8162-E853E0C8FBAC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0"/>
            <a:ext cx="1056132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5360" y="575310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75360" y="576072"/>
            <a:ext cx="102616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724989" y="273091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10914593" y="203675"/>
            <a:ext cx="566928" cy="75590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21" y="2119257"/>
            <a:ext cx="8261873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118" y="5809153"/>
            <a:ext cx="1618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D58FE876-91BA-4235-9B06-4E83CEA3162A}" type="datetimeFigureOut">
              <a:rPr lang="ru-RU" smtClean="0"/>
              <a:t>07.12.2015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2" y="5809153"/>
            <a:ext cx="738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6937" y="5809153"/>
            <a:ext cx="738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C81C799F-4762-4064-8162-E853E0C8FBAC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47" y="942603"/>
            <a:ext cx="3429000" cy="3429000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2909453" y="380010"/>
            <a:ext cx="5939639" cy="2557153"/>
          </a:xfrm>
          <a:prstGeom prst="cloudCallout">
            <a:avLst>
              <a:gd name="adj1" fmla="val -33822"/>
              <a:gd name="adj2" fmla="val 245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кутник 1"/>
          <p:cNvSpPr/>
          <p:nvPr/>
        </p:nvSpPr>
        <p:spPr>
          <a:xfrm>
            <a:off x="2909454" y="488500"/>
            <a:ext cx="59396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Тема уроку</a:t>
            </a:r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  <a:b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Додавання і віднімання </a:t>
            </a:r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десяткових </a:t>
            </a:r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дробів</a:t>
            </a:r>
            <a:endParaRPr lang="uk-UA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Горизонтальний сувій 3"/>
          <p:cNvSpPr/>
          <p:nvPr/>
        </p:nvSpPr>
        <p:spPr>
          <a:xfrm>
            <a:off x="1748496" y="3701626"/>
            <a:ext cx="9767454" cy="2909454"/>
          </a:xfrm>
          <a:prstGeom prst="horizontalScroll">
            <a:avLst>
              <a:gd name="adj" fmla="val 12976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43000">
                <a:srgbClr val="7030A0"/>
              </a:gs>
              <a:gs pos="75000">
                <a:schemeClr val="accent2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/>
          <p:cNvSpPr/>
          <p:nvPr/>
        </p:nvSpPr>
        <p:spPr>
          <a:xfrm>
            <a:off x="2333209" y="4265691"/>
            <a:ext cx="9276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Конспект   уроку   математики</a:t>
            </a:r>
            <a:endParaRPr lang="uk-UA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0" name="Плюс 9"/>
          <p:cNvSpPr/>
          <p:nvPr/>
        </p:nvSpPr>
        <p:spPr>
          <a:xfrm rot="2665407">
            <a:off x="7809508" y="3069504"/>
            <a:ext cx="628399" cy="461665"/>
          </a:xfrm>
          <a:prstGeom prst="mathPlus">
            <a:avLst>
              <a:gd name="adj1" fmla="val 240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Дорівнює 10"/>
          <p:cNvSpPr/>
          <p:nvPr/>
        </p:nvSpPr>
        <p:spPr>
          <a:xfrm rot="20204978">
            <a:off x="9044973" y="3007785"/>
            <a:ext cx="683298" cy="445624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2" name="Не дорівнює 11"/>
          <p:cNvSpPr/>
          <p:nvPr/>
        </p:nvSpPr>
        <p:spPr>
          <a:xfrm>
            <a:off x="2036618" y="3069504"/>
            <a:ext cx="1343891" cy="809769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3" name="Ділення 12"/>
          <p:cNvSpPr/>
          <p:nvPr/>
        </p:nvSpPr>
        <p:spPr>
          <a:xfrm rot="20755040">
            <a:off x="4821382" y="3429000"/>
            <a:ext cx="581891" cy="297873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/>
          <p:cNvSpPr/>
          <p:nvPr/>
        </p:nvSpPr>
        <p:spPr>
          <a:xfrm>
            <a:off x="5126026" y="5156353"/>
            <a:ext cx="20361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sz="4000" b="1" dirty="0">
                <a:ln w="57150">
                  <a:solidFill>
                    <a:srgbClr val="FF0000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у</a:t>
            </a:r>
            <a:r>
              <a:rPr lang="uk-UA" sz="4000" b="1" cap="none" spc="0" dirty="0" smtClean="0">
                <a:ln w="57150">
                  <a:solidFill>
                    <a:srgbClr val="FF0000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5 класі</a:t>
            </a:r>
            <a:endParaRPr lang="uk-UA" sz="4000" b="1" cap="none" spc="0" dirty="0">
              <a:ln w="57150">
                <a:solidFill>
                  <a:srgbClr val="FF0000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853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-PC03\Desktop\Відкритий урок математика 5 клас\Sputnik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0" y="3001298"/>
            <a:ext cx="85908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1,2; 0,312; 4,51; 7,9; 1,012;</a:t>
            </a:r>
            <a:b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0,001; 3,5; 1,111; 7,09; 6,125</a:t>
            </a:r>
            <a:endParaRPr lang="uk-U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0" y="5002613"/>
            <a:ext cx="119394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0,001; 0,312; 1,012; 1,111; 1,2; 3,5; 4,51; </a:t>
            </a:r>
            <a:b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6,125; 7,09; 7,9</a:t>
            </a:r>
            <a:endParaRPr lang="uk-U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228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92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07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7967" y="521018"/>
            <a:ext cx="28183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Планета 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Марс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7144016" y="61903"/>
            <a:ext cx="5047984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/>
            <a:r>
              <a:rPr lang="uk-UA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Марс називають </a:t>
            </a:r>
            <a:br>
              <a:rPr lang="uk-UA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uk-UA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«Червоною планетою», </a:t>
            </a:r>
            <a:br>
              <a:rPr lang="uk-UA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uk-UA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бо   ґрунт на Марсі </a:t>
            </a:r>
            <a:br>
              <a:rPr lang="uk-UA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uk-UA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насичений залізом.</a:t>
            </a:r>
            <a:br>
              <a:rPr lang="uk-UA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uk-UA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Ця планета удвічі</a:t>
            </a:r>
            <a:br>
              <a:rPr lang="uk-UA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uk-UA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менша за Землю</a:t>
            </a:r>
            <a:br>
              <a:rPr lang="uk-UA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uk-UA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але рік там триває </a:t>
            </a:r>
            <a:br>
              <a:rPr lang="uk-UA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uk-UA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1,9 земних років</a:t>
            </a:r>
            <a:endParaRPr lang="uk-UA" sz="36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7810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90229">
            <a:off x="5873338" y="396339"/>
            <a:ext cx="3429000" cy="3429000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1080655" y="519545"/>
            <a:ext cx="5177642" cy="1971304"/>
          </a:xfrm>
          <a:prstGeom prst="cloudCallout">
            <a:avLst>
              <a:gd name="adj1" fmla="val 62882"/>
              <a:gd name="adj2" fmla="val 661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276240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6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31" y="1404629"/>
            <a:ext cx="2178545" cy="2024371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6256317" y="3068262"/>
            <a:ext cx="5177642" cy="1971304"/>
          </a:xfrm>
          <a:prstGeom prst="cloudCallout">
            <a:avLst>
              <a:gd name="adj1" fmla="val -80697"/>
              <a:gd name="adj2" fmla="val -959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075714" y="3429000"/>
            <a:ext cx="3790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Вашу ракету забрав я! </a:t>
            </a:r>
            <a:r>
              <a:rPr lang="ru-RU" dirty="0"/>
              <a:t>В</a:t>
            </a:r>
            <a:r>
              <a:rPr lang="ru-RU" dirty="0" smtClean="0"/>
              <a:t>она </a:t>
            </a:r>
            <a:r>
              <a:rPr lang="ru-RU" dirty="0" err="1" smtClean="0"/>
              <a:t>мені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подобається</a:t>
            </a:r>
            <a:r>
              <a:rPr lang="ru-RU" dirty="0" smtClean="0"/>
              <a:t>! Але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ви</a:t>
            </a:r>
            <a:r>
              <a:rPr lang="ru-RU" dirty="0" smtClean="0"/>
              <a:t>  </a:t>
            </a:r>
            <a:r>
              <a:rPr lang="ru-RU" dirty="0" err="1" smtClean="0"/>
              <a:t>розв’яжете</a:t>
            </a:r>
            <a:r>
              <a:rPr lang="ru-RU" dirty="0" smtClean="0"/>
              <a:t> </a:t>
            </a:r>
            <a:r>
              <a:rPr lang="ru-RU" dirty="0" err="1" smtClean="0"/>
              <a:t>мої</a:t>
            </a:r>
            <a:r>
              <a:rPr lang="ru-RU" dirty="0" smtClean="0"/>
              <a:t> </a:t>
            </a:r>
            <a:r>
              <a:rPr lang="ru-RU" dirty="0" err="1" smtClean="0"/>
              <a:t>рівняння</a:t>
            </a:r>
            <a:r>
              <a:rPr lang="ru-RU" dirty="0" smtClean="0"/>
              <a:t>, то поверну вам </a:t>
            </a:r>
            <a:r>
              <a:rPr lang="ru-RU" dirty="0" err="1" smtClean="0"/>
              <a:t>її</a:t>
            </a:r>
            <a:r>
              <a:rPr lang="ru-RU" dirty="0" smtClean="0"/>
              <a:t> назад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052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8650" y="-2658650"/>
            <a:ext cx="6874700" cy="12192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4616245" y="1740310"/>
            <a:ext cx="2861187" cy="3244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 4"/>
          <p:cNvSpPr/>
          <p:nvPr/>
        </p:nvSpPr>
        <p:spPr>
          <a:xfrm>
            <a:off x="4665405" y="2541639"/>
            <a:ext cx="2861187" cy="3244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/>
          <p:cNvSpPr/>
          <p:nvPr/>
        </p:nvSpPr>
        <p:spPr>
          <a:xfrm>
            <a:off x="4665405" y="3986981"/>
            <a:ext cx="3431460" cy="3244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6"/>
          <p:cNvSpPr/>
          <p:nvPr/>
        </p:nvSpPr>
        <p:spPr>
          <a:xfrm>
            <a:off x="2659626" y="4857135"/>
            <a:ext cx="2251588" cy="11307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 7"/>
          <p:cNvSpPr/>
          <p:nvPr/>
        </p:nvSpPr>
        <p:spPr>
          <a:xfrm>
            <a:off x="7723238" y="4857134"/>
            <a:ext cx="2251588" cy="11307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98" name="Picture 2" descr="C:\Users\User-PC03\Desktop\Відкритий урок математика 5 клас\Правила розв'язування рівнянь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" t="8767" r="5350" b="10125"/>
          <a:stretch/>
        </p:blipFill>
        <p:spPr bwMode="auto">
          <a:xfrm>
            <a:off x="2403987" y="571705"/>
            <a:ext cx="7875639" cy="57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07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31" y="1404629"/>
            <a:ext cx="2178545" cy="2024371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6256317" y="3068262"/>
            <a:ext cx="5177642" cy="1971304"/>
          </a:xfrm>
          <a:prstGeom prst="cloudCallout">
            <a:avLst>
              <a:gd name="adj1" fmla="val -80697"/>
              <a:gd name="adj2" fmla="val -959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075714" y="3429000"/>
            <a:ext cx="3790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розумні</a:t>
            </a:r>
            <a:r>
              <a:rPr lang="ru-RU" dirty="0" smtClean="0"/>
              <a:t> </a:t>
            </a:r>
            <a:r>
              <a:rPr lang="ru-RU" dirty="0" err="1" smtClean="0"/>
              <a:t>діти</a:t>
            </a:r>
            <a:r>
              <a:rPr lang="ru-RU" dirty="0" smtClean="0"/>
              <a:t>! </a:t>
            </a:r>
            <a:r>
              <a:rPr lang="ru-RU" dirty="0" err="1" smtClean="0"/>
              <a:t>Що</a:t>
            </a:r>
            <a:r>
              <a:rPr lang="ru-RU" dirty="0" smtClean="0"/>
              <a:t> ж, поверну ракету. Зараз вона </a:t>
            </a:r>
            <a:r>
              <a:rPr lang="ru-RU" dirty="0" err="1" smtClean="0"/>
              <a:t>прилетить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48250">
            <a:off x="12352508" y="-19224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6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51485 -0.017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42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0862">
            <a:off x="6470830" y="209090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1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3453E-7 1.85185E-6 C -0.00156 -0.02546 -0.00286 -0.06667 -0.00938 -0.09005 C -0.01381 -0.10579 -0.02189 -0.11713 -0.02997 -0.12685 C -0.03127 -0.13009 -0.03335 -0.13287 -0.03374 -0.13681 C -0.03518 -0.15417 -0.02658 -0.15486 -0.02058 -0.16019 C -0.01172 -0.16806 -0.00651 -0.17153 0.00378 -0.17685 C 0.00534 -0.17986 0.01264 -0.19167 0.01316 -0.19699 C 0.01446 -0.21157 0.00183 -0.22616 -0.0056 -0.23032 C -0.00938 -0.23681 -0.01589 -0.24074 -0.01694 -0.25 C -0.02098 -0.28657 -0.02241 -0.32338 -0.02436 -0.36019 C -0.02866 -0.44352 -0.03296 -0.52685 -0.03752 -0.61019 C -0.03883 -0.63357 -0.04313 -0.65625 -0.04313 -0.68009 C -0.05381 -0.68796 -0.06697 -0.69491 -0.07687 -0.70671 C -0.07883 -0.7044 -0.08026 -0.7 -0.0826 -0.7 C -0.08599 -0.7 -0.08886 -0.70486 -0.09199 -0.70671 C -0.09446 -0.7081 -0.09694 -0.70903 -0.09941 -0.71019 C -0.11283 -0.73403 -0.117 -0.7662 -0.12378 -0.79676 C -0.13641 -0.8537 -0.14619 -0.91343 -0.15948 -0.97014 C -0.16586 -0.99722 -0.17003 -1.0287 -0.18202 -1.05 C -0.19179 -1.09329 -0.17928 -1.0419 -0.1914 -1.08009 C -0.19231 -1.0831 -0.19231 -1.08704 -0.19322 -1.09005 C -0.19427 -1.09352 -0.197 -1.1 -0.197 -1.1 L -0.06567 -0.87014 " pathEditMode="relative" ptsTypes="fffffffffffffffffffff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97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6" y="2280062"/>
            <a:ext cx="3225486" cy="45779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83975">
            <a:off x="7236864" y="1595747"/>
            <a:ext cx="3429000" cy="3429000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3869624" y="3887659"/>
            <a:ext cx="5177642" cy="1971304"/>
          </a:xfrm>
          <a:prstGeom prst="cloudCallout">
            <a:avLst>
              <a:gd name="adj1" fmla="val -75880"/>
              <a:gd name="adj2" fmla="val -10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</p:txBody>
      </p:sp>
      <p:sp>
        <p:nvSpPr>
          <p:cNvPr id="8" name="Выноска-облако 7"/>
          <p:cNvSpPr/>
          <p:nvPr/>
        </p:nvSpPr>
        <p:spPr>
          <a:xfrm>
            <a:off x="1817018" y="459748"/>
            <a:ext cx="5177642" cy="1971304"/>
          </a:xfrm>
          <a:prstGeom prst="cloudCallout">
            <a:avLst>
              <a:gd name="adj1" fmla="val 77790"/>
              <a:gd name="adj2" fmla="val 65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182991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03"/>
            <a:ext cx="12192000" cy="68906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62237">
            <a:off x="4980027" y="2825800"/>
            <a:ext cx="556344" cy="55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1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-0.05579 C 0.00691 -0.02801 0.003 -0.01019 0.01498 0.00416 C 0.01564 0.00856 0.0159 0.01319 0.01694 0.01736 C 0.02176 0.0375 0.03062 0.03495 0.0413 0.0375 C 0.05277 0.04791 0.06267 0.04166 0.07323 0.05416 C 0.0813 0.05185 0.08938 0.04884 0.09759 0.04745 C 0.10814 0.0456 0.11909 0.04814 0.12951 0.04421 C 0.13173 0.04328 0.13121 0.03588 0.13316 0.03402 C 0.13837 0.02893 0.1445 0.02731 0.1501 0.02407 C 0.15218 0.02291 0.15375 0.01921 0.1557 0.01736 C 0.1574 0.01574 0.15948 0.01527 0.1613 0.01412 C 0.16573 0.00254 0.1716 -0.00162 0.17642 -0.0125 C 0.1927 -0.04977 0.17629 -0.01922 0.18945 -0.0426 C 0.1914 -0.05255 0.19205 -0.06366 0.19518 -0.07246 C 0.19987 -0.08565 0.19805 -0.07894 0.20078 -0.0926 C 0.19857 -0.10394 0.1974 -0.10024 0.20078 -0.10579 " pathEditMode="relative" ptsTypes="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06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115" y="3578928"/>
            <a:ext cx="556344" cy="55634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5707039" y="2306471"/>
            <a:ext cx="777922" cy="66874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95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09661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658 -0.00162 L 0.01042 -0.146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8" y="-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4 -0.1463 L 0.23871 -0.2388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7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71 -0.23889 L -0.14603 -0.1361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37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04 -0.13612 C -0.14499 -0.12292 -0.14369 -0.11181 -0.14109 -0.09954 C -0.13797 -0.06019 -0.14161 -0.02084 -0.14838 0.01666 C -0.14916 0.0368 -0.14864 0.05717 -0.15085 0.07685 C -0.15319 0.09814 -0.15684 0.11828 -0.15931 0.13935 C -0.16139 0.15717 -0.16217 0.17523 -0.16413 0.19305 C -0.16556 0.22731 -0.16842 0.28356 -0.17988 0.31342 C -0.18248 0.33263 -0.18469 0.34189 -0.19315 0.35439 C -0.19914 0.36319 -0.19406 0.35925 -0.20044 0.36296 C -0.20643 0.37939 -0.19875 0.36018 -0.20643 0.37361 C -0.21202 0.38333 -0.20552 0.378 -0.21242 0.38217 C -0.22751 0.40046 -0.25094 0.40185 -0.26812 0.4037 C -0.27906 0.403 -0.28999 0.40324 -0.30079 0.40162 C -0.31225 0.4 -0.32162 0.3905 -0.33216 0.38449 C -0.34062 0.37453 -0.33698 0.37893 -0.34309 0.37152 C -0.34426 0.37013 -0.34674 0.36713 -0.34674 0.36713 C -0.34752 0.36504 -0.34804 0.36273 -0.34908 0.36088 C -0.35012 0.35902 -0.35194 0.35879 -0.35273 0.35648 C -0.35403 0.35254 -0.35442 0.34791 -0.3552 0.34351 C -0.35598 0.33912 -0.35754 0.33055 -0.35754 0.33055 C -0.35871 0.30092 -0.36014 0.28981 -0.36483 0.26388 C -0.36405 0.23657 -0.36548 0.20717 -0.3539 0.18657 C -0.35116 0.17152 -0.35533 0.18981 -0.34544 0.17152 C -0.34426 0.16944 -0.34335 0.16643 -0.34192 0.16504 C -0.33971 0.16273 -0.33463 0.16088 -0.33463 0.16088 C -0.32526 0.14953 -0.31277 0.1493 -0.30196 0.14791 C -0.2348 0.15162 -0.28166 0.14537 -0.25602 0.15648 C -0.24678 0.16481 -0.24066 0.17083 -0.23298 0.18449 C -0.22413 0.20023 -0.2361 0.18217 -0.22947 0.19722 C -0.22738 0.20208 -0.22218 0.21018 -0.22218 0.21018 C -0.22114 0.21828 -0.21957 0.22569 -0.21853 0.23379 C -0.22088 0.24629 -0.22062 0.25671 -0.22699 0.26388 C -0.23168 0.27638 -0.2404 0.28379 -0.24756 0.29189 C -0.2499 0.29467 -0.25315 0.29351 -0.25602 0.29421 C -0.26851 0.29259 -0.27255 0.29213 -0.28257 0.28773 C -0.28413 0.28634 -0.28608 0.28564 -0.28739 0.28333 C -0.28947 0.27963 -0.29233 0.27037 -0.29233 0.27037 C -0.29181 0.26666 -0.2909 0.25787 -0.28869 0.25532 C -0.28647 0.253 -0.2814 0.25115 -0.2814 0.25115 C -0.27255 0.25277 -0.26799 0.25115 -0.26201 0.2618 C -0.26057 0.27245 -0.26109 0.27546 -0.26695 0.27916 C -0.26838 0.2787 -0.28231 0.27847 -0.27658 0.26828 C -0.27567 0.26666 -0.27411 0.26689 -0.27294 0.2662 C -0.27151 0.27407 -0.2706 0.27175 -0.27411 0.27476 " pathEditMode="relative" ptsTypes="fffffffffffffffffffffffffffffffffffffffffffA"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68592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50" y="0"/>
            <a:ext cx="7012493" cy="6876116"/>
          </a:xfrm>
        </p:spPr>
      </p:pic>
      <p:sp>
        <p:nvSpPr>
          <p:cNvPr id="7" name="Прямоугольник 6"/>
          <p:cNvSpPr/>
          <p:nvPr/>
        </p:nvSpPr>
        <p:spPr>
          <a:xfrm>
            <a:off x="387967" y="521018"/>
            <a:ext cx="28183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Планета 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Венера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6020695" y="2521969"/>
            <a:ext cx="6171305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uk-UA" sz="4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Венера</a:t>
            </a:r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дещо менша </a:t>
            </a:r>
            <a:br>
              <a:rPr lang="uk-UA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 Землю. Рік </a:t>
            </a:r>
            <a:br>
              <a:rPr lang="uk-UA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 Венері триває</a:t>
            </a:r>
            <a:br>
              <a:rPr lang="uk-UA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224,7 земних діб, </a:t>
            </a:r>
            <a:br>
              <a:rPr lang="uk-UA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 доба, майже у 117</a:t>
            </a:r>
            <a:br>
              <a:rPr lang="uk-UA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разів більша, ніж на Землі </a:t>
            </a:r>
            <a:endParaRPr lang="uk-UA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91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598">
            <a:off x="-1025373" y="-2000206"/>
            <a:ext cx="14309772" cy="106636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93" y="-699649"/>
            <a:ext cx="3851840" cy="2981506"/>
          </a:xfrm>
        </p:spPr>
      </p:pic>
      <p:sp>
        <p:nvSpPr>
          <p:cNvPr id="5" name="Выноска-облако 4"/>
          <p:cNvSpPr/>
          <p:nvPr/>
        </p:nvSpPr>
        <p:spPr>
          <a:xfrm>
            <a:off x="3507179" y="1975731"/>
            <a:ext cx="5177642" cy="1971304"/>
          </a:xfrm>
          <a:prstGeom prst="cloudCallout">
            <a:avLst>
              <a:gd name="adj1" fmla="val -45834"/>
              <a:gd name="adj2" fmla="val -838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144018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"/>
            <a:ext cx="12192000" cy="6856116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2909454" y="706582"/>
            <a:ext cx="6428510" cy="3532909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798770"/>
              </p:ext>
            </p:extLst>
          </p:nvPr>
        </p:nvGraphicFramePr>
        <p:xfrm>
          <a:off x="3362038" y="1939809"/>
          <a:ext cx="4513602" cy="19095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4534"/>
                <a:gridCol w="1504534"/>
                <a:gridCol w="1504534"/>
              </a:tblGrid>
              <a:tr h="63650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1.6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3.6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3.2</a:t>
                      </a:r>
                      <a:endParaRPr lang="uk-UA" dirty="0"/>
                    </a:p>
                  </a:txBody>
                  <a:tcPr/>
                </a:tc>
              </a:tr>
              <a:tr h="63650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4.4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2.8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1.2</a:t>
                      </a:r>
                      <a:endParaRPr lang="uk-UA" dirty="0"/>
                    </a:p>
                  </a:txBody>
                  <a:tcPr/>
                </a:tc>
              </a:tr>
              <a:tr h="63650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2.4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</a:t>
                      </a:r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кутник 3"/>
          <p:cNvSpPr/>
          <p:nvPr/>
        </p:nvSpPr>
        <p:spPr>
          <a:xfrm>
            <a:off x="3430888" y="831273"/>
            <a:ext cx="5385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Магічні квадрати</a:t>
            </a:r>
            <a:endParaRPr lang="uk-U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5137355" y="1878408"/>
            <a:ext cx="958645" cy="594628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кутник 17"/>
          <p:cNvSpPr/>
          <p:nvPr/>
        </p:nvSpPr>
        <p:spPr>
          <a:xfrm>
            <a:off x="6597445" y="1878408"/>
            <a:ext cx="958645" cy="594628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кутник 18"/>
          <p:cNvSpPr/>
          <p:nvPr/>
        </p:nvSpPr>
        <p:spPr>
          <a:xfrm>
            <a:off x="6597444" y="2473036"/>
            <a:ext cx="958645" cy="594628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кутник 19"/>
          <p:cNvSpPr/>
          <p:nvPr/>
        </p:nvSpPr>
        <p:spPr>
          <a:xfrm>
            <a:off x="6597445" y="3132628"/>
            <a:ext cx="958645" cy="594628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ямокутник 20"/>
          <p:cNvSpPr/>
          <p:nvPr/>
        </p:nvSpPr>
        <p:spPr>
          <a:xfrm>
            <a:off x="5137354" y="3132628"/>
            <a:ext cx="958645" cy="594628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253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Фізкультхвилинка 'То не є проблема'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7175" y="0"/>
            <a:ext cx="9137650" cy="6853238"/>
          </a:xfrm>
        </p:spPr>
      </p:pic>
    </p:spTree>
    <p:extLst>
      <p:ext uri="{BB962C8B-B14F-4D97-AF65-F5344CB8AC3E}">
        <p14:creationId xmlns:p14="http://schemas.microsoft.com/office/powerpoint/2010/main" val="17344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05"/>
            <a:ext cx="12192000" cy="68906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2630" y="3823958"/>
            <a:ext cx="586739" cy="58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6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7036E-6 1.11111E-6 L 1.27036E-6 0.00139 L -0.00521 -0.00347 C -0.00586 -0.00417 -0.00665 -0.00509 -0.00743 -0.00602 C -0.01459 -0.01412 -0.00469 -0.00509 -0.01538 -0.01412 C -0.01629 -0.01597 -0.0172 -0.01852 -0.01824 -0.02037 C -0.02215 -0.02593 -0.02384 -0.02662 -0.02723 -0.03009 L -0.03179 -0.03843 C -0.03257 -0.03912 -0.03336 -0.04097 -0.03414 -0.0419 L -0.03753 -0.0463 C -0.03818 -0.04699 -0.03857 -0.04908 -0.03922 -0.05 C -0.04013 -0.05255 -0.04104 -0.0544 -0.04209 -0.05625 C -0.04274 -0.05787 -0.04365 -0.05972 -0.0443 -0.0625 C -0.04482 -0.06435 -0.04495 -0.0669 -0.04547 -0.06875 C -0.04795 -0.07778 -0.04886 -0.07315 -0.05108 -0.08681 C -0.0516 -0.09028 -0.05225 -0.09283 -0.05277 -0.0963 C -0.05303 -0.09815 -0.0529 -0.10093 -0.05329 -0.10278 C -0.05381 -0.10533 -0.05446 -0.10718 -0.05512 -0.1088 C -0.05772 -0.13773 -0.05512 -0.1081 -0.05681 -0.12963 C -0.05694 -0.13125 -0.0572 -0.1331 -0.0572 -0.13472 C -0.05746 -0.13773 -0.05694 -0.14028 -0.05785 -0.14306 L -0.06293 -0.16065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3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2258" y="0"/>
            <a:ext cx="14404258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42864" y="521018"/>
            <a:ext cx="31085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Планета </a:t>
            </a:r>
          </a:p>
          <a:p>
            <a:pPr algn="ctr"/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Меркурій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5132823" y="799322"/>
            <a:ext cx="7059177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uk-UA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Меркурій – найближча </a:t>
            </a:r>
            <a:br>
              <a:rPr lang="uk-UA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uk-UA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 Сонця планета</a:t>
            </a:r>
            <a:br>
              <a:rPr lang="uk-UA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uk-UA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(58 </a:t>
            </a:r>
            <a:r>
              <a:rPr lang="uk-UA" sz="40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млн</a:t>
            </a:r>
            <a:r>
              <a:rPr lang="uk-UA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км). Його поверхня</a:t>
            </a:r>
            <a:br>
              <a:rPr lang="uk-UA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uk-UA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нагріваєть</a:t>
            </a:r>
            <a:r>
              <a:rPr lang="uk-UA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ся до 400°С</a:t>
            </a:r>
            <a:br>
              <a:rPr lang="uk-UA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uk-UA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Навколо своєї осі</a:t>
            </a:r>
            <a:br>
              <a:rPr lang="uk-UA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uk-UA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Меркурій обертається </a:t>
            </a:r>
            <a:br>
              <a:rPr lang="uk-UA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uk-UA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дуже повільно, доба на </a:t>
            </a:r>
            <a:br>
              <a:rPr lang="uk-UA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uk-UA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ньому становить 176 </a:t>
            </a:r>
            <a:br>
              <a:rPr lang="uk-UA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uk-UA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земних діб.</a:t>
            </a:r>
            <a:endParaRPr lang="uk-UA" sz="4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616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398" y="721282"/>
            <a:ext cx="3577764" cy="357776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61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488162" y="721282"/>
            <a:ext cx="2833259" cy="35777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488162" y="721282"/>
            <a:ext cx="28332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Планета </a:t>
            </a:r>
            <a:r>
              <a:rPr lang="ru-RU" dirty="0" err="1" smtClean="0"/>
              <a:t>Меркурій</a:t>
            </a:r>
            <a:r>
              <a:rPr lang="ru-RU" dirty="0" smtClean="0"/>
              <a:t> є </a:t>
            </a:r>
            <a:r>
              <a:rPr lang="ru-RU" dirty="0" err="1" smtClean="0"/>
              <a:t>першою</a:t>
            </a:r>
            <a:r>
              <a:rPr lang="ru-RU" dirty="0" smtClean="0"/>
              <a:t> планетою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/>
              <a:t>С</a:t>
            </a:r>
            <a:r>
              <a:rPr lang="ru-RU" dirty="0" err="1" smtClean="0"/>
              <a:t>онця</a:t>
            </a:r>
            <a:r>
              <a:rPr lang="ru-RU" dirty="0" smtClean="0"/>
              <a:t>. </a:t>
            </a:r>
            <a:r>
              <a:rPr lang="ru-RU" dirty="0" err="1" smtClean="0"/>
              <a:t>Також</a:t>
            </a:r>
            <a:r>
              <a:rPr lang="ru-RU" dirty="0" smtClean="0"/>
              <a:t> вона є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пекельно</a:t>
            </a:r>
            <a:r>
              <a:rPr lang="ru-RU" dirty="0"/>
              <a:t> </a:t>
            </a:r>
            <a:r>
              <a:rPr lang="ru-RU" dirty="0" err="1"/>
              <a:t>спекотною</a:t>
            </a:r>
            <a:r>
              <a:rPr lang="ru-RU" dirty="0"/>
              <a:t>, вона </a:t>
            </a:r>
            <a:r>
              <a:rPr lang="ru-RU" dirty="0" err="1"/>
              <a:t>ще</a:t>
            </a:r>
            <a:r>
              <a:rPr lang="ru-RU" dirty="0"/>
              <a:t> й </a:t>
            </a:r>
            <a:r>
              <a:rPr lang="ru-RU" dirty="0" err="1"/>
              <a:t>цілком</a:t>
            </a:r>
            <a:r>
              <a:rPr lang="ru-RU" dirty="0"/>
              <a:t> </a:t>
            </a:r>
            <a:r>
              <a:rPr lang="ru-RU" dirty="0" err="1"/>
              <a:t>покрита</a:t>
            </a:r>
            <a:r>
              <a:rPr lang="ru-RU" dirty="0"/>
              <a:t> самородною </a:t>
            </a:r>
            <a:r>
              <a:rPr lang="ru-RU" dirty="0" err="1"/>
              <a:t>сіркою</a:t>
            </a:r>
            <a:r>
              <a:rPr lang="ru-RU" dirty="0"/>
              <a:t>. </a:t>
            </a:r>
            <a:r>
              <a:rPr lang="ru-RU" dirty="0" err="1"/>
              <a:t>Простори</a:t>
            </a:r>
            <a:r>
              <a:rPr lang="ru-RU" dirty="0"/>
              <a:t> </a:t>
            </a:r>
            <a:r>
              <a:rPr lang="ru-RU" dirty="0" err="1"/>
              <a:t>планети</a:t>
            </a:r>
            <a:r>
              <a:rPr lang="ru-RU" dirty="0"/>
              <a:t> </a:t>
            </a:r>
            <a:r>
              <a:rPr lang="ru-RU" dirty="0" err="1"/>
              <a:t>покриті</a:t>
            </a:r>
            <a:r>
              <a:rPr lang="ru-RU" dirty="0"/>
              <a:t> </a:t>
            </a:r>
            <a:r>
              <a:rPr lang="ru-RU" dirty="0" err="1"/>
              <a:t>застиглою</a:t>
            </a:r>
            <a:r>
              <a:rPr lang="ru-RU" dirty="0"/>
              <a:t> лавою.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достатньо</a:t>
            </a:r>
            <a:r>
              <a:rPr lang="ru-RU" dirty="0"/>
              <a:t> для того,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покрити</a:t>
            </a:r>
            <a:r>
              <a:rPr lang="ru-RU" dirty="0"/>
              <a:t> </a:t>
            </a:r>
            <a:r>
              <a:rPr lang="ru-RU" dirty="0" err="1"/>
              <a:t>поверхню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шаром </a:t>
            </a:r>
            <a:r>
              <a:rPr lang="ru-RU" dirty="0" err="1"/>
              <a:t>завтовшки</a:t>
            </a:r>
            <a:r>
              <a:rPr lang="ru-RU" dirty="0"/>
              <a:t> 5,6 м.</a:t>
            </a:r>
          </a:p>
        </p:txBody>
      </p:sp>
    </p:spTree>
    <p:extLst>
      <p:ext uri="{BB962C8B-B14F-4D97-AF65-F5344CB8AC3E}">
        <p14:creationId xmlns:p14="http://schemas.microsoft.com/office/powerpoint/2010/main" val="155118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84"/>
            <a:ext cx="12192000" cy="6856116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3559905" y="799323"/>
            <a:ext cx="4423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А.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0,05 </a:t>
            </a:r>
            <a:r>
              <a:rPr lang="uk-UA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=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0,050</a:t>
            </a:r>
            <a:endParaRPr lang="uk-UA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3559905" y="1591926"/>
            <a:ext cx="4382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</a:t>
            </a:r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0,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69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=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0,0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69</a:t>
            </a:r>
            <a:endParaRPr lang="uk-UA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3580071" y="2338275"/>
            <a:ext cx="368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0,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70 </a:t>
            </a:r>
            <a:r>
              <a:rPr lang="uk-UA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=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0,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7</a:t>
            </a:r>
            <a:endParaRPr lang="uk-UA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3649512" y="3083316"/>
            <a:ext cx="35451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</a:t>
            </a:r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0,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=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0,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0</a:t>
            </a:r>
            <a:endParaRPr lang="uk-UA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714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03"/>
            <a:ext cx="12192000" cy="68906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5410" flipH="1" flipV="1">
            <a:off x="7527385" y="2447379"/>
            <a:ext cx="729149" cy="72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9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01629E-6 7.40741E-7 C -0.00222 0.01135 -0.006 0.02153 -0.00756 0.03334 C -0.00965 0.04885 -0.01017 0.05695 -0.01512 0.06991 C -0.01629 0.07662 -0.01747 0.08334 -0.01877 0.09005 C -0.02333 0.11459 -0.01994 0.1 -0.04691 0.10324 C -0.05851 0.1169 -0.05669 0.13125 -0.06385 0.15 C -0.06581 0.17431 -0.06724 0.19584 -0.07701 0.2132 C -0.0804 0.23218 -0.07636 0.21505 -0.08444 0.23334 C -0.0933 0.25348 -0.08978 0.25556 -0.1032 0.2632 C -0.12379 0.28727 -0.16665 0.27084 -0.18203 0.26991 C -0.21265 0.26783 -0.2434 0.26551 -0.27401 0.2632 C -0.29968 0.25926 -0.326 0.25556 -0.35089 0.24329 C -0.36222 0.23773 -0.3759 0.22963 -0.38659 0.21991 C -0.40014 0.20764 -0.3845 0.2176 -0.39779 0.20996 C -0.39962 0.20672 -0.40118 0.20278 -0.4034 0.2 C -0.40574 0.19699 -0.409 0.19676 -0.41095 0.19329 C -0.41473 0.18658 -0.42033 0.16991 -0.42033 0.16991 C -0.42489 0.14514 -0.42372 0.13449 -0.42033 0.10996 C -0.4189 0.09931 -0.41968 0.09098 -0.41473 0.08334 C -0.40639 0.07084 -0.3931 0.06435 -0.38281 0.05996 C -0.36809 0.04121 -0.37473 0.0463 -0.36405 0.04005 C -0.36196 0.02871 -0.36418 0.02986 -0.36027 0.02986 " pathEditMode="relative" ptsTypes="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Users\User-PC03\Desktop\Відкритий урок математика 5 клас\11625_planeta_kosmos_yupiter_1920x1200_www.GdeFon.ru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8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-PC03\Desktop\Відкритий урок математика 5 клас\rock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636">
            <a:off x="957115" y="1698115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66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7036E-6 -1.48148E-6 C 0.00248 -0.00324 0.00522 -0.00602 0.00743 -0.00996 C 0.00899 -0.01273 0.00952 -0.01736 0.01121 -0.01991 C 0.01342 -0.02315 0.01642 -0.02361 0.01877 -0.02662 C 0.02098 -0.0294 0.02215 -0.03403 0.02437 -0.03658 C 0.02606 -0.03843 0.02815 -0.03843 0.02997 -0.04005 C 0.04352 -0.05232 0.02789 -0.04236 0.04118 -0.05 C 0.04756 -0.06111 0.05342 -0.06505 0.06189 -0.06991 C 0.07049 -0.0801 0.07987 -0.08635 0.09004 -0.09005 C 0.10046 -0.10116 0.1101 -0.10579 0.12196 -0.10996 C 0.13329 -0.11806 0.14671 -0.12037 0.15753 -0.1301 C 0.16626 -0.13797 0.17069 -0.14607 0.18007 -0.15 C 0.18763 -0.16343 0.19779 -0.17523 0.20821 -0.1801 C 0.21577 -0.19005 0.2232 -0.2 0.23075 -0.20996 C 0.23323 -0.2132 0.23818 -0.21991 0.23818 -0.21991 C 0.24483 -0.23936 0.25069 -0.24352 0.2589 -0.25996 C 0.2688 -0.27963 0.27961 -0.29931 0.28886 -0.31991 C 0.3045 -0.35486 0.28847 -0.32593 0.30385 -0.35672 C 0.3118 -0.37246 0.32 -0.38866 0.32639 -0.40672 C 0.3286 -0.41297 0.32965 -0.42061 0.33199 -0.42662 C 0.33408 -0.43172 0.33746 -0.43496 0.33955 -0.44005 C 0.34307 -0.44815 0.3458 -0.45787 0.34893 -0.46667 C 0.34958 -0.48102 0.34867 -0.49607 0.35075 -0.50996 C 0.35193 -0.51783 0.3561 -0.52315 0.35831 -0.5301 C 0.37004 -0.56644 0.35948 -0.54931 0.37707 -0.56991 C 0.3802 -0.57894 0.38215 -0.58959 0.38645 -0.59676 C 0.39987 -0.61945 0.41799 -0.6375 0.43336 -0.65672 C 0.45004 -0.67755 0.46763 -0.70047 0.48587 -0.71667 C 0.49238 -0.72246 0.49994 -0.72454 0.50658 -0.7301 C 0.5131 -0.73565 0.51883 -0.74398 0.52535 -0.75 C 0.54476 -0.76806 0.56443 -0.77871 0.58528 -0.79005 C 0.6103 -0.80371 0.6344 -0.82315 0.66033 -0.8301 C 0.66346 -0.83334 0.66671 -0.83658 0.66971 -0.84005 C 0.67232 -0.84306 0.67727 -0.85 0.67727 -0.85 L 0.81238 -0.91667 " pathEditMode="relative" ptsTypes="fffffffffffffffffffffffffffffffff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0862">
            <a:off x="2429495" y="4647704"/>
            <a:ext cx="3429000" cy="3429000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5818909" y="2838204"/>
            <a:ext cx="5177642" cy="1971304"/>
          </a:xfrm>
          <a:prstGeom prst="cloudCallout">
            <a:avLst>
              <a:gd name="adj1" fmla="val -78861"/>
              <a:gd name="adj2" fmla="val 853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Дякую! Все правильно!</a:t>
            </a:r>
          </a:p>
          <a:p>
            <a:pPr algn="ctr"/>
            <a:r>
              <a:rPr lang="uk-UA" dirty="0" smtClean="0"/>
              <a:t>Тепер ми можемо летіти!</a:t>
            </a:r>
          </a:p>
        </p:txBody>
      </p:sp>
    </p:spTree>
    <p:extLst>
      <p:ext uri="{BB962C8B-B14F-4D97-AF65-F5344CB8AC3E}">
        <p14:creationId xmlns:p14="http://schemas.microsoft.com/office/powerpoint/2010/main" val="186090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4.375E-6 3.7037E-6 L -4.375E-6 0.00046 C 0.0004 -0.00695 0.00053 -0.01436 0.00105 -0.0213 C 0.00118 -0.02361 0.0017 -0.02593 0.00196 -0.02824 C 0.00235 -0.03449 0.00274 -0.04098 0.00287 -0.04723 C 0.0043 -0.08056 0.00261 -0.06644 0.00482 -0.08311 C 0.00521 -0.09723 0.00534 -0.11158 0.00586 -0.12593 C 0.00599 -0.13241 0.00651 -0.13866 0.00678 -0.14491 C 0.00717 -0.15533 0.00743 -0.16551 0.00769 -0.17593 C 0.00808 -0.25301 0.00886 -0.3301 0.00886 -0.40695 C 0.00886 -0.43565 0.00834 -0.48658 0.00678 -0.52153 C 0.00651 -0.52616 0.00612 -0.53079 0.00586 -0.53565 C 0.00547 -0.54584 0.00495 -0.55625 0.00482 -0.56644 C 0.003 -0.81736 0.00912 -0.72246 0.00287 -0.81412 C 0.00261 -0.84607 0.00235 -0.87778 0.00196 -0.90926 C 0.0017 -0.93195 0.00118 -0.95486 0.00105 -0.97801 C -0.00026 -1.10926 -4.375E-6 -1.10579 -4.375E-6 -1.22593 " pathEditMode="relative" rAng="0" ptsTypes="AAAAAAAAAAAAAAA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6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92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7967" y="521018"/>
            <a:ext cx="28183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Планета </a:t>
            </a:r>
          </a:p>
          <a:p>
            <a:pPr algn="ctr"/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Юп</a:t>
            </a:r>
            <a:r>
              <a:rPr lang="uk-UA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ітер</a:t>
            </a:r>
            <a:endParaRPr lang="uk-UA" sz="5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9108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C:\Users\User-PC03\Desktop\Відкритий урок математика 5 клас\cosmos0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64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84"/>
            <a:ext cx="12192000" cy="6856116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3302927" y="814071"/>
            <a:ext cx="42292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А.</a:t>
            </a:r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0,48 &lt; 0,43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endParaRPr lang="uk-UA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3323093" y="1737401"/>
            <a:ext cx="4891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Б.</a:t>
            </a:r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0,06 &lt; 0,0039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endParaRPr lang="uk-UA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3340053" y="2647990"/>
            <a:ext cx="4192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.</a:t>
            </a:r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0,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94</a:t>
            </a:r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&gt; 0,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62 </a:t>
            </a:r>
            <a:endParaRPr lang="uk-UA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3340053" y="3459845"/>
            <a:ext cx="3702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Г.</a:t>
            </a:r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0,</a:t>
            </a:r>
            <a:r>
              <a:rPr lang="uk-U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05</a:t>
            </a:r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uk-UA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=</a:t>
            </a:r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uk-U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0,5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endParaRPr lang="uk-UA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433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03"/>
            <a:ext cx="12192000" cy="68906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56" y="2897269"/>
            <a:ext cx="612783" cy="61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3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2248E-6 -7.40741E-7 C 0.00169 -0.03426 0.00156 -0.04421 0.01133 -0.06991 C 0.01629 -0.09676 0.03179 -0.12106 0.0469 -0.12986 C 0.05355 -0.1419 0.0585 -0.14583 0.06762 -0.15 C 0.0744 -0.15903 0.07765 -0.16481 0.08638 -0.16991 C 0.09368 -0.17431 0.10879 -0.17986 0.10879 -0.17986 C 0.13655 -0.20995 0.18384 -0.21227 0.21394 -0.21667 C 0.2598 -0.22986 0.29824 -0.23264 0.3471 -0.23657 C 0.35153 -0.23773 0.35596 -0.23843 0.36026 -0.24005 C 0.37707 -0.2463 0.37694 -0.24444 0.36782 -0.25 C 0.3716 -0.25231 0.37511 -0.25671 0.37902 -0.25671 C 0.38189 -0.25671 0.38397 -0.25185 0.38658 -0.25 C 0.39765 -0.24236 0.40925 -0.23773 0.42032 -0.22986 C 0.42163 -0.22662 0.42215 -0.22176 0.4241 -0.21991 C 0.44104 -0.20301 0.4271 -0.22893 0.43909 -0.20995 C 0.44821 -0.19537 0.45524 -0.17361 0.46723 -0.16667 C 0.47205 -0.15393 0.47961 -0.14167 0.48782 -0.13657 C 0.49133 -0.13032 0.49589 -0.12639 0.49915 -0.11991 C 0.50215 -0.11389 0.5041 -0.10671 0.50658 -0.1 C 0.50801 -0.09606 0.51062 -0.09375 0.51218 -0.09005 C 0.51492 -0.08356 0.51974 -0.06991 0.51974 -0.06991 C 0.5273 -0.03009 0.52065 0.00949 0.51791 0.05 C 0.52326 0.05324 0.53785 0.0581 0.54228 0.07014 C 0.54449 0.07593 0.54606 0.09005 0.54606 0.09005 C 0.54436 0.10694 0.54319 0.12477 0.5385 0.14005 C 0.5299 0.16782 0.51479 0.19144 0.50098 0.20995 C 0.49603 0.21667 0.49094 0.22338 0.48599 0.23009 C 0.48391 0.23287 0.48274 0.23773 0.48039 0.24005 C 0.47818 0.24236 0.47531 0.24213 0.47283 0.24329 C 0.47036 0.2456 0.46762 0.24745 0.46528 0.25 C 0.46267 0.25301 0.46059 0.25718 0.45785 0.25995 C 0.45616 0.26181 0.45407 0.26204 0.45225 0.26343 C 0.44964 0.26551 0.44703 0.26759 0.44469 0.27014 C 0.44208 0.27315 0.44 0.27801 0.43713 0.28009 C 0.43361 0.28264 0.42971 0.28218 0.42593 0.28333 C 0.41472 0.29329 0.40261 0.29977 0.39023 0.30347 C 0.37798 0.31759 0.39218 0.30324 0.36964 0.31343 C 0.3669 0.31458 0.36482 0.31944 0.36208 0.32014 C 0.35153 0.32269 0.34085 0.32222 0.33029 0.32338 C 0.30397 0.3338 0.27648 0.33912 0.24951 0.34329 C 0.23114 0.35995 0.25355 0.3419 0.21394 0.35347 C 0.21173 0.35417 0.21055 0.35903 0.20834 0.35995 C 0.20339 0.36227 0.19831 0.36227 0.19322 0.36343 C 0.18892 0.36574 0.18462 0.36852 0.18019 0.37014 C 0.17524 0.37199 0.17003 0.3713 0.16508 0.37338 C 0.16234 0.37454 0.16026 0.3787 0.15765 0.38009 C 0.15401 0.38194 0.1501 0.38218 0.14632 0.38333 C 0.12873 0.39907 0.15088 0.38102 0.12756 0.39329 C 0.12495 0.39468 0.12287 0.39861 0.12013 0.4 C 0.11583 0.40208 0.1114 0.40232 0.10697 0.40347 C 0.08287 0.42014 0.02306 0.41759 3.32248E-6 0.42014 C -0.1088 0.40949 -0.06997 0.40995 -0.11635 0.40995 " pathEditMode="relative" ptsTypes="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-PC03\Desktop\Відкритий урок математика 5 клас\11625_planeta_kosmos_yupiter_1920x1200_www.GdeFon.ru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8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-PC03\Desktop\Відкритий урок математика 5 клас\rock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01251">
            <a:off x="8296275" y="2135188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>
          <a:xfrm>
            <a:off x="6242463" y="-16385"/>
            <a:ext cx="5177642" cy="1971304"/>
          </a:xfrm>
          <a:prstGeom prst="cloudCallout">
            <a:avLst>
              <a:gd name="adj1" fmla="val 20182"/>
              <a:gd name="adj2" fmla="val 1001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84628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92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 descr="C:\Users\User-PC03\Desktop\Відкритий урок математика 5 клас\rock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636">
            <a:off x="634369" y="3305688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6"/>
          <p:cNvSpPr/>
          <p:nvPr/>
        </p:nvSpPr>
        <p:spPr>
          <a:xfrm>
            <a:off x="5018458" y="3788154"/>
            <a:ext cx="5177642" cy="1971304"/>
          </a:xfrm>
          <a:prstGeom prst="cloudCallout">
            <a:avLst>
              <a:gd name="adj1" fmla="val -87282"/>
              <a:gd name="adj2" fmla="val 4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Привіт! Розв’яжіть завдання і дізнаєтесь! </a:t>
            </a:r>
          </a:p>
        </p:txBody>
      </p:sp>
      <p:pic>
        <p:nvPicPr>
          <p:cNvPr id="1026" name="Picture 2" descr="C:\Users\User-PC03\Desktop\Відкритий урок математика 5 клас\4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2775" flipH="1">
            <a:off x="6990735" y="512514"/>
            <a:ext cx="4959607" cy="324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носка-облако 6"/>
          <p:cNvSpPr/>
          <p:nvPr/>
        </p:nvSpPr>
        <p:spPr>
          <a:xfrm>
            <a:off x="790587" y="288075"/>
            <a:ext cx="5177642" cy="1971304"/>
          </a:xfrm>
          <a:prstGeom prst="cloudCallout">
            <a:avLst>
              <a:gd name="adj1" fmla="val 80208"/>
              <a:gd name="adj2" fmla="val 326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Привіт,  куди ви летите?</a:t>
            </a:r>
          </a:p>
        </p:txBody>
      </p:sp>
    </p:spTree>
    <p:extLst>
      <p:ext uri="{BB962C8B-B14F-4D97-AF65-F5344CB8AC3E}">
        <p14:creationId xmlns:p14="http://schemas.microsoft.com/office/powerpoint/2010/main" val="47584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611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</p:pic>
      <p:sp>
        <p:nvSpPr>
          <p:cNvPr id="5" name="Прямокутник 4"/>
          <p:cNvSpPr/>
          <p:nvPr/>
        </p:nvSpPr>
        <p:spPr>
          <a:xfrm>
            <a:off x="2909455" y="720436"/>
            <a:ext cx="6414654" cy="35329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Picture 2" descr="C:\Users\User-PC03\Desktop\Відкритий урок математика 5 клас\Завдання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65532"/>
            <a:ext cx="7537828" cy="429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6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611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</p:pic>
      <p:sp>
        <p:nvSpPr>
          <p:cNvPr id="6" name="Прямокутник 5"/>
          <p:cNvSpPr/>
          <p:nvPr/>
        </p:nvSpPr>
        <p:spPr>
          <a:xfrm>
            <a:off x="2909455" y="720436"/>
            <a:ext cx="6414654" cy="35329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2" descr="C:\Users\User-PC03\Desktop\Відкритий урок математика 5 клас\Завдання ключ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3309" r="18290" b="12056"/>
          <a:stretch/>
        </p:blipFill>
        <p:spPr bwMode="auto">
          <a:xfrm>
            <a:off x="4229100" y="589744"/>
            <a:ext cx="3941117" cy="384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70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3"/>
          <p:cNvSpPr/>
          <p:nvPr/>
        </p:nvSpPr>
        <p:spPr>
          <a:xfrm>
            <a:off x="0" y="0"/>
            <a:ext cx="12192000" cy="68592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User-PC03\Desktop\Відкритий урок математика 5 клас\saturn-main-mo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8930821" cy="667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5"/>
          <p:cNvSpPr/>
          <p:nvPr/>
        </p:nvSpPr>
        <p:spPr>
          <a:xfrm>
            <a:off x="0" y="0"/>
            <a:ext cx="28183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Планета 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Сатурн</a:t>
            </a:r>
            <a:endParaRPr lang="uk-UA" sz="5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1814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03"/>
            <a:ext cx="12192000" cy="6890603"/>
          </a:xfrm>
          <a:prstGeom prst="rect">
            <a:avLst/>
          </a:prstGeom>
        </p:spPr>
      </p:pic>
      <p:pic>
        <p:nvPicPr>
          <p:cNvPr id="5" name="Picture 3" descr="C:\Users\User-PC03\Desktop\Відкритий урок математика 5 клас\rocke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636">
            <a:off x="1794815" y="5323541"/>
            <a:ext cx="1416235" cy="141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-PC03\Desktop\Відкритий урок математика 5 клас\4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2775" flipH="1">
            <a:off x="1497171" y="-2509679"/>
            <a:ext cx="1568737" cy="102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62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124E-6 1.48148E-6 C 0.00899 0.01111 0.02606 0.03495 0.03753 0.04004 C 0.04599 0.04375 0.05498 0.04213 0.06371 0.04328 C 0.12143 0.0662 0.1815 0.04722 0.24013 0.04004 C 0.24821 0.0368 0.25629 0.03287 0.2645 0.03009 C 0.27323 0.02731 0.28209 0.02639 0.29081 0.02338 C 0.32326 0.0118 0.35336 -0.00348 0.38463 -0.01991 C 0.40456 -0.03033 0.42528 -0.03681 0.44469 -0.05 C 0.45173 -0.05486 0.45837 -0.06135 0.46528 -0.06667 C 0.47153 -0.0713 0.47766 -0.07593 0.48404 -0.0801 C 0.49824 -0.08936 0.51296 -0.09699 0.52717 -0.10672 C 0.54971 -0.12199 0.52808 -0.11297 0.54788 -0.11991 C 0.55557 -0.13033 0.57173 -0.15 0.58163 -0.15 " pathEditMode="relative" ptsTypes="ffffffffffff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7036E-6 -0.00324 C 0.0116 0.05949 -0.00378 -0.02824 0.0056 0.04051 C 0.0073 0.05301 0.01121 0.06597 0.01316 0.07847 C 0.01551 0.09305 0.01577 0.10787 0.01876 0.12222 C 0.01941 0.13588 0.01968 0.14977 0.02072 0.16342 C 0.02176 0.17847 0.02645 0.19259 0.02814 0.20717 C 0.0288 0.21319 0.02867 0.21921 0.0301 0.22477 C 0.03179 0.23125 0.03609 0.23541 0.03753 0.24213 C 0.04495 0.27569 0.03323 0.22477 0.04326 0.25972 C 0.05042 0.28518 0.04248 0.27014 0.05264 0.28611 C 0.0559 0.30069 0.06202 0.31041 0.0714 0.31504 C 0.083 0.3331 0.0929 0.34398 0.10906 0.35 C 0.11362 0.35486 0.1174 0.36065 0.12222 0.36481 C 0.12456 0.36666 0.1273 0.36643 0.12977 0.36782 C 0.13994 0.37361 0.14945 0.38102 0.15987 0.38495 C 0.17941 0.40023 0.15453 0.38241 0.17681 0.39398 C 0.20365 0.40787 0.16339 0.39074 0.19192 0.40856 C 0.19544 0.41088 0.19935 0.41065 0.20313 0.41134 C 0.21941 0.42384 0.20039 0.41111 0.2258 0.42037 C 0.22906 0.42153 0.23192 0.42523 0.23518 0.42639 C 0.2413 0.42801 0.24769 0.42801 0.25394 0.42916 C 0.27505 0.44236 0.25459 0.43125 0.29538 0.43796 C 0.30293 0.43912 0.31036 0.44282 0.31805 0.44375 C 0.33551 0.44583 0.3531 0.4456 0.37069 0.44653 C 0.39531 0.45509 0.42072 0.46065 0.44586 0.46435 C 0.45707 0.46991 0.46827 0.47824 0.47974 0.48171 C 0.49941 0.49699 0.47179 0.47685 0.50059 0.49028 C 0.50463 0.49213 0.50788 0.49699 0.51179 0.4993 C 0.50489 0.50116 0.49798 0.50509 0.49108 0.50509 C 0.48886 0.50509 0.48665 0.49629 0.48534 0.4993 C 0.48156 0.50833 0.49016 0.51852 0.4929 0.52268 C 0.49355 0.52546 0.49329 0.52916 0.49472 0.53148 C 0.49616 0.53379 0.49863 0.53287 0.50059 0.53426 C 0.50254 0.53588 0.50437 0.53819 0.50619 0.54028 C 0.51466 0.55972 0.50476 0.54051 0.51557 0.55208 C 0.51961 0.55625 0.52274 0.56227 0.52678 0.56666 C 0.53056 0.58356 0.5256 0.56898 0.53433 0.57824 C 0.53655 0.58032 0.53811 0.58403 0.53994 0.58703 C 0.54241 0.59861 0.54567 0.6044 0.55127 0.61319 C 0.55427 0.62639 0.55766 0.63403 0.56065 0.64838 C 0.56196 0.6544 0.56495 0.65949 0.56639 0.66597 C 0.56795 0.68657 0.57134 0.70463 0.57577 0.7243 C 0.57707 0.72986 0.58319 0.72639 0.58697 0.72731 C 0.5901 0.7294 0.59323 0.73217 0.59648 0.73333 C 0.62007 0.74097 0.60704 0.7294 0.61902 0.7419 C 0.62306 0.75139 0.62814 0.75856 0.63218 0.76828 C 0.63648 0.78842 0.63218 0.80879 0.63218 0.82986 " pathEditMode="relative" rAng="0" ptsTypes="ffffffffffffffffffffffffffffffffffffffffffffff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35" y="4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92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587" y="0"/>
            <a:ext cx="6854726" cy="68592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7967" y="521018"/>
            <a:ext cx="28183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Планета 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Земля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02994" y="280219"/>
            <a:ext cx="26842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Планета Земля – це найбільша планета земної групи. Обертається Земля навколо Сонця за 365.3 доби. Доба триває  24 години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7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321" y="388092"/>
            <a:ext cx="9526624" cy="49597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uk-UA" sz="4800" dirty="0" smtClean="0"/>
              <a:t/>
            </a:r>
            <a:br>
              <a:rPr lang="uk-UA" sz="4800" dirty="0" smtClean="0"/>
            </a:br>
            <a:r>
              <a:rPr lang="uk-UA" sz="4800" dirty="0" smtClean="0"/>
              <a:t>Над презентацією працювала вчитель математики </a:t>
            </a:r>
            <a:br>
              <a:rPr lang="uk-UA" sz="4800" dirty="0" smtClean="0"/>
            </a:br>
            <a:r>
              <a:rPr lang="uk-UA" sz="4800" dirty="0" err="1" smtClean="0"/>
              <a:t>Шумського</a:t>
            </a:r>
            <a:r>
              <a:rPr lang="uk-UA" sz="4800" dirty="0" smtClean="0"/>
              <a:t> </a:t>
            </a:r>
            <a:r>
              <a:rPr lang="uk-UA" sz="4800" smtClean="0"/>
              <a:t>НВК  </a:t>
            </a:r>
            <a:br>
              <a:rPr lang="uk-UA" sz="4800" smtClean="0"/>
            </a:br>
            <a:r>
              <a:rPr lang="uk-UA" sz="4800" smtClean="0"/>
              <a:t>Бундик</a:t>
            </a:r>
            <a:r>
              <a:rPr lang="uk-UA" sz="4800" dirty="0" smtClean="0"/>
              <a:t> Людмила Адамівна</a:t>
            </a:r>
            <a:endParaRPr lang="uk-UA" sz="48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915891" y="5015345"/>
            <a:ext cx="4296703" cy="707724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431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0862">
            <a:off x="8429923" y="4594192"/>
            <a:ext cx="3560546" cy="356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6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06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115" y="3578928"/>
            <a:ext cx="556344" cy="55634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5707039" y="2306471"/>
            <a:ext cx="777922" cy="66874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87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3453E-6 1.48148E-6 C -4.23453E-6 0.00046 0.00079 0.00116 0.00079 0.00162 C 0.0017 0.00231 0.0017 0.00324 0.0017 0.00347 C 0.00548 0.00324 0.00939 0.00162 0.01408 0.00116 C 0.01981 0.00162 0.0245 0.00324 0.03023 0.00532 C 0.03206 0.00602 0.0331 0.00787 0.03401 0.00833 C 0.03492 0.00879 0.03492 0.00926 0.03583 0.00995 C 0.03583 0.01018 0.03688 0.01018 0.03688 0.01065 C 0.03961 0.01296 0.03583 0.01088 0.0387 0.0125 C 0.03779 0.01435 0.03583 0.01504 0.03401 0.0162 C 0.03779 0.02384 0.04717 0.02199 0.05095 0.02245 C 0.05382 0.02338 0.05668 0.02361 0.05955 0.02546 C 0.06241 0.02731 0.06424 0.03032 0.06711 0.03194 C 0.06802 0.03472 0.06802 0.03518 0.06997 0.03611 C 0.0718 0.04051 0.06997 0.03611 0.07271 0.03958 C 0.07753 0.04375 0.0718 0.04051 0.07557 0.04259 C 0.07649 0.04491 0.07753 0.04606 0.07753 0.04838 C 0.07844 0.04884 0.07844 0.05 0.07844 0.05046 C 0.07844 0.05116 0.07935 0.05139 0.07935 0.05254 C 0.08053 0.0537 0.07935 0.0544 0.07935 0.05555 " pathEditMode="relative" rAng="0" ptsTypes="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92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89" y="1296"/>
            <a:ext cx="68199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1915" y="307262"/>
            <a:ext cx="48154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Супутник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Землі</a:t>
            </a:r>
            <a:endParaRPr lang="ru-RU" sz="5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uk-U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Місяць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3605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70" y="-4519"/>
            <a:ext cx="11922919" cy="701275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481" y="2695699"/>
            <a:ext cx="4475976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93" y="1076633"/>
            <a:ext cx="4399935" cy="4424516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4539156" y="3712861"/>
            <a:ext cx="5308056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Найближче до Землі </a:t>
            </a:r>
            <a:b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небесне тіло – Місяць. </a:t>
            </a:r>
            <a:b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Це єдиний природний</a:t>
            </a:r>
            <a:b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супутник нашої планети</a:t>
            </a:r>
            <a:endParaRPr lang="uk-U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523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5" y="2428305"/>
            <a:ext cx="2768559" cy="4429695"/>
          </a:xfrm>
          <a:prstGeom prst="rect">
            <a:avLst/>
          </a:prstGeom>
        </p:spPr>
      </p:pic>
      <p:pic>
        <p:nvPicPr>
          <p:cNvPr id="2057" name="Picture 9" descr="C:\Users\User-PC03\Desktop\Якась єресь\Ересь\1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524" y="1762726"/>
            <a:ext cx="307219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-PC03\Desktop\Якась єресь\Истина\1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283" y="1762726"/>
            <a:ext cx="2944966" cy="5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User-PC03\Desktop\Якась єресь\Ересь\2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277" y="2428305"/>
            <a:ext cx="2976683" cy="47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User-PC03\Desktop\Якась єресь\Истина\2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715" y="2428306"/>
            <a:ext cx="3194064" cy="47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User-PC03\Desktop\Якась єресь\Ересь\3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524" y="3008818"/>
            <a:ext cx="3213784" cy="48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User-PC03\Desktop\Якась єресь\Истина\3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715" y="3008817"/>
            <a:ext cx="3194064" cy="44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User-PC03\Desktop\Якась єресь\Ересь\4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277" y="3515133"/>
            <a:ext cx="3139901" cy="49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Users\User-PC03\Desktop\Якась єресь\Истина\4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715" y="3483126"/>
            <a:ext cx="2746102" cy="50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User-PC03\Desktop\Якась єресь\Ересь\5.pn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523" y="4011560"/>
            <a:ext cx="3041863" cy="48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User-PC03\Desktop\Якась єресь\Истина\5.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420" y="4036437"/>
            <a:ext cx="3130653" cy="48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C:\Users\User-PC03\Desktop\Якась єресь\Ересь\6.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59" y="4498258"/>
            <a:ext cx="3232349" cy="49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:\Users\User-PC03\Desktop\Якась єресь\Истина\6.pn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178" y="4551026"/>
            <a:ext cx="2714397" cy="5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Кнопка дії: далі 1">
            <a:hlinkClick r:id="" action="ppaction://hlinkshowjump?jump=nextslide" highlightClick="1"/>
          </p:cNvPr>
          <p:cNvSpPr/>
          <p:nvPr/>
        </p:nvSpPr>
        <p:spPr>
          <a:xfrm>
            <a:off x="2171700" y="4802106"/>
            <a:ext cx="982980" cy="1004333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968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7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1321</TotalTime>
  <Words>234</Words>
  <Application>Microsoft Office PowerPoint</Application>
  <PresentationFormat>Довільний</PresentationFormat>
  <Paragraphs>54</Paragraphs>
  <Slides>40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40</vt:i4>
      </vt:variant>
    </vt:vector>
  </HeadingPairs>
  <TitlesOfParts>
    <vt:vector size="41" baseType="lpstr">
      <vt:lpstr>Кнопка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Над презентацією працювала вчитель математики  Шумського НВК   Бундик Людмила Адамівна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Шумський НВК.</dc:subject>
  <dc:creator>Бундик Л.А.</dc:creator>
  <dc:description>Шумський НВК. Бундик Л.А._x000d_
Презентація до уроку з математики 5 клас</dc:description>
  <cp:lastModifiedBy>Учень</cp:lastModifiedBy>
  <cp:revision>79</cp:revision>
  <dcterms:created xsi:type="dcterms:W3CDTF">2015-03-09T17:12:19Z</dcterms:created>
  <dcterms:modified xsi:type="dcterms:W3CDTF">2015-12-07T18:38:27Z</dcterms:modified>
  <cp:category>Математика 5 клас</cp:category>
  <cp:version>2.0</cp:version>
</cp:coreProperties>
</file>