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60" r:id="rId4"/>
    <p:sldId id="261" r:id="rId5"/>
    <p:sldId id="262" r:id="rId6"/>
    <p:sldId id="266" r:id="rId7"/>
    <p:sldId id="273" r:id="rId8"/>
    <p:sldId id="272" r:id="rId9"/>
    <p:sldId id="271" r:id="rId10"/>
    <p:sldId id="268" r:id="rId11"/>
    <p:sldId id="275" r:id="rId12"/>
    <p:sldId id="269" r:id="rId13"/>
    <p:sldId id="274" r:id="rId14"/>
    <p:sldId id="265" r:id="rId15"/>
    <p:sldId id="276" r:id="rId16"/>
    <p:sldId id="264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7F9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3" d="100"/>
          <a:sy n="73" d="100"/>
        </p:scale>
        <p:origin x="132" y="3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ru-RU"/>
            </a:pPr>
            <a:r>
              <a:rPr lang="uk-UA" sz="1800" dirty="0" smtClean="0"/>
              <a:t>Рівень</a:t>
            </a:r>
            <a:r>
              <a:rPr lang="uk-UA" sz="1800" baseline="0" dirty="0" smtClean="0"/>
              <a:t> стандарту</a:t>
            </a:r>
            <a:endParaRPr lang="ru-RU" sz="1800" dirty="0"/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Початковий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Середній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1">
                  <c:v>24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Достатній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2">
                  <c:v>48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Високий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3">
                  <c:v>28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30655360"/>
        <c:axId val="130656896"/>
        <c:axId val="0"/>
      </c:bar3DChart>
      <c:catAx>
        <c:axId val="130655360"/>
        <c:scaling>
          <c:orientation val="minMax"/>
        </c:scaling>
        <c:delete val="1"/>
        <c:axPos val="b"/>
        <c:majorTickMark val="out"/>
        <c:minorTickMark val="none"/>
        <c:tickLblPos val="nextTo"/>
        <c:crossAx val="130656896"/>
        <c:crosses val="autoZero"/>
        <c:auto val="1"/>
        <c:lblAlgn val="ctr"/>
        <c:lblOffset val="100"/>
        <c:noMultiLvlLbl val="0"/>
      </c:catAx>
      <c:valAx>
        <c:axId val="1306568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ru-RU"/>
            </a:pPr>
            <a:endParaRPr lang="uk-UA"/>
          </a:p>
        </c:txPr>
        <c:crossAx val="130655360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lang="ru-RU" sz="1400"/>
          </a:pPr>
          <a:endParaRPr lang="uk-UA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ru-RU"/>
            </a:pPr>
            <a:r>
              <a:rPr lang="uk-UA" sz="1800" dirty="0" smtClean="0"/>
              <a:t>Рівень</a:t>
            </a:r>
            <a:r>
              <a:rPr lang="uk-UA" sz="1800" baseline="0" dirty="0" smtClean="0"/>
              <a:t> стандарту</a:t>
            </a:r>
            <a:endParaRPr lang="ru-RU" sz="1800" dirty="0"/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Початковий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Середній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1">
                  <c:v>35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Достатній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2">
                  <c:v>50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Високий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3">
                  <c:v>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9500928"/>
        <c:axId val="29502464"/>
        <c:axId val="0"/>
      </c:bar3DChart>
      <c:catAx>
        <c:axId val="29500928"/>
        <c:scaling>
          <c:orientation val="minMax"/>
        </c:scaling>
        <c:delete val="1"/>
        <c:axPos val="b"/>
        <c:majorTickMark val="out"/>
        <c:minorTickMark val="none"/>
        <c:tickLblPos val="nextTo"/>
        <c:crossAx val="29502464"/>
        <c:crosses val="autoZero"/>
        <c:auto val="1"/>
        <c:lblAlgn val="ctr"/>
        <c:lblOffset val="100"/>
        <c:noMultiLvlLbl val="0"/>
      </c:catAx>
      <c:valAx>
        <c:axId val="295024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ru-RU"/>
            </a:pPr>
            <a:endParaRPr lang="uk-UA"/>
          </a:p>
        </c:txPr>
        <c:crossAx val="29500928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lang="ru-RU" sz="1400"/>
          </a:pPr>
          <a:endParaRPr lang="uk-UA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ru-RU"/>
            </a:pPr>
            <a:r>
              <a:rPr lang="uk-UA" sz="1800" dirty="0" smtClean="0"/>
              <a:t>Профільний</a:t>
            </a:r>
            <a:r>
              <a:rPr lang="uk-UA" sz="1800" baseline="0" dirty="0" smtClean="0"/>
              <a:t> рівень</a:t>
            </a:r>
            <a:endParaRPr lang="ru-RU" sz="1800" dirty="0"/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Початковий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Середній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1">
                  <c:v>17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Достатній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2">
                  <c:v>31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Високий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3">
                  <c:v>48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06235776"/>
        <c:axId val="106237312"/>
        <c:axId val="0"/>
      </c:bar3DChart>
      <c:catAx>
        <c:axId val="106235776"/>
        <c:scaling>
          <c:orientation val="minMax"/>
        </c:scaling>
        <c:delete val="1"/>
        <c:axPos val="b"/>
        <c:majorTickMark val="out"/>
        <c:minorTickMark val="none"/>
        <c:tickLblPos val="nextTo"/>
        <c:crossAx val="106237312"/>
        <c:crosses val="autoZero"/>
        <c:auto val="1"/>
        <c:lblAlgn val="ctr"/>
        <c:lblOffset val="100"/>
        <c:noMultiLvlLbl val="0"/>
      </c:catAx>
      <c:valAx>
        <c:axId val="1062373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ru-RU"/>
            </a:pPr>
            <a:endParaRPr lang="uk-UA"/>
          </a:p>
        </c:txPr>
        <c:crossAx val="106235776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lang="ru-RU" sz="1400"/>
          </a:pPr>
          <a:endParaRPr lang="uk-UA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ru-RU"/>
            </a:pPr>
            <a:r>
              <a:rPr lang="uk-UA" sz="1800" dirty="0" smtClean="0"/>
              <a:t>Профільний</a:t>
            </a:r>
            <a:r>
              <a:rPr lang="uk-UA" sz="1800" baseline="0" dirty="0" smtClean="0"/>
              <a:t> рівень</a:t>
            </a:r>
            <a:endParaRPr lang="ru-RU" sz="1800" dirty="0"/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Початковий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Середній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1">
                  <c:v>19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Достатній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2">
                  <c:v>44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Високий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3">
                  <c:v>38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06285312"/>
        <c:axId val="106295296"/>
        <c:axId val="0"/>
      </c:bar3DChart>
      <c:catAx>
        <c:axId val="106285312"/>
        <c:scaling>
          <c:orientation val="minMax"/>
        </c:scaling>
        <c:delete val="1"/>
        <c:axPos val="b"/>
        <c:majorTickMark val="out"/>
        <c:minorTickMark val="none"/>
        <c:tickLblPos val="nextTo"/>
        <c:crossAx val="106295296"/>
        <c:crosses val="autoZero"/>
        <c:auto val="1"/>
        <c:lblAlgn val="ctr"/>
        <c:lblOffset val="100"/>
        <c:noMultiLvlLbl val="0"/>
      </c:catAx>
      <c:valAx>
        <c:axId val="1062952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ru-RU"/>
            </a:pPr>
            <a:endParaRPr lang="uk-UA"/>
          </a:p>
        </c:txPr>
        <c:crossAx val="106285312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lang="ru-RU" sz="1400"/>
          </a:pPr>
          <a:endParaRPr lang="uk-UA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B8939-EB7F-4FF1-9A36-088FD3B60A22}" type="datetimeFigureOut">
              <a:rPr lang="ru-RU" smtClean="0"/>
              <a:pPr/>
              <a:t>26.02.2016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7985D-DC3B-449A-8CE1-113CF362C27F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B8939-EB7F-4FF1-9A36-088FD3B60A22}" type="datetimeFigureOut">
              <a:rPr lang="ru-RU" smtClean="0"/>
              <a:pPr/>
              <a:t>26.02.2016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7985D-DC3B-449A-8CE1-113CF362C27F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B8939-EB7F-4FF1-9A36-088FD3B60A22}" type="datetimeFigureOut">
              <a:rPr lang="ru-RU" smtClean="0"/>
              <a:pPr/>
              <a:t>26.02.2016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7985D-DC3B-449A-8CE1-113CF362C27F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Заголовок, текст і діагра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іаграми 3"/>
          <p:cNvSpPr>
            <a:spLocks noGrp="1"/>
          </p:cNvSpPr>
          <p:nvPr>
            <p:ph type="ch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uk-UA" noProof="0" smtClean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FF1F83-450D-4FD8-B3BB-817AA0394879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B8939-EB7F-4FF1-9A36-088FD3B60A22}" type="datetimeFigureOut">
              <a:rPr lang="ru-RU" smtClean="0"/>
              <a:pPr/>
              <a:t>26.02.2016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7985D-DC3B-449A-8CE1-113CF362C27F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B8939-EB7F-4FF1-9A36-088FD3B60A22}" type="datetimeFigureOut">
              <a:rPr lang="ru-RU" smtClean="0"/>
              <a:pPr/>
              <a:t>26.02.2016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7985D-DC3B-449A-8CE1-113CF362C27F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B8939-EB7F-4FF1-9A36-088FD3B60A22}" type="datetimeFigureOut">
              <a:rPr lang="ru-RU" smtClean="0"/>
              <a:pPr/>
              <a:t>26.02.2016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7985D-DC3B-449A-8CE1-113CF362C27F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B8939-EB7F-4FF1-9A36-088FD3B60A22}" type="datetimeFigureOut">
              <a:rPr lang="ru-RU" smtClean="0"/>
              <a:pPr/>
              <a:t>26.02.2016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7985D-DC3B-449A-8CE1-113CF362C27F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B8939-EB7F-4FF1-9A36-088FD3B60A22}" type="datetimeFigureOut">
              <a:rPr lang="ru-RU" smtClean="0"/>
              <a:pPr/>
              <a:t>26.02.2016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7985D-DC3B-449A-8CE1-113CF362C27F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B8939-EB7F-4FF1-9A36-088FD3B60A22}" type="datetimeFigureOut">
              <a:rPr lang="ru-RU" smtClean="0"/>
              <a:pPr/>
              <a:t>26.02.2016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7985D-DC3B-449A-8CE1-113CF362C27F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B8939-EB7F-4FF1-9A36-088FD3B60A22}" type="datetimeFigureOut">
              <a:rPr lang="ru-RU" smtClean="0"/>
              <a:pPr/>
              <a:t>26.02.2016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7985D-DC3B-449A-8CE1-113CF362C27F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B8939-EB7F-4FF1-9A36-088FD3B60A22}" type="datetimeFigureOut">
              <a:rPr lang="ru-RU" smtClean="0"/>
              <a:pPr/>
              <a:t>26.02.2016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177985D-DC3B-449A-8CE1-113CF362C27F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20000"/>
                <a:lumOff val="80000"/>
              </a:schemeClr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6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96B8939-EB7F-4FF1-9A36-088FD3B60A22}" type="datetimeFigureOut">
              <a:rPr lang="ru-RU" smtClean="0"/>
              <a:pPr/>
              <a:t>26.02.2016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177985D-DC3B-449A-8CE1-113CF362C27F}" type="slidenum">
              <a:rPr lang="ru-RU" smtClean="0"/>
              <a:pPr/>
              <a:t>‹№›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image" Target="../media/image47.jpeg"/><Relationship Id="rId7" Type="http://schemas.openxmlformats.org/officeDocument/2006/relationships/image" Target="../media/image51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546100"/>
            <a:ext cx="7416800" cy="144303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uk-UA" sz="5400" dirty="0" smtClean="0"/>
              <a:t/>
            </a:r>
            <a:br>
              <a:rPr lang="uk-UA" sz="5400" dirty="0" smtClean="0"/>
            </a:br>
            <a:r>
              <a:rPr lang="uk-UA" sz="5400" dirty="0" smtClean="0"/>
              <a:t/>
            </a:r>
            <a:br>
              <a:rPr lang="uk-UA" sz="5400" dirty="0" smtClean="0"/>
            </a:br>
            <a:r>
              <a:rPr lang="uk-UA" sz="5400" dirty="0" smtClean="0"/>
              <a:t/>
            </a:r>
            <a:br>
              <a:rPr lang="uk-UA" sz="5400" dirty="0" smtClean="0"/>
            </a:br>
            <a:r>
              <a:rPr lang="uk-UA" sz="5400" dirty="0" smtClean="0"/>
              <a:t/>
            </a:r>
            <a:br>
              <a:rPr lang="uk-UA" sz="5400" dirty="0" smtClean="0"/>
            </a:br>
            <a:r>
              <a:rPr lang="uk-UA" sz="5400" dirty="0" smtClean="0"/>
              <a:t/>
            </a:r>
            <a:br>
              <a:rPr lang="uk-UA" sz="5400" dirty="0" smtClean="0"/>
            </a:br>
            <a:r>
              <a:rPr lang="uk-UA" sz="3600" dirty="0" smtClean="0">
                <a:solidFill>
                  <a:srgbClr val="403E1C"/>
                </a:solidFill>
                <a:latin typeface="Monotype Corsiva" pitchFamily="66" charset="0"/>
              </a:rPr>
              <a:t/>
            </a:r>
            <a:br>
              <a:rPr lang="uk-UA" sz="3600" dirty="0" smtClean="0">
                <a:solidFill>
                  <a:srgbClr val="403E1C"/>
                </a:solidFill>
                <a:latin typeface="Monotype Corsiva" pitchFamily="66" charset="0"/>
              </a:rPr>
            </a:br>
            <a:r>
              <a:rPr lang="uk-UA" sz="3600" dirty="0" smtClean="0">
                <a:solidFill>
                  <a:srgbClr val="403E1C"/>
                </a:solidFill>
                <a:latin typeface="Monotype Corsiva" pitchFamily="66" charset="0"/>
              </a:rPr>
              <a:t>             </a:t>
            </a:r>
            <a:r>
              <a:rPr lang="uk-UA" sz="5400" dirty="0" smtClean="0">
                <a:solidFill>
                  <a:schemeClr val="tx1"/>
                </a:solidFill>
              </a:rPr>
              <a:t>Афанасенко   Анатолій</a:t>
            </a:r>
            <a:br>
              <a:rPr lang="uk-UA" sz="5400" dirty="0" smtClean="0">
                <a:solidFill>
                  <a:schemeClr val="tx1"/>
                </a:solidFill>
              </a:rPr>
            </a:br>
            <a:r>
              <a:rPr lang="uk-UA" sz="5400" dirty="0" smtClean="0">
                <a:solidFill>
                  <a:schemeClr val="tx1"/>
                </a:solidFill>
              </a:rPr>
              <a:t>               Євгенійович</a:t>
            </a: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3851275" y="2347913"/>
            <a:ext cx="489743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uk-UA" b="1" dirty="0">
                <a:solidFill>
                  <a:srgbClr val="403E1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Учитель фізики Кременецького ліцею </a:t>
            </a:r>
            <a:r>
              <a:rPr lang="uk-UA" b="1" dirty="0" smtClean="0">
                <a:solidFill>
                  <a:srgbClr val="403E1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ім.У.Самчука</a:t>
            </a:r>
            <a:endParaRPr lang="uk-UA" b="1" dirty="0">
              <a:solidFill>
                <a:srgbClr val="403E1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 rot="10800000" flipV="1">
            <a:off x="3130550" y="3219450"/>
            <a:ext cx="2162175" cy="189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uk-UA" b="1" dirty="0">
                <a:solidFill>
                  <a:srgbClr val="403E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Кваліфікаційна категорія – перша</a:t>
            </a:r>
          </a:p>
          <a:p>
            <a:pPr algn="just">
              <a:spcBef>
                <a:spcPct val="50000"/>
              </a:spcBef>
              <a:defRPr/>
            </a:pPr>
            <a:r>
              <a:rPr lang="uk-UA" b="1" dirty="0">
                <a:solidFill>
                  <a:srgbClr val="403E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Грамоти районного відділу освіти, обласного управління освіти</a:t>
            </a:r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395288" y="5573713"/>
            <a:ext cx="3960812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uk-UA" b="1" dirty="0">
                <a:solidFill>
                  <a:srgbClr val="403E1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Член творчої групи вчителів фізики</a:t>
            </a:r>
            <a:endParaRPr lang="en-US" b="1" dirty="0">
              <a:solidFill>
                <a:srgbClr val="403E1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uk-UA" b="1" dirty="0">
                <a:solidFill>
                  <a:srgbClr val="403E1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Стаж роботи – </a:t>
            </a:r>
            <a:r>
              <a:rPr lang="uk-UA" b="1" dirty="0" smtClean="0">
                <a:solidFill>
                  <a:srgbClr val="403E1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24 </a:t>
            </a:r>
            <a:r>
              <a:rPr lang="uk-UA" b="1" dirty="0">
                <a:solidFill>
                  <a:srgbClr val="403E1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років</a:t>
            </a:r>
          </a:p>
        </p:txBody>
      </p:sp>
      <p:pic>
        <p:nvPicPr>
          <p:cNvPr id="5126" name="Picture 2" descr="L:\DSCN669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8013" y="1627188"/>
            <a:ext cx="2162175" cy="288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2" descr="C:\Users\kabinet-fizuku\Pictures\Рисунок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73813" y="3789363"/>
            <a:ext cx="2357437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0"/>
            <a:ext cx="7729534" cy="1143000"/>
          </a:xfrm>
        </p:spPr>
        <p:txBody>
          <a:bodyPr>
            <a:normAutofit/>
          </a:bodyPr>
          <a:lstStyle/>
          <a:p>
            <a:r>
              <a:rPr lang="uk-UA" sz="3600" dirty="0" smtClean="0">
                <a:solidFill>
                  <a:schemeClr val="bg1"/>
                </a:solidFill>
              </a:rPr>
              <a:t>Фізика без приладів не існує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285860"/>
            <a:ext cx="7715304" cy="2065024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uk-UA" dirty="0" smtClean="0"/>
              <a:t>	</a:t>
            </a:r>
            <a:r>
              <a:rPr lang="uk-UA" sz="2000" dirty="0" smtClean="0"/>
              <a:t>    Повністю замінити фізичний експеримент віртуальним неможливо.</a:t>
            </a:r>
          </a:p>
          <a:p>
            <a:pPr>
              <a:buNone/>
            </a:pPr>
            <a:r>
              <a:rPr lang="uk-UA" sz="2000" dirty="0" smtClean="0"/>
              <a:t>	    Фізика – </a:t>
            </a:r>
            <a:r>
              <a:rPr lang="uk-UA" sz="2000" dirty="0" err="1" smtClean="0"/>
              <a:t>“жива”</a:t>
            </a:r>
            <a:r>
              <a:rPr lang="uk-UA" sz="2000" dirty="0" smtClean="0"/>
              <a:t> наука.</a:t>
            </a:r>
          </a:p>
          <a:p>
            <a:pPr>
              <a:buNone/>
            </a:pPr>
            <a:r>
              <a:rPr lang="uk-UA" sz="2000" dirty="0" smtClean="0"/>
              <a:t>	    Перевагу слід надавати дослідам з реальними приладами.</a:t>
            </a:r>
          </a:p>
          <a:p>
            <a:pPr>
              <a:buNone/>
            </a:pPr>
            <a:r>
              <a:rPr lang="uk-UA" sz="2000" dirty="0" smtClean="0"/>
              <a:t>	    Мультимедійні аналоги дослідів можуть бути  додатковими джерелами інформації.</a:t>
            </a:r>
            <a:endParaRPr lang="ru-RU" sz="2000" dirty="0"/>
          </a:p>
        </p:txBody>
      </p:sp>
      <p:pic>
        <p:nvPicPr>
          <p:cNvPr id="20483" name="Picture 3" descr="I:\PC2140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3571876"/>
            <a:ext cx="2303876" cy="3071834"/>
          </a:xfrm>
          <a:prstGeom prst="rect">
            <a:avLst/>
          </a:prstGeom>
          <a:noFill/>
        </p:spPr>
      </p:pic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58" y="3571876"/>
            <a:ext cx="4071966" cy="305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357166"/>
            <a:ext cx="7400948" cy="938962"/>
          </a:xfrm>
        </p:spPr>
        <p:txBody>
          <a:bodyPr>
            <a:normAutofit/>
          </a:bodyPr>
          <a:lstStyle/>
          <a:p>
            <a:r>
              <a:rPr lang="uk-UA" sz="3600" dirty="0" smtClean="0">
                <a:solidFill>
                  <a:schemeClr val="bg1"/>
                </a:solidFill>
              </a:rPr>
              <a:t>Оснащення кабінету фізики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285860"/>
            <a:ext cx="6000792" cy="278608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uk-UA" sz="2000" dirty="0" smtClean="0"/>
              <a:t>	    Ідеально оснащений кабінет – це кабінет в якому зібрані:</a:t>
            </a:r>
          </a:p>
          <a:p>
            <a:pPr>
              <a:buNone/>
            </a:pPr>
            <a:r>
              <a:rPr lang="uk-UA" sz="2000" dirty="0" smtClean="0"/>
              <a:t>		- прилади демонстраційного експерименту;</a:t>
            </a:r>
          </a:p>
          <a:p>
            <a:pPr>
              <a:buNone/>
            </a:pPr>
            <a:r>
              <a:rPr lang="uk-UA" sz="2000" dirty="0" smtClean="0"/>
              <a:t>		- прилади для лабораторного експерименту;</a:t>
            </a:r>
          </a:p>
          <a:p>
            <a:pPr>
              <a:buNone/>
            </a:pPr>
            <a:r>
              <a:rPr lang="uk-UA" sz="2000" dirty="0" smtClean="0"/>
              <a:t>		- друковані матеріали;</a:t>
            </a:r>
          </a:p>
          <a:p>
            <a:pPr>
              <a:buNone/>
            </a:pPr>
            <a:r>
              <a:rPr lang="uk-UA" sz="2000" dirty="0" smtClean="0"/>
              <a:t>		- технічні засоби навчання.</a:t>
            </a:r>
            <a:endParaRPr lang="ru-RU" sz="2000" dirty="0"/>
          </a:p>
        </p:txBody>
      </p:sp>
      <p:pic>
        <p:nvPicPr>
          <p:cNvPr id="21506" name="Picture 2" descr="I:\DSCN66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4572008"/>
            <a:ext cx="2571768" cy="1928826"/>
          </a:xfrm>
          <a:prstGeom prst="rect">
            <a:avLst/>
          </a:prstGeom>
          <a:noFill/>
        </p:spPr>
      </p:pic>
      <p:pic>
        <p:nvPicPr>
          <p:cNvPr id="21507" name="Picture 3" descr="I:\PC2039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64" y="4429132"/>
            <a:ext cx="1660916" cy="2214554"/>
          </a:xfrm>
          <a:prstGeom prst="rect">
            <a:avLst/>
          </a:prstGeom>
          <a:noFill/>
        </p:spPr>
      </p:pic>
      <p:pic>
        <p:nvPicPr>
          <p:cNvPr id="21508" name="Picture 4" descr="I:\Афанасенко А.Є\Фотографії\PC20395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4857760"/>
            <a:ext cx="2381267" cy="1785950"/>
          </a:xfrm>
          <a:prstGeom prst="rect">
            <a:avLst/>
          </a:prstGeom>
          <a:noFill/>
        </p:spPr>
      </p:pic>
      <p:pic>
        <p:nvPicPr>
          <p:cNvPr id="21509" name="Picture 5" descr="I:\Афанасенко А.Є\Фотографії\PC20392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15140" y="3571876"/>
            <a:ext cx="2214578" cy="1660934"/>
          </a:xfrm>
          <a:prstGeom prst="rect">
            <a:avLst/>
          </a:prstGeom>
          <a:noFill/>
        </p:spPr>
      </p:pic>
      <p:pic>
        <p:nvPicPr>
          <p:cNvPr id="21510" name="Picture 6" descr="I:\DSC_522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29256" y="2000240"/>
            <a:ext cx="2611132" cy="1734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714356"/>
            <a:ext cx="8229600" cy="510334"/>
          </a:xfrm>
        </p:spPr>
        <p:txBody>
          <a:bodyPr>
            <a:noAutofit/>
          </a:bodyPr>
          <a:lstStyle/>
          <a:p>
            <a:r>
              <a:rPr lang="uk-UA" sz="3600" dirty="0" smtClean="0">
                <a:solidFill>
                  <a:schemeClr val="bg1"/>
                </a:solidFill>
              </a:rPr>
              <a:t>Учнівські доробки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357298"/>
            <a:ext cx="7829576" cy="1993586"/>
          </a:xfrm>
        </p:spPr>
        <p:txBody>
          <a:bodyPr/>
          <a:lstStyle/>
          <a:p>
            <a:pPr>
              <a:buNone/>
            </a:pPr>
            <a:r>
              <a:rPr lang="uk-UA" dirty="0" smtClean="0"/>
              <a:t>	    </a:t>
            </a:r>
            <a:r>
              <a:rPr lang="uk-UA" sz="2000" dirty="0" smtClean="0"/>
              <a:t>Протягом кількох років, в ліцеї, вдалося налагодити роботу таким чином, що поповнення матеріальної бази кабінету відбувається в двох напрямах:</a:t>
            </a:r>
          </a:p>
          <a:p>
            <a:pPr>
              <a:buNone/>
            </a:pPr>
            <a:r>
              <a:rPr lang="uk-UA" sz="2000" dirty="0" smtClean="0"/>
              <a:t>		- створення презентацій;</a:t>
            </a:r>
          </a:p>
          <a:p>
            <a:pPr>
              <a:buNone/>
            </a:pPr>
            <a:r>
              <a:rPr lang="uk-UA" sz="2000" dirty="0" smtClean="0"/>
              <a:t>		- створення, реконструкція приладів. </a:t>
            </a:r>
            <a:endParaRPr lang="ru-RU" sz="2000" dirty="0"/>
          </a:p>
        </p:txBody>
      </p:sp>
      <p:pic>
        <p:nvPicPr>
          <p:cNvPr id="22530" name="Picture 2" descr="I:\Афанасенко А.Є\Фотографії\IMG_49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857628"/>
            <a:ext cx="2857520" cy="1606016"/>
          </a:xfrm>
          <a:prstGeom prst="rect">
            <a:avLst/>
          </a:prstGeom>
          <a:noFill/>
        </p:spPr>
      </p:pic>
      <p:pic>
        <p:nvPicPr>
          <p:cNvPr id="22531" name="Picture 3" descr="I:\Афанасенко А.Є\Фотографії\DSCN669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32" y="4929198"/>
            <a:ext cx="2286016" cy="1714512"/>
          </a:xfrm>
          <a:prstGeom prst="rect">
            <a:avLst/>
          </a:prstGeom>
          <a:noFill/>
        </p:spPr>
      </p:pic>
      <p:pic>
        <p:nvPicPr>
          <p:cNvPr id="22532" name="Picture 4" descr="I:\Афанасенко А.Є\Фотографії\PC20396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43372" y="3714752"/>
            <a:ext cx="1857388" cy="2476517"/>
          </a:xfrm>
          <a:prstGeom prst="rect">
            <a:avLst/>
          </a:prstGeom>
          <a:noFill/>
        </p:spPr>
      </p:pic>
      <p:pic>
        <p:nvPicPr>
          <p:cNvPr id="22533" name="Picture 5" descr="I:\Афанасенко А.Є\Фотографії\PC20396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00760" y="4643446"/>
            <a:ext cx="2666987" cy="2000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>
            <a:normAutofit/>
          </a:bodyPr>
          <a:lstStyle/>
          <a:p>
            <a:r>
              <a:rPr lang="uk-UA" sz="3600" dirty="0" smtClean="0">
                <a:solidFill>
                  <a:schemeClr val="bg1"/>
                </a:solidFill>
              </a:rPr>
              <a:t>Мудрі голови – умілі руки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43250" y="1428736"/>
            <a:ext cx="5900750" cy="242221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2000" dirty="0" smtClean="0"/>
              <a:t>	    - участь в конкурсах;</a:t>
            </a:r>
          </a:p>
          <a:p>
            <a:pPr>
              <a:buNone/>
            </a:pPr>
            <a:r>
              <a:rPr lang="uk-UA" sz="2000" dirty="0" smtClean="0"/>
              <a:t>	    - організація та проведення тижнів фізики;</a:t>
            </a:r>
          </a:p>
          <a:p>
            <a:pPr>
              <a:buNone/>
            </a:pPr>
            <a:r>
              <a:rPr lang="uk-UA" sz="2000" dirty="0" smtClean="0"/>
              <a:t>	    - проведення ігор </a:t>
            </a:r>
            <a:r>
              <a:rPr lang="uk-UA" sz="2000" dirty="0" err="1" smtClean="0"/>
              <a:t>“фізбоїв”</a:t>
            </a:r>
            <a:r>
              <a:rPr lang="uk-UA" sz="2000" dirty="0" smtClean="0"/>
              <a:t>;</a:t>
            </a:r>
          </a:p>
          <a:p>
            <a:pPr>
              <a:buNone/>
            </a:pPr>
            <a:r>
              <a:rPr lang="uk-UA" sz="2000" dirty="0" smtClean="0"/>
              <a:t>	    - написання курсових робіт;</a:t>
            </a:r>
          </a:p>
          <a:p>
            <a:pPr>
              <a:buNone/>
            </a:pPr>
            <a:r>
              <a:rPr lang="uk-UA" sz="2000" dirty="0" smtClean="0"/>
              <a:t>	    - ремонт і створення приладів;</a:t>
            </a:r>
          </a:p>
          <a:p>
            <a:pPr>
              <a:buNone/>
            </a:pPr>
            <a:r>
              <a:rPr lang="uk-UA" sz="2000" dirty="0" smtClean="0"/>
              <a:t>	    - участь в олімпіадах.   </a:t>
            </a:r>
            <a:endParaRPr lang="ru-RU" sz="2000" dirty="0"/>
          </a:p>
        </p:txBody>
      </p:sp>
      <p:pic>
        <p:nvPicPr>
          <p:cNvPr id="23554" name="Picture 2" descr="I:\Афанасенко А.Є\Фотографії\IMG_28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285860"/>
            <a:ext cx="2357454" cy="1768091"/>
          </a:xfrm>
          <a:prstGeom prst="rect">
            <a:avLst/>
          </a:prstGeom>
          <a:noFill/>
        </p:spPr>
      </p:pic>
      <p:pic>
        <p:nvPicPr>
          <p:cNvPr id="23555" name="Picture 3" descr="I:\Афанасенко А.Є\Фотографії\IMG_0573.jpg"/>
          <p:cNvPicPr>
            <a:picLocks noChangeAspect="1" noChangeArrowheads="1"/>
          </p:cNvPicPr>
          <p:nvPr/>
        </p:nvPicPr>
        <p:blipFill>
          <a:blip r:embed="rId3" cstate="print"/>
          <a:srcRect r="10962" b="17294"/>
          <a:stretch>
            <a:fillRect/>
          </a:stretch>
        </p:blipFill>
        <p:spPr bwMode="auto">
          <a:xfrm>
            <a:off x="1571603" y="2714620"/>
            <a:ext cx="2153321" cy="1500198"/>
          </a:xfrm>
          <a:prstGeom prst="rect">
            <a:avLst/>
          </a:prstGeom>
          <a:noFill/>
        </p:spPr>
      </p:pic>
      <p:pic>
        <p:nvPicPr>
          <p:cNvPr id="23556" name="Picture 4" descr="I:\Афанасенко А.Є\Фотографії\IMG_281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4000504"/>
            <a:ext cx="2143141" cy="1607356"/>
          </a:xfrm>
          <a:prstGeom prst="rect">
            <a:avLst/>
          </a:prstGeom>
          <a:noFill/>
        </p:spPr>
      </p:pic>
      <p:pic>
        <p:nvPicPr>
          <p:cNvPr id="23557" name="Picture 5" descr="I:\Афанасенко А.Є\Фотографії\IMG_2825.jpg"/>
          <p:cNvPicPr>
            <a:picLocks noChangeAspect="1" noChangeArrowheads="1"/>
          </p:cNvPicPr>
          <p:nvPr/>
        </p:nvPicPr>
        <p:blipFill>
          <a:blip r:embed="rId5" cstate="print"/>
          <a:srcRect l="25178" t="8551" b="17338"/>
          <a:stretch>
            <a:fillRect/>
          </a:stretch>
        </p:blipFill>
        <p:spPr bwMode="auto">
          <a:xfrm>
            <a:off x="1643042" y="4929198"/>
            <a:ext cx="2357454" cy="1751274"/>
          </a:xfrm>
          <a:prstGeom prst="rect">
            <a:avLst/>
          </a:prstGeom>
          <a:noFill/>
        </p:spPr>
      </p:pic>
      <p:pic>
        <p:nvPicPr>
          <p:cNvPr id="23558" name="Picture 6" descr="I:\Афанасенко А.Є\Фотографії\PC20395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868" y="4857760"/>
            <a:ext cx="2286016" cy="1714512"/>
          </a:xfrm>
          <a:prstGeom prst="rect">
            <a:avLst/>
          </a:prstGeom>
          <a:noFill/>
        </p:spPr>
      </p:pic>
      <p:pic>
        <p:nvPicPr>
          <p:cNvPr id="23559" name="Picture 7" descr="I:\Афанасенко А.Є\Фотографії\PC20395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43570" y="4929198"/>
            <a:ext cx="2286016" cy="1714512"/>
          </a:xfrm>
          <a:prstGeom prst="rect">
            <a:avLst/>
          </a:prstGeom>
          <a:noFill/>
        </p:spPr>
      </p:pic>
      <p:pic>
        <p:nvPicPr>
          <p:cNvPr id="23560" name="Picture 8" descr="I:\DSC_5026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643702" y="3643314"/>
            <a:ext cx="2271811" cy="15088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0" y="4286256"/>
          <a:ext cx="4186238" cy="23574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Содержимое 7"/>
          <p:cNvGraphicFramePr>
            <a:graphicFrameLocks/>
          </p:cNvGraphicFramePr>
          <p:nvPr/>
        </p:nvGraphicFramePr>
        <p:xfrm>
          <a:off x="0" y="1071546"/>
          <a:ext cx="4186238" cy="24288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Содержимое 7"/>
          <p:cNvGraphicFramePr>
            <a:graphicFrameLocks/>
          </p:cNvGraphicFramePr>
          <p:nvPr/>
        </p:nvGraphicFramePr>
        <p:xfrm>
          <a:off x="4714876" y="4214818"/>
          <a:ext cx="4186238" cy="24288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Содержимое 7"/>
          <p:cNvGraphicFramePr>
            <a:graphicFrameLocks/>
          </p:cNvGraphicFramePr>
          <p:nvPr/>
        </p:nvGraphicFramePr>
        <p:xfrm>
          <a:off x="4714876" y="1142984"/>
          <a:ext cx="4186238" cy="23574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2" name="Прямокутник 15"/>
          <p:cNvSpPr>
            <a:spLocks noChangeArrowheads="1"/>
          </p:cNvSpPr>
          <p:nvPr/>
        </p:nvSpPr>
        <p:spPr bwMode="auto">
          <a:xfrm>
            <a:off x="2000232" y="142852"/>
            <a:ext cx="4572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0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Моніторинг навчальних </a:t>
            </a:r>
            <a:r>
              <a:rPr lang="ru-RU" sz="20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0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досягнень  учнів</a:t>
            </a:r>
          </a:p>
          <a:p>
            <a:pPr algn="ctr"/>
            <a:r>
              <a:rPr lang="uk-UA" sz="20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2014-2015 н. р.</a:t>
            </a:r>
            <a:endParaRPr lang="uk-UA" sz="2000" b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357554" y="3714752"/>
            <a:ext cx="184217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0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2015-2016 н. р.</a:t>
            </a:r>
            <a:endParaRPr lang="uk-UA" sz="2000" b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357166"/>
            <a:ext cx="8329642" cy="6357982"/>
          </a:xfrm>
        </p:spPr>
        <p:txBody>
          <a:bodyPr>
            <a:normAutofit fontScale="40000" lnSpcReduction="20000"/>
          </a:bodyPr>
          <a:lstStyle/>
          <a:p>
            <a:pPr algn="ctr">
              <a:buNone/>
            </a:pPr>
            <a:r>
              <a:rPr lang="uk-UA" sz="2400" dirty="0" smtClean="0"/>
              <a:t>Призери </a:t>
            </a:r>
            <a:r>
              <a:rPr lang="en-US" sz="2400" dirty="0" smtClean="0"/>
              <a:t>II </a:t>
            </a:r>
            <a:r>
              <a:rPr lang="uk-UA" sz="2400" dirty="0" smtClean="0"/>
              <a:t>туру Всеукраїнської олімпіади з фізики</a:t>
            </a:r>
          </a:p>
          <a:p>
            <a:pPr algn="ctr">
              <a:buNone/>
            </a:pPr>
            <a:r>
              <a:rPr lang="uk-UA" sz="2000" dirty="0" smtClean="0">
                <a:cs typeface="Times New Roman" pitchFamily="18" charset="0"/>
              </a:rPr>
              <a:t>2010-2011 н. р.</a:t>
            </a:r>
          </a:p>
          <a:p>
            <a:pPr>
              <a:buNone/>
            </a:pPr>
            <a:r>
              <a:rPr lang="uk-UA" sz="2000" dirty="0" smtClean="0"/>
              <a:t>	</a:t>
            </a:r>
            <a:r>
              <a:rPr lang="en-US" sz="2000" dirty="0" smtClean="0"/>
              <a:t>I</a:t>
            </a:r>
            <a:r>
              <a:rPr lang="uk-UA" sz="2000" dirty="0" smtClean="0"/>
              <a:t> місце – 8 клас</a:t>
            </a:r>
          </a:p>
          <a:p>
            <a:pPr>
              <a:buNone/>
            </a:pPr>
            <a:r>
              <a:rPr lang="uk-UA" sz="2000" dirty="0" smtClean="0"/>
              <a:t>	</a:t>
            </a:r>
            <a:r>
              <a:rPr lang="en-US" sz="2000" dirty="0" smtClean="0"/>
              <a:t>II</a:t>
            </a:r>
            <a:r>
              <a:rPr lang="uk-UA" sz="2000" dirty="0" smtClean="0"/>
              <a:t> місце</a:t>
            </a:r>
            <a:r>
              <a:rPr lang="en-US" sz="2000" dirty="0" smtClean="0"/>
              <a:t> – </a:t>
            </a:r>
            <a:r>
              <a:rPr lang="uk-UA" sz="2000" dirty="0" smtClean="0"/>
              <a:t>9 клас</a:t>
            </a: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	II</a:t>
            </a:r>
            <a:r>
              <a:rPr lang="uk-UA" sz="2000" dirty="0" smtClean="0"/>
              <a:t> місце – 10 клас</a:t>
            </a: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	II</a:t>
            </a:r>
            <a:r>
              <a:rPr lang="uk-UA" sz="2000" dirty="0" smtClean="0"/>
              <a:t> місце – 11 клас</a:t>
            </a:r>
          </a:p>
          <a:p>
            <a:pPr algn="ctr">
              <a:buNone/>
            </a:pPr>
            <a:r>
              <a:rPr lang="uk-UA" sz="2000" dirty="0" smtClean="0"/>
              <a:t>2011-2012 </a:t>
            </a:r>
            <a:r>
              <a:rPr lang="uk-UA" sz="2000" dirty="0" smtClean="0">
                <a:cs typeface="Times New Roman" pitchFamily="18" charset="0"/>
              </a:rPr>
              <a:t>н. р.</a:t>
            </a:r>
            <a:endParaRPr lang="uk-UA" sz="2000" dirty="0" smtClean="0"/>
          </a:p>
          <a:p>
            <a:pPr>
              <a:buNone/>
            </a:pPr>
            <a:r>
              <a:rPr lang="uk-UA" sz="2000" dirty="0" smtClean="0"/>
              <a:t>	</a:t>
            </a:r>
            <a:r>
              <a:rPr lang="en-US" sz="2000" dirty="0" smtClean="0"/>
              <a:t>I</a:t>
            </a:r>
            <a:r>
              <a:rPr lang="uk-UA" sz="2000" dirty="0" smtClean="0"/>
              <a:t> місце – 8 клас</a:t>
            </a:r>
          </a:p>
          <a:p>
            <a:pPr>
              <a:buNone/>
            </a:pPr>
            <a:r>
              <a:rPr lang="uk-UA" sz="2000" dirty="0" smtClean="0"/>
              <a:t>	</a:t>
            </a:r>
            <a:r>
              <a:rPr lang="en-US" sz="2000" dirty="0" smtClean="0"/>
              <a:t>I</a:t>
            </a:r>
            <a:r>
              <a:rPr lang="uk-UA" sz="2000" dirty="0" smtClean="0"/>
              <a:t> місце – 11 клас</a:t>
            </a:r>
          </a:p>
          <a:p>
            <a:pPr algn="ctr">
              <a:buNone/>
            </a:pPr>
            <a:r>
              <a:rPr lang="uk-UA" sz="2000" dirty="0" smtClean="0"/>
              <a:t>2012-2013 </a:t>
            </a:r>
            <a:r>
              <a:rPr lang="uk-UA" sz="2000" dirty="0" smtClean="0">
                <a:cs typeface="Times New Roman" pitchFamily="18" charset="0"/>
              </a:rPr>
              <a:t>н. р.</a:t>
            </a:r>
            <a:endParaRPr lang="uk-UA" sz="2000" dirty="0" smtClean="0"/>
          </a:p>
          <a:p>
            <a:pPr>
              <a:buNone/>
            </a:pPr>
            <a:r>
              <a:rPr lang="uk-UA" sz="2000" dirty="0" smtClean="0"/>
              <a:t>	</a:t>
            </a:r>
            <a:r>
              <a:rPr lang="en-US" sz="2000" dirty="0" smtClean="0"/>
              <a:t>II</a:t>
            </a:r>
            <a:r>
              <a:rPr lang="uk-UA" sz="2000" dirty="0" smtClean="0"/>
              <a:t> місце</a:t>
            </a:r>
            <a:r>
              <a:rPr lang="en-US" sz="2000" dirty="0" smtClean="0"/>
              <a:t> – </a:t>
            </a:r>
            <a:r>
              <a:rPr lang="uk-UA" sz="2000" dirty="0" smtClean="0"/>
              <a:t>8 клас</a:t>
            </a:r>
          </a:p>
          <a:p>
            <a:pPr>
              <a:buNone/>
            </a:pPr>
            <a:r>
              <a:rPr lang="uk-UA" sz="2000" dirty="0" smtClean="0"/>
              <a:t>	</a:t>
            </a:r>
            <a:r>
              <a:rPr lang="en-US" sz="2000" dirty="0" smtClean="0"/>
              <a:t>I</a:t>
            </a:r>
            <a:r>
              <a:rPr lang="uk-UA" sz="2000" dirty="0" smtClean="0"/>
              <a:t> місце – 9 клас</a:t>
            </a:r>
          </a:p>
          <a:p>
            <a:pPr>
              <a:buNone/>
            </a:pPr>
            <a:r>
              <a:rPr lang="uk-UA" sz="2000" dirty="0" smtClean="0"/>
              <a:t>	</a:t>
            </a:r>
            <a:r>
              <a:rPr lang="en-US" sz="2000" dirty="0" smtClean="0"/>
              <a:t>II</a:t>
            </a:r>
            <a:r>
              <a:rPr lang="uk-UA" sz="2000" dirty="0" smtClean="0"/>
              <a:t> місце – 10 клас</a:t>
            </a:r>
          </a:p>
          <a:p>
            <a:pPr algn="ctr">
              <a:buNone/>
            </a:pPr>
            <a:r>
              <a:rPr lang="uk-UA" sz="2000" dirty="0" smtClean="0"/>
              <a:t>2013-2014 </a:t>
            </a:r>
            <a:r>
              <a:rPr lang="uk-UA" sz="2000" dirty="0" err="1" smtClean="0"/>
              <a:t>н.р</a:t>
            </a:r>
            <a:r>
              <a:rPr lang="uk-UA" sz="2000" dirty="0" smtClean="0"/>
              <a:t>.</a:t>
            </a:r>
          </a:p>
          <a:p>
            <a:pPr algn="ctr">
              <a:buNone/>
            </a:pPr>
            <a:endParaRPr lang="uk-UA" sz="2000" dirty="0" smtClean="0"/>
          </a:p>
          <a:p>
            <a:pPr lvl="0">
              <a:buClr>
                <a:srgbClr val="1B587C"/>
              </a:buClr>
              <a:buNone/>
            </a:pPr>
            <a:r>
              <a:rPr lang="uk-UA" sz="2100" dirty="0">
                <a:solidFill>
                  <a:prstClr val="black"/>
                </a:solidFill>
              </a:rPr>
              <a:t>	</a:t>
            </a:r>
            <a:r>
              <a:rPr lang="en-US" sz="2100" dirty="0">
                <a:solidFill>
                  <a:prstClr val="black"/>
                </a:solidFill>
              </a:rPr>
              <a:t>I</a:t>
            </a:r>
            <a:r>
              <a:rPr lang="uk-UA" sz="2100" dirty="0">
                <a:solidFill>
                  <a:prstClr val="black"/>
                </a:solidFill>
              </a:rPr>
              <a:t> місце – </a:t>
            </a:r>
            <a:r>
              <a:rPr lang="uk-UA" sz="2100" dirty="0" smtClean="0">
                <a:solidFill>
                  <a:prstClr val="black"/>
                </a:solidFill>
              </a:rPr>
              <a:t>10 клас, 11 клас</a:t>
            </a:r>
            <a:endParaRPr lang="uk-UA" sz="2100" dirty="0">
              <a:solidFill>
                <a:prstClr val="black"/>
              </a:solidFill>
            </a:endParaRPr>
          </a:p>
          <a:p>
            <a:pPr lvl="0">
              <a:buClr>
                <a:srgbClr val="1B587C"/>
              </a:buClr>
              <a:buNone/>
            </a:pPr>
            <a:r>
              <a:rPr lang="uk-UA" sz="2100" dirty="0">
                <a:solidFill>
                  <a:prstClr val="black"/>
                </a:solidFill>
              </a:rPr>
              <a:t>	</a:t>
            </a:r>
            <a:r>
              <a:rPr lang="uk-UA" sz="2100" dirty="0" smtClean="0">
                <a:solidFill>
                  <a:prstClr val="black"/>
                </a:solidFill>
              </a:rPr>
              <a:t>І</a:t>
            </a:r>
            <a:r>
              <a:rPr lang="en-US" sz="2100" dirty="0" smtClean="0">
                <a:solidFill>
                  <a:prstClr val="black"/>
                </a:solidFill>
              </a:rPr>
              <a:t>II</a:t>
            </a:r>
            <a:r>
              <a:rPr lang="uk-UA" sz="2100" dirty="0" smtClean="0">
                <a:solidFill>
                  <a:prstClr val="black"/>
                </a:solidFill>
              </a:rPr>
              <a:t> </a:t>
            </a:r>
            <a:r>
              <a:rPr lang="uk-UA" sz="2100" dirty="0">
                <a:solidFill>
                  <a:prstClr val="black"/>
                </a:solidFill>
              </a:rPr>
              <a:t>місце – </a:t>
            </a:r>
            <a:r>
              <a:rPr lang="uk-UA" sz="2100" dirty="0" smtClean="0">
                <a:solidFill>
                  <a:prstClr val="black"/>
                </a:solidFill>
              </a:rPr>
              <a:t>11 клас, 10 клас</a:t>
            </a:r>
            <a:endParaRPr lang="uk-UA" sz="2100" dirty="0">
              <a:solidFill>
                <a:prstClr val="black"/>
              </a:solidFill>
            </a:endParaRPr>
          </a:p>
          <a:p>
            <a:pPr>
              <a:buNone/>
            </a:pPr>
            <a:r>
              <a:rPr lang="uk-UA" sz="2000" dirty="0" smtClean="0"/>
              <a:t>         ІІ місце -9 клас, 8 клас</a:t>
            </a:r>
          </a:p>
          <a:p>
            <a:pPr lvl="0" algn="ctr">
              <a:buClr>
                <a:srgbClr val="1B587C"/>
              </a:buClr>
              <a:buNone/>
            </a:pPr>
            <a:r>
              <a:rPr lang="uk-UA" sz="2000" dirty="0"/>
              <a:t> </a:t>
            </a:r>
            <a:r>
              <a:rPr lang="uk-UA" sz="2000" dirty="0" smtClean="0"/>
              <a:t> </a:t>
            </a:r>
            <a:r>
              <a:rPr lang="uk-UA" sz="2000" dirty="0" smtClean="0">
                <a:solidFill>
                  <a:prstClr val="black"/>
                </a:solidFill>
              </a:rPr>
              <a:t>2014-2015 </a:t>
            </a:r>
            <a:r>
              <a:rPr lang="uk-UA" sz="2000" dirty="0" err="1">
                <a:solidFill>
                  <a:prstClr val="black"/>
                </a:solidFill>
              </a:rPr>
              <a:t>н.р</a:t>
            </a:r>
            <a:r>
              <a:rPr lang="uk-UA" sz="2000" dirty="0" smtClean="0">
                <a:solidFill>
                  <a:prstClr val="black"/>
                </a:solidFill>
              </a:rPr>
              <a:t>.</a:t>
            </a:r>
          </a:p>
          <a:p>
            <a:pPr lvl="0">
              <a:buClr>
                <a:srgbClr val="1B587C"/>
              </a:buClr>
              <a:buNone/>
            </a:pPr>
            <a:r>
              <a:rPr lang="uk-UA" sz="2000" dirty="0">
                <a:solidFill>
                  <a:prstClr val="black"/>
                </a:solidFill>
              </a:rPr>
              <a:t>	</a:t>
            </a:r>
            <a:r>
              <a:rPr lang="en-US" sz="2000" dirty="0" smtClean="0">
                <a:solidFill>
                  <a:prstClr val="black"/>
                </a:solidFill>
              </a:rPr>
              <a:t>I</a:t>
            </a:r>
            <a:r>
              <a:rPr lang="uk-UA" sz="2000" dirty="0" smtClean="0">
                <a:solidFill>
                  <a:prstClr val="black"/>
                </a:solidFill>
              </a:rPr>
              <a:t> </a:t>
            </a:r>
            <a:r>
              <a:rPr lang="uk-UA" sz="2000" dirty="0">
                <a:solidFill>
                  <a:prstClr val="black"/>
                </a:solidFill>
              </a:rPr>
              <a:t>місце – </a:t>
            </a:r>
            <a:r>
              <a:rPr lang="uk-UA" sz="2000" dirty="0" smtClean="0">
                <a:solidFill>
                  <a:prstClr val="black"/>
                </a:solidFill>
              </a:rPr>
              <a:t>11 клас, 10 клас, 9 клас, 8 клас</a:t>
            </a:r>
            <a:endParaRPr lang="uk-UA" sz="2000" dirty="0">
              <a:solidFill>
                <a:prstClr val="black"/>
              </a:solidFill>
            </a:endParaRPr>
          </a:p>
          <a:p>
            <a:pPr lvl="0">
              <a:buClr>
                <a:srgbClr val="1B587C"/>
              </a:buClr>
              <a:buNone/>
            </a:pPr>
            <a:r>
              <a:rPr lang="uk-UA" sz="2000" dirty="0">
                <a:solidFill>
                  <a:prstClr val="black"/>
                </a:solidFill>
              </a:rPr>
              <a:t>	</a:t>
            </a:r>
            <a:r>
              <a:rPr lang="en-US" sz="2000" dirty="0">
                <a:solidFill>
                  <a:prstClr val="black"/>
                </a:solidFill>
              </a:rPr>
              <a:t>II</a:t>
            </a:r>
            <a:r>
              <a:rPr lang="uk-UA" sz="2000" dirty="0">
                <a:solidFill>
                  <a:prstClr val="black"/>
                </a:solidFill>
              </a:rPr>
              <a:t> місце – </a:t>
            </a:r>
            <a:r>
              <a:rPr lang="uk-UA" sz="2000" dirty="0" smtClean="0">
                <a:solidFill>
                  <a:prstClr val="black"/>
                </a:solidFill>
              </a:rPr>
              <a:t>11 клас</a:t>
            </a:r>
          </a:p>
          <a:p>
            <a:pPr lvl="0">
              <a:buClr>
                <a:srgbClr val="1B587C"/>
              </a:buClr>
              <a:buNone/>
            </a:pPr>
            <a:r>
              <a:rPr lang="uk-UA" sz="2000" dirty="0">
                <a:solidFill>
                  <a:prstClr val="black"/>
                </a:solidFill>
              </a:rPr>
              <a:t> </a:t>
            </a:r>
            <a:r>
              <a:rPr lang="uk-UA" sz="2000" dirty="0" smtClean="0">
                <a:solidFill>
                  <a:prstClr val="black"/>
                </a:solidFill>
              </a:rPr>
              <a:t>        ІІІ місце – 11 клас</a:t>
            </a:r>
            <a:endParaRPr lang="uk-UA" sz="2000" dirty="0">
              <a:solidFill>
                <a:prstClr val="black"/>
              </a:solidFill>
            </a:endParaRPr>
          </a:p>
          <a:p>
            <a:pPr lvl="0" algn="ctr">
              <a:buClr>
                <a:srgbClr val="1B587C"/>
              </a:buClr>
              <a:buNone/>
            </a:pPr>
            <a:endParaRPr lang="uk-UA" sz="2000" dirty="0">
              <a:solidFill>
                <a:prstClr val="black"/>
              </a:solidFill>
            </a:endParaRPr>
          </a:p>
          <a:p>
            <a:pPr lvl="0" algn="ctr">
              <a:buClr>
                <a:srgbClr val="1B587C"/>
              </a:buClr>
              <a:buNone/>
            </a:pPr>
            <a:r>
              <a:rPr lang="uk-UA" sz="2000" dirty="0" smtClean="0">
                <a:solidFill>
                  <a:prstClr val="black"/>
                </a:solidFill>
              </a:rPr>
              <a:t>2015-2016 </a:t>
            </a:r>
            <a:r>
              <a:rPr lang="uk-UA" sz="2000" dirty="0" err="1">
                <a:solidFill>
                  <a:prstClr val="black"/>
                </a:solidFill>
              </a:rPr>
              <a:t>н.р</a:t>
            </a:r>
            <a:r>
              <a:rPr lang="uk-UA" sz="2000" dirty="0" smtClean="0">
                <a:solidFill>
                  <a:prstClr val="black"/>
                </a:solidFill>
              </a:rPr>
              <a:t>.</a:t>
            </a:r>
          </a:p>
          <a:p>
            <a:pPr lvl="0" algn="ctr">
              <a:buClr>
                <a:srgbClr val="1B587C"/>
              </a:buClr>
              <a:buNone/>
            </a:pPr>
            <a:r>
              <a:rPr lang="uk-UA" sz="2000" dirty="0" smtClean="0">
                <a:solidFill>
                  <a:prstClr val="black"/>
                </a:solidFill>
              </a:rPr>
              <a:t>  </a:t>
            </a:r>
            <a:endParaRPr lang="uk-UA" sz="2000" dirty="0">
              <a:solidFill>
                <a:prstClr val="black"/>
              </a:solidFill>
            </a:endParaRPr>
          </a:p>
          <a:p>
            <a:pPr lvl="0">
              <a:buClr>
                <a:srgbClr val="1B587C"/>
              </a:buClr>
              <a:buNone/>
            </a:pPr>
            <a:r>
              <a:rPr lang="uk-UA" sz="2100" dirty="0" smtClean="0">
                <a:solidFill>
                  <a:prstClr val="black"/>
                </a:solidFill>
              </a:rPr>
              <a:t>          </a:t>
            </a:r>
            <a:r>
              <a:rPr lang="en-US" sz="2100" dirty="0" smtClean="0">
                <a:solidFill>
                  <a:prstClr val="black"/>
                </a:solidFill>
              </a:rPr>
              <a:t>I</a:t>
            </a:r>
            <a:r>
              <a:rPr lang="uk-UA" sz="2100" dirty="0" smtClean="0">
                <a:solidFill>
                  <a:prstClr val="black"/>
                </a:solidFill>
              </a:rPr>
              <a:t> </a:t>
            </a:r>
            <a:r>
              <a:rPr lang="uk-UA" sz="2100" dirty="0">
                <a:solidFill>
                  <a:prstClr val="black"/>
                </a:solidFill>
              </a:rPr>
              <a:t>місце </a:t>
            </a:r>
            <a:r>
              <a:rPr lang="uk-UA" sz="2100" dirty="0" smtClean="0">
                <a:solidFill>
                  <a:prstClr val="black"/>
                </a:solidFill>
              </a:rPr>
              <a:t>–10 </a:t>
            </a:r>
            <a:r>
              <a:rPr lang="uk-UA" sz="2100" dirty="0">
                <a:solidFill>
                  <a:prstClr val="black"/>
                </a:solidFill>
              </a:rPr>
              <a:t>клас, 9 </a:t>
            </a:r>
            <a:r>
              <a:rPr lang="uk-UA" sz="2100" dirty="0" smtClean="0">
                <a:solidFill>
                  <a:prstClr val="black"/>
                </a:solidFill>
              </a:rPr>
              <a:t>клас</a:t>
            </a:r>
          </a:p>
          <a:p>
            <a:pPr lvl="0">
              <a:buClr>
                <a:srgbClr val="1B587C"/>
              </a:buClr>
              <a:buNone/>
            </a:pPr>
            <a:r>
              <a:rPr lang="uk-UA" sz="2100" dirty="0">
                <a:solidFill>
                  <a:prstClr val="black"/>
                </a:solidFill>
              </a:rPr>
              <a:t> </a:t>
            </a:r>
            <a:r>
              <a:rPr lang="uk-UA" sz="2100" dirty="0" smtClean="0">
                <a:solidFill>
                  <a:prstClr val="black"/>
                </a:solidFill>
              </a:rPr>
              <a:t>     </a:t>
            </a:r>
            <a:r>
              <a:rPr lang="uk-UA" sz="2100" dirty="0">
                <a:solidFill>
                  <a:prstClr val="black"/>
                </a:solidFill>
              </a:rPr>
              <a:t>	</a:t>
            </a:r>
            <a:r>
              <a:rPr lang="uk-UA" sz="2100" dirty="0" smtClean="0">
                <a:solidFill>
                  <a:prstClr val="black"/>
                </a:solidFill>
              </a:rPr>
              <a:t>  </a:t>
            </a:r>
            <a:r>
              <a:rPr lang="en-US" sz="2100" dirty="0" smtClean="0">
                <a:solidFill>
                  <a:prstClr val="black"/>
                </a:solidFill>
              </a:rPr>
              <a:t>II</a:t>
            </a:r>
            <a:r>
              <a:rPr lang="uk-UA" sz="2100" dirty="0" smtClean="0">
                <a:solidFill>
                  <a:prstClr val="black"/>
                </a:solidFill>
              </a:rPr>
              <a:t> </a:t>
            </a:r>
            <a:r>
              <a:rPr lang="uk-UA" sz="2100" dirty="0">
                <a:solidFill>
                  <a:prstClr val="black"/>
                </a:solidFill>
              </a:rPr>
              <a:t>місце – </a:t>
            </a:r>
            <a:r>
              <a:rPr lang="uk-UA" sz="2100" dirty="0" smtClean="0">
                <a:solidFill>
                  <a:prstClr val="black"/>
                </a:solidFill>
              </a:rPr>
              <a:t>8 клас, 10 клас,  11 </a:t>
            </a:r>
            <a:r>
              <a:rPr lang="uk-UA" sz="2100" dirty="0">
                <a:solidFill>
                  <a:prstClr val="black"/>
                </a:solidFill>
              </a:rPr>
              <a:t>клас</a:t>
            </a:r>
          </a:p>
          <a:p>
            <a:pPr lvl="0">
              <a:buClr>
                <a:srgbClr val="1B587C"/>
              </a:buClr>
              <a:buNone/>
            </a:pPr>
            <a:r>
              <a:rPr lang="uk-UA" sz="2100" dirty="0">
                <a:solidFill>
                  <a:prstClr val="black"/>
                </a:solidFill>
              </a:rPr>
              <a:t>        </a:t>
            </a:r>
            <a:r>
              <a:rPr lang="uk-UA" sz="2100" dirty="0" smtClean="0">
                <a:solidFill>
                  <a:prstClr val="black"/>
                </a:solidFill>
              </a:rPr>
              <a:t>  </a:t>
            </a:r>
            <a:r>
              <a:rPr lang="uk-UA" sz="2100" dirty="0">
                <a:solidFill>
                  <a:prstClr val="black"/>
                </a:solidFill>
              </a:rPr>
              <a:t>ІІІ місце – </a:t>
            </a:r>
            <a:r>
              <a:rPr lang="uk-UA" sz="2100" dirty="0" smtClean="0">
                <a:solidFill>
                  <a:prstClr val="black"/>
                </a:solidFill>
              </a:rPr>
              <a:t>8 клас, 9  клас, 10 клас, 11 клас</a:t>
            </a:r>
            <a:endParaRPr lang="uk-UA" sz="2100" dirty="0">
              <a:solidFill>
                <a:prstClr val="black"/>
              </a:solidFill>
            </a:endParaRPr>
          </a:p>
          <a:p>
            <a:pPr algn="ctr">
              <a:buNone/>
            </a:pPr>
            <a:endParaRPr lang="uk-UA" sz="2000" dirty="0" smtClean="0"/>
          </a:p>
          <a:p>
            <a:pPr algn="ctr">
              <a:buNone/>
            </a:pPr>
            <a:r>
              <a:rPr lang="uk-UA" sz="2400" dirty="0" smtClean="0"/>
              <a:t>Призери </a:t>
            </a:r>
            <a:r>
              <a:rPr lang="en-US" sz="2400" dirty="0" smtClean="0"/>
              <a:t>III</a:t>
            </a:r>
            <a:r>
              <a:rPr lang="uk-UA" sz="2400" dirty="0" smtClean="0"/>
              <a:t> туру Всеукраїнської олімпіади з фізики</a:t>
            </a:r>
          </a:p>
          <a:p>
            <a:pPr algn="ctr">
              <a:buNone/>
            </a:pPr>
            <a:r>
              <a:rPr lang="uk-UA" sz="2000" dirty="0" smtClean="0"/>
              <a:t>2011-2012 </a:t>
            </a:r>
            <a:endParaRPr lang="uk-UA" sz="2000" dirty="0" smtClean="0">
              <a:cs typeface="Times New Roman" pitchFamily="18" charset="0"/>
            </a:endParaRPr>
          </a:p>
          <a:p>
            <a:pPr>
              <a:buNone/>
            </a:pPr>
            <a:r>
              <a:rPr lang="uk-UA" sz="2000" dirty="0" smtClean="0">
                <a:cs typeface="Times New Roman" pitchFamily="18" charset="0"/>
              </a:rPr>
              <a:t>	</a:t>
            </a:r>
            <a:r>
              <a:rPr lang="en-US" sz="2000" dirty="0" smtClean="0"/>
              <a:t>III</a:t>
            </a:r>
            <a:r>
              <a:rPr lang="uk-UA" sz="2000" dirty="0" smtClean="0"/>
              <a:t> місце – 11 клас</a:t>
            </a:r>
            <a:endParaRPr lang="uk-UA" sz="2000" dirty="0" smtClean="0">
              <a:cs typeface="Times New Roman" pitchFamily="18" charset="0"/>
            </a:endParaRPr>
          </a:p>
          <a:p>
            <a:pPr algn="ctr">
              <a:buNone/>
            </a:pPr>
            <a:r>
              <a:rPr lang="uk-UA" sz="2000" dirty="0" smtClean="0"/>
              <a:t>2012-2013 </a:t>
            </a:r>
            <a:endParaRPr lang="uk-UA" sz="2000" dirty="0" smtClean="0">
              <a:cs typeface="Times New Roman" pitchFamily="18" charset="0"/>
            </a:endParaRPr>
          </a:p>
          <a:p>
            <a:pPr>
              <a:buNone/>
            </a:pPr>
            <a:r>
              <a:rPr lang="uk-UA" sz="2000" dirty="0" smtClean="0"/>
              <a:t>	</a:t>
            </a:r>
            <a:r>
              <a:rPr lang="en-US" sz="2000" dirty="0" smtClean="0"/>
              <a:t>I</a:t>
            </a:r>
            <a:r>
              <a:rPr lang="uk-UA" sz="2000" dirty="0" smtClean="0"/>
              <a:t> місце – 9 клас</a:t>
            </a:r>
          </a:p>
          <a:p>
            <a:pPr algn="ctr">
              <a:buNone/>
            </a:pPr>
            <a:r>
              <a:rPr lang="uk-UA" sz="2000" dirty="0" smtClean="0"/>
              <a:t>2013-2014</a:t>
            </a:r>
          </a:p>
          <a:p>
            <a:pPr>
              <a:buNone/>
            </a:pPr>
            <a:r>
              <a:rPr lang="uk-UA" sz="2000" dirty="0" smtClean="0"/>
              <a:t>           ІІ </a:t>
            </a:r>
            <a:r>
              <a:rPr lang="uk-UA" sz="2000" dirty="0" smtClean="0"/>
              <a:t>місце -10 клас</a:t>
            </a:r>
          </a:p>
          <a:p>
            <a:pPr>
              <a:buNone/>
            </a:pPr>
            <a:r>
              <a:rPr lang="uk-UA" sz="2000" dirty="0" smtClean="0"/>
              <a:t>           ІІІ </a:t>
            </a:r>
            <a:r>
              <a:rPr lang="uk-UA" sz="2000" dirty="0" smtClean="0"/>
              <a:t>місце -10 клас</a:t>
            </a:r>
          </a:p>
          <a:p>
            <a:pPr algn="ctr">
              <a:buNone/>
            </a:pPr>
            <a:r>
              <a:rPr lang="uk-UA" sz="2000" dirty="0" smtClean="0"/>
              <a:t>2014-2015</a:t>
            </a:r>
          </a:p>
          <a:p>
            <a:pPr>
              <a:buNone/>
            </a:pPr>
            <a:r>
              <a:rPr lang="uk-UA" sz="2000" dirty="0" smtClean="0"/>
              <a:t>          ІІ </a:t>
            </a:r>
            <a:r>
              <a:rPr lang="uk-UA" sz="2000" dirty="0" smtClean="0"/>
              <a:t>місце -11 клас </a:t>
            </a:r>
          </a:p>
          <a:p>
            <a:pPr>
              <a:buNone/>
            </a:pPr>
            <a:r>
              <a:rPr lang="uk-UA" sz="2000" dirty="0" smtClean="0"/>
              <a:t>          ІІІ </a:t>
            </a:r>
            <a:r>
              <a:rPr lang="uk-UA" sz="2000" dirty="0" smtClean="0"/>
              <a:t>місце- 11 клас</a:t>
            </a:r>
          </a:p>
          <a:p>
            <a:pPr>
              <a:buNone/>
            </a:pPr>
            <a:r>
              <a:rPr lang="uk-UA" sz="2000" dirty="0" smtClean="0"/>
              <a:t>          ІІІ </a:t>
            </a:r>
            <a:r>
              <a:rPr lang="uk-UA" sz="2000" dirty="0" smtClean="0"/>
              <a:t>місце – 9 клас</a:t>
            </a:r>
          </a:p>
          <a:p>
            <a:pPr algn="ctr">
              <a:buNone/>
            </a:pPr>
            <a:r>
              <a:rPr lang="uk-UA" sz="2000" dirty="0" smtClean="0"/>
              <a:t>2015-2016 </a:t>
            </a:r>
          </a:p>
          <a:p>
            <a:pPr>
              <a:buNone/>
            </a:pPr>
            <a:r>
              <a:rPr lang="uk-UA" sz="2000" dirty="0" smtClean="0"/>
              <a:t>          ІІІ </a:t>
            </a:r>
            <a:r>
              <a:rPr lang="uk-UA" sz="2000" dirty="0" smtClean="0"/>
              <a:t>місце – 9 клас</a:t>
            </a:r>
          </a:p>
          <a:p>
            <a:pPr>
              <a:buNone/>
            </a:pP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6"/>
          <p:cNvSpPr txBox="1">
            <a:spLocks noChangeArrowheads="1"/>
          </p:cNvSpPr>
          <p:nvPr/>
        </p:nvSpPr>
        <p:spPr bwMode="auto">
          <a:xfrm>
            <a:off x="0" y="1268413"/>
            <a:ext cx="42116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9219" name="Text Box 16"/>
          <p:cNvSpPr txBox="1">
            <a:spLocks noChangeArrowheads="1"/>
          </p:cNvSpPr>
          <p:nvPr/>
        </p:nvSpPr>
        <p:spPr bwMode="auto">
          <a:xfrm>
            <a:off x="611188" y="5229225"/>
            <a:ext cx="28797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158739" name="Text Box 19"/>
          <p:cNvSpPr txBox="1">
            <a:spLocks noChangeArrowheads="1"/>
          </p:cNvSpPr>
          <p:nvPr/>
        </p:nvSpPr>
        <p:spPr bwMode="auto">
          <a:xfrm>
            <a:off x="611188" y="5229225"/>
            <a:ext cx="828198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ru-RU" sz="4400" b="1">
              <a:solidFill>
                <a:srgbClr val="403E1C"/>
              </a:solidFill>
            </a:endParaRPr>
          </a:p>
        </p:txBody>
      </p:sp>
      <p:sp>
        <p:nvSpPr>
          <p:cNvPr id="9221" name="Прямокутник 4"/>
          <p:cNvSpPr>
            <a:spLocks noChangeArrowheads="1"/>
          </p:cNvSpPr>
          <p:nvPr/>
        </p:nvSpPr>
        <p:spPr bwMode="auto">
          <a:xfrm>
            <a:off x="608013" y="1627188"/>
            <a:ext cx="75676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b="1">
              <a:solidFill>
                <a:schemeClr val="bg2"/>
              </a:solidFill>
            </a:endParaRPr>
          </a:p>
        </p:txBody>
      </p:sp>
      <p:sp>
        <p:nvSpPr>
          <p:cNvPr id="12" name="Місце для вмісту 11"/>
          <p:cNvSpPr>
            <a:spLocks noGrp="1"/>
          </p:cNvSpPr>
          <p:nvPr>
            <p:ph idx="1"/>
          </p:nvPr>
        </p:nvSpPr>
        <p:spPr>
          <a:xfrm>
            <a:off x="457200" y="906463"/>
            <a:ext cx="8229600" cy="5219700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uk-UA" sz="3600" dirty="0" smtClean="0"/>
              <a:t> 	</a:t>
            </a:r>
            <a:r>
              <a:rPr lang="uk-UA" sz="2400" dirty="0" smtClean="0">
                <a:effectLst/>
              </a:rPr>
              <a:t>Таким чином, впровадження інновацій у процес виконання шкільного демонстраційного експерименту  допомагає учителю реалізувати поставлені перед ним задачі:   </a:t>
            </a:r>
          </a:p>
          <a:p>
            <a:pPr>
              <a:defRPr/>
            </a:pPr>
            <a:r>
              <a:rPr lang="uk-UA" sz="2400" dirty="0" smtClean="0">
                <a:effectLst/>
              </a:rPr>
              <a:t>адаптувати учня до умов сучасного життя; </a:t>
            </a:r>
          </a:p>
          <a:p>
            <a:pPr>
              <a:defRPr/>
            </a:pPr>
            <a:r>
              <a:rPr lang="uk-UA" sz="2400" dirty="0" smtClean="0">
                <a:effectLst/>
              </a:rPr>
              <a:t>формувати  здатність самостійно оволодівати знаннями, творчо мислити;</a:t>
            </a:r>
          </a:p>
          <a:p>
            <a:pPr>
              <a:defRPr/>
            </a:pPr>
            <a:r>
              <a:rPr lang="uk-UA" sz="2400" dirty="0" smtClean="0">
                <a:effectLst/>
              </a:rPr>
              <a:t>застосовувати здобуту інформацію у власному житті;</a:t>
            </a:r>
          </a:p>
          <a:p>
            <a:pPr>
              <a:defRPr/>
            </a:pPr>
            <a:r>
              <a:rPr lang="uk-UA" sz="2400" dirty="0" smtClean="0">
                <a:effectLst/>
              </a:rPr>
              <a:t>формувати ключові компетентності.   </a:t>
            </a:r>
          </a:p>
          <a:p>
            <a:pPr>
              <a:defRPr/>
            </a:pPr>
            <a:endParaRPr lang="uk-UA" sz="2400" dirty="0" smtClean="0">
              <a:effectLst/>
            </a:endParaRPr>
          </a:p>
          <a:p>
            <a:pPr algn="ctr">
              <a:buFont typeface="Wingdings" pitchFamily="2" charset="2"/>
              <a:buNone/>
              <a:defRPr/>
            </a:pPr>
            <a:r>
              <a:rPr lang="uk-UA" sz="2000" dirty="0" smtClean="0">
                <a:effectLst/>
                <a:latin typeface="Times New Roman" pitchFamily="18" charset="0"/>
                <a:cs typeface="Times New Roman" pitchFamily="18" charset="0"/>
              </a:rPr>
              <a:t>ДЯКУЮ ЗА УВАГУ</a:t>
            </a:r>
            <a:endParaRPr lang="uk-UA" sz="20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23" name="Прямокутник 13"/>
          <p:cNvSpPr>
            <a:spLocks noChangeArrowheads="1"/>
          </p:cNvSpPr>
          <p:nvPr/>
        </p:nvSpPr>
        <p:spPr bwMode="auto">
          <a:xfrm>
            <a:off x="2913063" y="185738"/>
            <a:ext cx="33178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4000" b="1">
                <a:solidFill>
                  <a:schemeClr val="bg2"/>
                </a:solidFill>
              </a:rPr>
              <a:t>Висновки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155" decel="100000"/>
                                        <p:tgtEl>
                                          <p:spTgt spid="1587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155" decel="100000"/>
                                        <p:tgtEl>
                                          <p:spTgt spid="15873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5873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155" fill="hold"/>
                                        <p:tgtEl>
                                          <p:spTgt spid="1587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587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155" fill="hold"/>
                                        <p:tgtEl>
                                          <p:spTgt spid="1587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587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3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71472" y="1500174"/>
            <a:ext cx="8281987" cy="1800225"/>
          </a:xfrm>
        </p:spPr>
        <p:txBody>
          <a:bodyPr/>
          <a:lstStyle/>
          <a:p>
            <a:pPr algn="just" eaLnBrk="1" hangingPunct="1">
              <a:buFont typeface="Wingdings" pitchFamily="2" charset="2"/>
              <a:buNone/>
              <a:defRPr/>
            </a:pPr>
            <a:r>
              <a:rPr lang="uk-UA" dirty="0" smtClean="0"/>
              <a:t>	  </a:t>
            </a:r>
            <a:r>
              <a:rPr lang="uk-UA" b="1" dirty="0" err="1" smtClean="0">
                <a:latin typeface="Bookman Old Style" pitchFamily="18" charset="0"/>
              </a:rPr>
              <a:t>“Розвиток</a:t>
            </a:r>
            <a:r>
              <a:rPr lang="uk-UA" b="1" dirty="0" smtClean="0">
                <a:latin typeface="Bookman Old Style" pitchFamily="18" charset="0"/>
              </a:rPr>
              <a:t> творчих здібностей учнів шляхом впровадження інновацій у процес виконання шкільного демонстраційного </a:t>
            </a:r>
            <a:r>
              <a:rPr lang="uk-UA" b="1" dirty="0" err="1" smtClean="0">
                <a:latin typeface="Bookman Old Style" pitchFamily="18" charset="0"/>
              </a:rPr>
              <a:t>експерименту”</a:t>
            </a:r>
            <a:endParaRPr lang="uk-UA" b="1" dirty="0" smtClean="0">
              <a:latin typeface="Bookman Old Style" pitchFamily="18" charset="0"/>
            </a:endParaRPr>
          </a:p>
        </p:txBody>
      </p:sp>
      <p:sp>
        <p:nvSpPr>
          <p:cNvPr id="104452" name="Text Box 4"/>
          <p:cNvSpPr txBox="1">
            <a:spLocks noChangeArrowheads="1"/>
          </p:cNvSpPr>
          <p:nvPr/>
        </p:nvSpPr>
        <p:spPr bwMode="auto">
          <a:xfrm>
            <a:off x="611188" y="549275"/>
            <a:ext cx="81724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  <a:defRPr/>
            </a:pPr>
            <a:r>
              <a:rPr lang="uk-UA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Проблема</a:t>
            </a:r>
            <a:r>
              <a:rPr lang="uk-UA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, над </a:t>
            </a:r>
            <a:r>
              <a:rPr lang="uk-UA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якою працюю:</a:t>
            </a:r>
            <a:r>
              <a:rPr lang="uk-UA" sz="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aphicFrame>
        <p:nvGraphicFramePr>
          <p:cNvPr id="104453" name="Object 5"/>
          <p:cNvGraphicFramePr>
            <a:graphicFrameLocks noGrp="1" noChangeAspect="1"/>
          </p:cNvGraphicFramePr>
          <p:nvPr>
            <p:ph sz="half" idx="2"/>
          </p:nvPr>
        </p:nvGraphicFramePr>
        <p:xfrm>
          <a:off x="4162061" y="3286124"/>
          <a:ext cx="4714283" cy="32861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Диаграмма" r:id="rId3" imgW="7858125" imgH="5476875" progId="MSGraph.Chart.8">
                  <p:embed followColorScheme="full"/>
                </p:oleObj>
              </mc:Choice>
              <mc:Fallback>
                <p:oleObj name="Диаграмма" r:id="rId3" imgW="7858125" imgH="5476875" progId="MSGraph.Chart.8">
                  <p:embed followColorScheme="full"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62061" y="3286124"/>
                        <a:ext cx="4714283" cy="328614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456" name="Text Box 8"/>
          <p:cNvSpPr txBox="1">
            <a:spLocks noChangeArrowheads="1"/>
          </p:cNvSpPr>
          <p:nvPr/>
        </p:nvSpPr>
        <p:spPr bwMode="auto">
          <a:xfrm>
            <a:off x="250825" y="4508500"/>
            <a:ext cx="360045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2400" b="1" dirty="0"/>
              <a:t>Якість засвоєння знань</a:t>
            </a:r>
          </a:p>
        </p:txBody>
      </p:sp>
      <p:sp>
        <p:nvSpPr>
          <p:cNvPr id="104457" name="AutoShape 9"/>
          <p:cNvSpPr>
            <a:spLocks noChangeArrowheads="1"/>
          </p:cNvSpPr>
          <p:nvPr/>
        </p:nvSpPr>
        <p:spPr bwMode="auto">
          <a:xfrm flipV="1">
            <a:off x="3428992" y="4572008"/>
            <a:ext cx="792163" cy="360363"/>
          </a:xfrm>
          <a:prstGeom prst="rightArrow">
            <a:avLst>
              <a:gd name="adj1" fmla="val 50000"/>
              <a:gd name="adj2" fmla="val 50000"/>
            </a:avLst>
          </a:prstGeom>
          <a:noFill/>
          <a:ln w="9525">
            <a:solidFill>
              <a:srgbClr val="403E1C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algn="ctr"/>
            <a:endParaRPr lang="ru-RU">
              <a:solidFill>
                <a:srgbClr val="403E1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43108" y="1142984"/>
            <a:ext cx="492922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uk-UA" sz="2600" b="1" dirty="0"/>
              <a:t>Завдання, які</a:t>
            </a:r>
            <a:r>
              <a:rPr lang="en-US" sz="2600" b="1" dirty="0"/>
              <a:t> </a:t>
            </a:r>
            <a:r>
              <a:rPr lang="uk-UA" sz="2600" b="1" dirty="0"/>
              <a:t>ставлю перед</a:t>
            </a:r>
            <a:br>
              <a:rPr lang="uk-UA" sz="2600" b="1" dirty="0"/>
            </a:br>
            <a:r>
              <a:rPr lang="uk-UA" sz="2600" b="1" dirty="0"/>
              <a:t>  собою:</a:t>
            </a:r>
            <a:endParaRPr lang="en-US" sz="26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857356" y="2428868"/>
            <a:ext cx="592935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smtClean="0"/>
              <a:t> - розвивати розумову активність;</a:t>
            </a:r>
          </a:p>
          <a:p>
            <a:r>
              <a:rPr lang="uk-UA" sz="2400" b="1" dirty="0" smtClean="0"/>
              <a:t> - розвивати пізнавальний інтерес;</a:t>
            </a:r>
          </a:p>
          <a:p>
            <a:r>
              <a:rPr lang="uk-UA" sz="2400" b="1" dirty="0" smtClean="0"/>
              <a:t> - зацікавлювати учня;</a:t>
            </a:r>
          </a:p>
          <a:p>
            <a:r>
              <a:rPr lang="uk-UA" sz="2400" b="1" dirty="0" smtClean="0"/>
              <a:t> - пробуджувати свідомість;</a:t>
            </a:r>
          </a:p>
          <a:p>
            <a:r>
              <a:rPr lang="uk-UA" sz="2400" b="1" dirty="0" smtClean="0"/>
              <a:t> - розвивати критичне мислення;</a:t>
            </a:r>
          </a:p>
          <a:p>
            <a:r>
              <a:rPr lang="uk-UA" sz="2400" b="1" dirty="0" smtClean="0"/>
              <a:t> - сприяти розвитку самостійності;</a:t>
            </a:r>
          </a:p>
          <a:p>
            <a:r>
              <a:rPr lang="uk-UA" sz="2400" b="1" dirty="0" smtClean="0"/>
              <a:t> - залучати учнів до самостійного виконання практичних завдань.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4" name="Text Box 4"/>
          <p:cNvSpPr txBox="1">
            <a:spLocks noChangeArrowheads="1"/>
          </p:cNvSpPr>
          <p:nvPr/>
        </p:nvSpPr>
        <p:spPr bwMode="auto">
          <a:xfrm>
            <a:off x="1692275" y="188913"/>
            <a:ext cx="5761038" cy="53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  <a:defRPr/>
            </a:pPr>
            <a:r>
              <a:rPr lang="uk-UA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Педагогіка успіху</a:t>
            </a:r>
            <a:endParaRPr lang="uk-UA" sz="3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1" name="Text Box 6"/>
          <p:cNvSpPr txBox="1">
            <a:spLocks noChangeArrowheads="1"/>
          </p:cNvSpPr>
          <p:nvPr/>
        </p:nvSpPr>
        <p:spPr bwMode="auto">
          <a:xfrm>
            <a:off x="0" y="1268413"/>
            <a:ext cx="42116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158727" name="Text Box 7"/>
          <p:cNvSpPr txBox="1">
            <a:spLocks noChangeArrowheads="1"/>
          </p:cNvSpPr>
          <p:nvPr/>
        </p:nvSpPr>
        <p:spPr bwMode="auto">
          <a:xfrm>
            <a:off x="-12700" y="1266825"/>
            <a:ext cx="2771775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Розвиток творчих здібностей учнів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8728" name="Text Box 8"/>
          <p:cNvSpPr txBox="1">
            <a:spLocks noChangeArrowheads="1"/>
          </p:cNvSpPr>
          <p:nvPr/>
        </p:nvSpPr>
        <p:spPr bwMode="auto">
          <a:xfrm>
            <a:off x="5653088" y="906463"/>
            <a:ext cx="3490912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uk-UA" sz="1400" b="1" dirty="0"/>
              <a:t>Впровадження інновацій</a:t>
            </a:r>
            <a:r>
              <a:rPr lang="uk-UA" sz="1400" dirty="0"/>
              <a:t> у процес виконанні шкільного демонстраційного експерименту:  </a:t>
            </a:r>
          </a:p>
          <a:p>
            <a:pPr algn="just">
              <a:spcBef>
                <a:spcPct val="50000"/>
              </a:spcBef>
              <a:buFontTx/>
              <a:buChar char="-"/>
            </a:pPr>
            <a:r>
              <a:rPr lang="uk-UA" sz="1400" dirty="0" smtClean="0"/>
              <a:t> використання </a:t>
            </a:r>
            <a:r>
              <a:rPr lang="uk-UA" sz="1400" dirty="0"/>
              <a:t>НПЗ з фізики за допомогою </a:t>
            </a:r>
            <a:r>
              <a:rPr lang="uk-UA" sz="1400" dirty="0" smtClean="0"/>
              <a:t>мультимедійного комплексу;</a:t>
            </a:r>
          </a:p>
          <a:p>
            <a:pPr algn="just">
              <a:spcBef>
                <a:spcPct val="50000"/>
              </a:spcBef>
              <a:buFontTx/>
              <a:buChar char="-"/>
            </a:pPr>
            <a:r>
              <a:rPr lang="uk-UA" sz="1400" dirty="0"/>
              <a:t> </a:t>
            </a:r>
            <a:r>
              <a:rPr lang="uk-UA" sz="1400" dirty="0" smtClean="0"/>
              <a:t>використання реальних фізичних приладів;</a:t>
            </a:r>
          </a:p>
          <a:p>
            <a:pPr algn="just">
              <a:spcBef>
                <a:spcPct val="50000"/>
              </a:spcBef>
              <a:buFontTx/>
              <a:buChar char="-"/>
            </a:pPr>
            <a:r>
              <a:rPr lang="uk-UA" sz="1400" dirty="0"/>
              <a:t> </a:t>
            </a:r>
            <a:r>
              <a:rPr lang="uk-UA" sz="1400" dirty="0" smtClean="0"/>
              <a:t>використання комп</a:t>
            </a:r>
            <a:r>
              <a:rPr lang="en-US" sz="1400" dirty="0" smtClean="0"/>
              <a:t>’</a:t>
            </a:r>
            <a:r>
              <a:rPr lang="uk-UA" sz="1400" dirty="0" smtClean="0"/>
              <a:t>ютерних презентацій, включаючи учнівські;</a:t>
            </a:r>
          </a:p>
          <a:p>
            <a:pPr algn="just">
              <a:spcBef>
                <a:spcPct val="50000"/>
              </a:spcBef>
              <a:buFontTx/>
              <a:buChar char="-"/>
            </a:pPr>
            <a:r>
              <a:rPr lang="uk-UA" sz="1400" dirty="0"/>
              <a:t> </a:t>
            </a:r>
            <a:r>
              <a:rPr lang="uk-UA" sz="1400" dirty="0" smtClean="0"/>
              <a:t>використання учнівських курсових робіт (презентацій, приладів, інформаційних робіт).</a:t>
            </a:r>
            <a:endParaRPr lang="uk-UA" sz="1400" dirty="0"/>
          </a:p>
          <a:p>
            <a:endParaRPr lang="uk-UA" sz="1400" dirty="0"/>
          </a:p>
          <a:p>
            <a:pPr algn="ctr">
              <a:spcBef>
                <a:spcPct val="50000"/>
              </a:spcBef>
            </a:pPr>
            <a:r>
              <a:rPr lang="uk-UA" sz="1200" b="1" dirty="0"/>
              <a:t>  </a:t>
            </a:r>
            <a:r>
              <a:rPr lang="uk-UA" sz="1200" dirty="0"/>
              <a:t>            </a:t>
            </a:r>
            <a:endParaRPr lang="ru-RU" sz="1200" dirty="0"/>
          </a:p>
        </p:txBody>
      </p:sp>
      <p:sp>
        <p:nvSpPr>
          <p:cNvPr id="7174" name="Text Box 16"/>
          <p:cNvSpPr txBox="1">
            <a:spLocks noChangeArrowheads="1"/>
          </p:cNvSpPr>
          <p:nvPr/>
        </p:nvSpPr>
        <p:spPr bwMode="auto">
          <a:xfrm>
            <a:off x="611188" y="5229225"/>
            <a:ext cx="28797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pic>
        <p:nvPicPr>
          <p:cNvPr id="7175" name="Picture 14" descr="C:\Users\Svitlana\Desktop\Уч.року\Афанасенко А.Є\Фото\Фото уроки\IMG_145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1000109"/>
            <a:ext cx="2954338" cy="2269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Picture 14" descr="C:\Users\Svitlana\Desktop\IMG_28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4643446"/>
            <a:ext cx="2081219" cy="1574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7" name="Picture 15" descr="C:\Users\Svitlana\Desktop\Уч.року\Афанасенко А.Є\Фото\Фото прилади учнів\DSCN668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72330" y="4286256"/>
            <a:ext cx="1873250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8" name="Picture 16" descr="C:\Users\Svitlana\Desktop\Уч.року\Афанасенко А.Є\Фото\Фото прилади учнів\DSCN668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29454" y="5500702"/>
            <a:ext cx="1928825" cy="1172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9" name="Picture 17" descr="C:\Users\Svitlana\Desktop\Уч.року\Афанасенко А.Є\Фото\Фото прилади учнів\PC491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868" y="5214950"/>
            <a:ext cx="1801813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I:\DSC_5010.jpg"/>
          <p:cNvPicPr>
            <a:picLocks noChangeAspect="1" noChangeArrowheads="1"/>
          </p:cNvPicPr>
          <p:nvPr/>
        </p:nvPicPr>
        <p:blipFill>
          <a:blip r:embed="rId7" cstate="print"/>
          <a:srcRect l="25091" r="21925" b="-72"/>
          <a:stretch>
            <a:fillRect/>
          </a:stretch>
        </p:blipFill>
        <p:spPr bwMode="auto">
          <a:xfrm>
            <a:off x="1857356" y="3929066"/>
            <a:ext cx="1760397" cy="2208256"/>
          </a:xfrm>
          <a:prstGeom prst="rect">
            <a:avLst/>
          </a:prstGeom>
          <a:noFill/>
        </p:spPr>
      </p:pic>
      <p:pic>
        <p:nvPicPr>
          <p:cNvPr id="3075" name="Picture 3" descr="I:\DSC_5218.jpg"/>
          <p:cNvPicPr>
            <a:picLocks noChangeAspect="1" noChangeArrowheads="1"/>
          </p:cNvPicPr>
          <p:nvPr/>
        </p:nvPicPr>
        <p:blipFill>
          <a:blip r:embed="rId8" cstate="print"/>
          <a:srcRect l="26526" t="9795" r="19216" b="23828"/>
          <a:stretch>
            <a:fillRect/>
          </a:stretch>
        </p:blipFill>
        <p:spPr bwMode="auto">
          <a:xfrm>
            <a:off x="3929058" y="3857628"/>
            <a:ext cx="1758474" cy="1428760"/>
          </a:xfrm>
          <a:prstGeom prst="rect">
            <a:avLst/>
          </a:prstGeom>
          <a:noFill/>
        </p:spPr>
      </p:pic>
      <p:pic>
        <p:nvPicPr>
          <p:cNvPr id="3076" name="Picture 4" descr="I:\PC213999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4282" y="5072074"/>
            <a:ext cx="2095515" cy="15716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6"/>
          <p:cNvSpPr txBox="1">
            <a:spLocks noChangeArrowheads="1"/>
          </p:cNvSpPr>
          <p:nvPr/>
        </p:nvSpPr>
        <p:spPr bwMode="auto">
          <a:xfrm>
            <a:off x="0" y="1268413"/>
            <a:ext cx="42116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8195" name="Text Box 16"/>
          <p:cNvSpPr txBox="1">
            <a:spLocks noChangeArrowheads="1"/>
          </p:cNvSpPr>
          <p:nvPr/>
        </p:nvSpPr>
        <p:spPr bwMode="auto">
          <a:xfrm>
            <a:off x="611188" y="5229225"/>
            <a:ext cx="28797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158739" name="Text Box 19"/>
          <p:cNvSpPr txBox="1">
            <a:spLocks noChangeArrowheads="1"/>
          </p:cNvSpPr>
          <p:nvPr/>
        </p:nvSpPr>
        <p:spPr bwMode="auto">
          <a:xfrm>
            <a:off x="611188" y="5229225"/>
            <a:ext cx="828198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ru-RU" sz="4400" b="1">
              <a:solidFill>
                <a:srgbClr val="403E1C"/>
              </a:solidFill>
            </a:endParaRPr>
          </a:p>
        </p:txBody>
      </p:sp>
      <p:sp>
        <p:nvSpPr>
          <p:cNvPr id="8197" name="Прямокутник 4"/>
          <p:cNvSpPr>
            <a:spLocks noChangeArrowheads="1"/>
          </p:cNvSpPr>
          <p:nvPr/>
        </p:nvSpPr>
        <p:spPr bwMode="auto">
          <a:xfrm>
            <a:off x="608013" y="1627188"/>
            <a:ext cx="75676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b="1">
              <a:solidFill>
                <a:schemeClr val="bg2"/>
              </a:solidFill>
            </a:endParaRPr>
          </a:p>
        </p:txBody>
      </p:sp>
      <p:pic>
        <p:nvPicPr>
          <p:cNvPr id="8198" name="Picture 2" descr="C:\Users\kabinet-fizuku\Desktop\відкритий урок 22.12.12\PC20392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286116" y="2928934"/>
            <a:ext cx="1801812" cy="1285884"/>
          </a:xfrm>
        </p:spPr>
      </p:pic>
      <p:sp>
        <p:nvSpPr>
          <p:cNvPr id="8200" name="Прямокутник 7"/>
          <p:cNvSpPr>
            <a:spLocks noChangeArrowheads="1"/>
          </p:cNvSpPr>
          <p:nvPr/>
        </p:nvSpPr>
        <p:spPr bwMode="auto">
          <a:xfrm>
            <a:off x="1643042" y="0"/>
            <a:ext cx="721523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uk-UA" sz="4000" b="1" dirty="0" smtClean="0">
                <a:solidFill>
                  <a:schemeClr val="bg1"/>
                </a:solidFill>
              </a:rPr>
              <a:t>	Використання </a:t>
            </a:r>
            <a:r>
              <a:rPr lang="uk-UA" sz="4000" b="1" dirty="0">
                <a:solidFill>
                  <a:schemeClr val="bg1"/>
                </a:solidFill>
              </a:rPr>
              <a:t>мультимедійної  дошки</a:t>
            </a:r>
          </a:p>
        </p:txBody>
      </p:sp>
      <p:pic>
        <p:nvPicPr>
          <p:cNvPr id="8201" name="Picture 6" descr="C:\Users\Svitlana\Desktop\Уч.року\Афанасенко А.Є\Фото\Фото уроки\PC20393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3806645"/>
            <a:ext cx="1714512" cy="1223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3" name="Рисунок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86116" y="1285860"/>
            <a:ext cx="1928826" cy="116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4" name="Рисунок 1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43372" y="2143116"/>
            <a:ext cx="1882601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5" name="Прямокутник 14"/>
          <p:cNvSpPr>
            <a:spLocks noChangeArrowheads="1"/>
          </p:cNvSpPr>
          <p:nvPr/>
        </p:nvSpPr>
        <p:spPr bwMode="auto">
          <a:xfrm>
            <a:off x="6500826" y="2143116"/>
            <a:ext cx="2233613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r>
              <a:rPr lang="uk-UA" sz="2400" b="1" dirty="0">
                <a:solidFill>
                  <a:srgbClr val="002060"/>
                </a:solidFill>
              </a:rPr>
              <a:t>Електронні підручники та посібники</a:t>
            </a:r>
            <a:endParaRPr lang="ru-RU" sz="2400" b="1" dirty="0">
              <a:solidFill>
                <a:srgbClr val="002060"/>
              </a:solidFill>
            </a:endParaRPr>
          </a:p>
          <a:p>
            <a:pPr algn="just">
              <a:buFont typeface="Arial" charset="0"/>
              <a:buChar char="•"/>
            </a:pPr>
            <a:r>
              <a:rPr lang="uk-UA" sz="2400" b="1" dirty="0" smtClean="0">
                <a:solidFill>
                  <a:srgbClr val="002060"/>
                </a:solidFill>
              </a:rPr>
              <a:t>Фізичні </a:t>
            </a:r>
            <a:r>
              <a:rPr lang="uk-UA" sz="2400" b="1" dirty="0">
                <a:solidFill>
                  <a:srgbClr val="002060"/>
                </a:solidFill>
              </a:rPr>
              <a:t>диктанти</a:t>
            </a:r>
            <a:endParaRPr lang="en-US" sz="2400" b="1" dirty="0">
              <a:solidFill>
                <a:srgbClr val="002060"/>
              </a:solidFill>
            </a:endParaRPr>
          </a:p>
          <a:p>
            <a:pPr algn="just">
              <a:buFont typeface="Arial" charset="0"/>
              <a:buChar char="•"/>
            </a:pPr>
            <a:r>
              <a:rPr lang="uk-UA" sz="2400" b="1" dirty="0" smtClean="0">
                <a:solidFill>
                  <a:srgbClr val="002060"/>
                </a:solidFill>
              </a:rPr>
              <a:t>Комп</a:t>
            </a:r>
            <a:r>
              <a:rPr lang="en-US" sz="2400" b="1" dirty="0" smtClean="0">
                <a:solidFill>
                  <a:srgbClr val="002060"/>
                </a:solidFill>
              </a:rPr>
              <a:t>’</a:t>
            </a:r>
            <a:r>
              <a:rPr lang="uk-UA" sz="2400" b="1" dirty="0" smtClean="0">
                <a:solidFill>
                  <a:srgbClr val="002060"/>
                </a:solidFill>
              </a:rPr>
              <a:t>ютерні </a:t>
            </a:r>
            <a:r>
              <a:rPr lang="uk-UA" sz="2400" b="1" dirty="0">
                <a:solidFill>
                  <a:srgbClr val="002060"/>
                </a:solidFill>
              </a:rPr>
              <a:t>презентації</a:t>
            </a:r>
            <a:endParaRPr lang="ru-RU" sz="2400" b="1" dirty="0">
              <a:solidFill>
                <a:srgbClr val="002060"/>
              </a:solidFill>
            </a:endParaRPr>
          </a:p>
          <a:p>
            <a:pPr algn="just">
              <a:buFont typeface="Arial" charset="0"/>
              <a:buChar char="•"/>
            </a:pPr>
            <a:r>
              <a:rPr lang="uk-UA" sz="2400" b="1" dirty="0">
                <a:solidFill>
                  <a:srgbClr val="002060"/>
                </a:solidFill>
              </a:rPr>
              <a:t>Віртуальні екскурсії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85720" y="1357298"/>
            <a:ext cx="314327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 smtClean="0"/>
              <a:t>При поясненні нового матеріалу або закріпленні вивченого,  </a:t>
            </a:r>
          </a:p>
          <a:p>
            <a:endParaRPr lang="uk-UA" sz="2000" b="1" dirty="0" smtClean="0"/>
          </a:p>
          <a:p>
            <a:r>
              <a:rPr lang="uk-UA" sz="2000" b="1" dirty="0" smtClean="0"/>
              <a:t>зручно</a:t>
            </a:r>
          </a:p>
          <a:p>
            <a:r>
              <a:rPr lang="uk-UA" sz="2000" b="1" dirty="0" smtClean="0"/>
              <a:t>наочно</a:t>
            </a:r>
          </a:p>
          <a:p>
            <a:r>
              <a:rPr lang="uk-UA" sz="2000" b="1" dirty="0" smtClean="0"/>
              <a:t>оперативно </a:t>
            </a:r>
          </a:p>
          <a:p>
            <a:endParaRPr lang="uk-UA" sz="2000" b="1" dirty="0" smtClean="0"/>
          </a:p>
          <a:p>
            <a:r>
              <a:rPr lang="uk-UA" sz="2000" b="1" dirty="0" smtClean="0"/>
              <a:t>можна застосовувати мультимедійний комплекс.</a:t>
            </a:r>
            <a:endParaRPr lang="ru-RU" sz="2000" dirty="0"/>
          </a:p>
        </p:txBody>
      </p:sp>
      <p:pic>
        <p:nvPicPr>
          <p:cNvPr id="16386" name="Picture 2" descr="I:\PC20392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86116" y="4500570"/>
            <a:ext cx="1549373" cy="1162030"/>
          </a:xfrm>
          <a:prstGeom prst="rect">
            <a:avLst/>
          </a:prstGeom>
          <a:noFill/>
        </p:spPr>
      </p:pic>
      <p:pic>
        <p:nvPicPr>
          <p:cNvPr id="16387" name="Picture 3" descr="I:\PC21398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14811" y="5214950"/>
            <a:ext cx="1809762" cy="13573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155" decel="100000"/>
                                        <p:tgtEl>
                                          <p:spTgt spid="1587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155" decel="100000"/>
                                        <p:tgtEl>
                                          <p:spTgt spid="15873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5873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155" fill="hold"/>
                                        <p:tgtEl>
                                          <p:spTgt spid="1587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587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155" fill="hold"/>
                                        <p:tgtEl>
                                          <p:spTgt spid="1587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587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3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sz="4000" b="1" dirty="0" smtClean="0">
                <a:solidFill>
                  <a:schemeClr val="bg1"/>
                </a:solidFill>
              </a:rPr>
              <a:t>    Електронні підручники та посібники</a:t>
            </a:r>
            <a:r>
              <a:rPr lang="ru-RU" b="1" dirty="0" smtClean="0">
                <a:solidFill>
                  <a:srgbClr val="002060"/>
                </a:solidFill>
              </a:rPr>
              <a:t/>
            </a:r>
            <a:br>
              <a:rPr lang="ru-RU" b="1" dirty="0" smtClean="0">
                <a:solidFill>
                  <a:srgbClr val="002060"/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357298"/>
            <a:ext cx="8229600" cy="4389120"/>
          </a:xfrm>
        </p:spPr>
        <p:txBody>
          <a:bodyPr/>
          <a:lstStyle/>
          <a:p>
            <a:pPr>
              <a:buNone/>
            </a:pPr>
            <a:r>
              <a:rPr lang="uk-UA" dirty="0" smtClean="0"/>
              <a:t>       Вчителями Кременецького району створене навчальне програмне забезпечення з фізики для різних класів. Підібрані електронні збірки розробок уроків, тестових завдань контролю, анімації, відеофільми.</a:t>
            </a:r>
          </a:p>
          <a:p>
            <a:pPr>
              <a:buNone/>
            </a:pPr>
            <a:r>
              <a:rPr lang="uk-UA" dirty="0" smtClean="0"/>
              <a:t>	    Зручними для використання є стандартні навчальні комп</a:t>
            </a:r>
            <a:r>
              <a:rPr lang="en-US" dirty="0" smtClean="0"/>
              <a:t>’</a:t>
            </a:r>
            <a:r>
              <a:rPr lang="uk-UA" dirty="0" smtClean="0"/>
              <a:t>ютерні програми. </a:t>
            </a:r>
            <a:endParaRPr lang="ru-RU" dirty="0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5506648"/>
            <a:ext cx="928694" cy="1160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50" y="4643446"/>
            <a:ext cx="828098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4942" y="4714884"/>
            <a:ext cx="890343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72264" y="5529271"/>
            <a:ext cx="928694" cy="1114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91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20" y="4714884"/>
            <a:ext cx="932590" cy="1109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92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929058" y="5669555"/>
            <a:ext cx="842964" cy="102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93" name="Picture 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858148" y="4643446"/>
            <a:ext cx="857256" cy="1217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571480"/>
            <a:ext cx="8229600" cy="1143000"/>
          </a:xfrm>
        </p:spPr>
        <p:txBody>
          <a:bodyPr>
            <a:normAutofit/>
          </a:bodyPr>
          <a:lstStyle/>
          <a:p>
            <a:r>
              <a:rPr lang="uk-UA" sz="3600" b="1" dirty="0" smtClean="0">
                <a:solidFill>
                  <a:schemeClr val="bg1"/>
                </a:solidFill>
              </a:rPr>
              <a:t>Фізичні диктанти</a:t>
            </a:r>
            <a:r>
              <a:rPr lang="en-US" sz="3600" b="1" dirty="0" smtClean="0">
                <a:solidFill>
                  <a:schemeClr val="bg1"/>
                </a:solidFill>
              </a:rPr>
              <a:t/>
            </a:r>
            <a:br>
              <a:rPr lang="en-US" sz="3600" b="1" dirty="0" smtClean="0">
                <a:solidFill>
                  <a:schemeClr val="bg1"/>
                </a:solidFill>
              </a:rPr>
            </a:b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643050"/>
            <a:ext cx="4214842" cy="438912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uk-UA" dirty="0" smtClean="0"/>
              <a:t>       Одним із способів швидкого опитування учнів є виконання завдань фізичного диктанту запропонованого на слайдах.</a:t>
            </a:r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r>
              <a:rPr lang="uk-UA" dirty="0" smtClean="0"/>
              <a:t>	   Кожен учень письмово відповідає на 12 питань протягом 12-15 хвилин.</a:t>
            </a:r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r>
              <a:rPr lang="uk-UA" dirty="0" smtClean="0"/>
              <a:t>	   Питання складені так, що вимагають короткої, чіткої відповіді.</a:t>
            </a:r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r>
              <a:rPr lang="uk-UA" dirty="0" smtClean="0"/>
              <a:t>	   Максимальна оцінка – 12.</a:t>
            </a:r>
            <a:endParaRPr lang="ru-RU" dirty="0"/>
          </a:p>
        </p:txBody>
      </p:sp>
      <p:pic>
        <p:nvPicPr>
          <p:cNvPr id="17411" name="Picture 3" descr="I:\Безымянный.png"/>
          <p:cNvPicPr>
            <a:picLocks noChangeAspect="1" noChangeArrowheads="1"/>
          </p:cNvPicPr>
          <p:nvPr/>
        </p:nvPicPr>
        <p:blipFill>
          <a:blip r:embed="rId2" cstate="print"/>
          <a:srcRect l="31359" t="17391" r="17282" b="13043"/>
          <a:stretch>
            <a:fillRect/>
          </a:stretch>
        </p:blipFill>
        <p:spPr bwMode="auto">
          <a:xfrm>
            <a:off x="4714876" y="1214422"/>
            <a:ext cx="2500298" cy="1904997"/>
          </a:xfrm>
          <a:prstGeom prst="rect">
            <a:avLst/>
          </a:prstGeom>
          <a:noFill/>
        </p:spPr>
      </p:pic>
      <p:pic>
        <p:nvPicPr>
          <p:cNvPr id="17412" name="Picture 4" descr="I:\Безымянный1.png"/>
          <p:cNvPicPr>
            <a:picLocks noChangeAspect="1" noChangeArrowheads="1"/>
          </p:cNvPicPr>
          <p:nvPr/>
        </p:nvPicPr>
        <p:blipFill>
          <a:blip r:embed="rId3" cstate="print"/>
          <a:srcRect l="31945" t="17284" r="16666" b="13580"/>
          <a:stretch>
            <a:fillRect/>
          </a:stretch>
        </p:blipFill>
        <p:spPr bwMode="auto">
          <a:xfrm>
            <a:off x="5929322" y="2928934"/>
            <a:ext cx="2643174" cy="2000240"/>
          </a:xfrm>
          <a:prstGeom prst="rect">
            <a:avLst/>
          </a:prstGeom>
          <a:noFill/>
        </p:spPr>
      </p:pic>
      <p:pic>
        <p:nvPicPr>
          <p:cNvPr id="17413" name="Picture 5" descr="I:\Безымянный2.png"/>
          <p:cNvPicPr>
            <a:picLocks noChangeAspect="1" noChangeArrowheads="1"/>
          </p:cNvPicPr>
          <p:nvPr/>
        </p:nvPicPr>
        <p:blipFill>
          <a:blip r:embed="rId4"/>
          <a:srcRect l="37965" t="25532" r="23138" b="21277"/>
          <a:stretch>
            <a:fillRect/>
          </a:stretch>
        </p:blipFill>
        <p:spPr bwMode="auto">
          <a:xfrm>
            <a:off x="4429124" y="4572008"/>
            <a:ext cx="2357454" cy="18134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4286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sz="4000" b="1" dirty="0" smtClean="0">
                <a:solidFill>
                  <a:schemeClr val="bg1"/>
                </a:solidFill>
              </a:rPr>
              <a:t>            </a:t>
            </a:r>
            <a:r>
              <a:rPr lang="uk-UA" sz="4000" b="1" dirty="0" err="1" smtClean="0">
                <a:solidFill>
                  <a:schemeClr val="bg1"/>
                </a:solidFill>
              </a:rPr>
              <a:t>Комп</a:t>
            </a:r>
            <a:r>
              <a:rPr lang="en-US" sz="4000" b="1" dirty="0" smtClean="0">
                <a:solidFill>
                  <a:schemeClr val="bg1"/>
                </a:solidFill>
              </a:rPr>
              <a:t>’</a:t>
            </a:r>
            <a:r>
              <a:rPr lang="uk-UA" sz="4000" b="1" dirty="0" smtClean="0">
                <a:solidFill>
                  <a:schemeClr val="bg1"/>
                </a:solidFill>
              </a:rPr>
              <a:t>ютерні презентації</a:t>
            </a:r>
            <a:r>
              <a:rPr lang="ru-RU" b="1" dirty="0" smtClean="0">
                <a:solidFill>
                  <a:srgbClr val="002060"/>
                </a:solidFill>
              </a:rPr>
              <a:t/>
            </a:r>
            <a:br>
              <a:rPr lang="ru-RU" b="1" dirty="0" smtClean="0">
                <a:solidFill>
                  <a:srgbClr val="002060"/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86116" y="1000108"/>
            <a:ext cx="5572164" cy="3850974"/>
          </a:xfrm>
        </p:spPr>
        <p:txBody>
          <a:bodyPr/>
          <a:lstStyle/>
          <a:p>
            <a:pPr>
              <a:buNone/>
            </a:pPr>
            <a:r>
              <a:rPr lang="uk-UA" dirty="0" smtClean="0"/>
              <a:t>	</a:t>
            </a:r>
            <a:r>
              <a:rPr lang="uk-UA" sz="2000" dirty="0" smtClean="0"/>
              <a:t>   В умовах обмеженого часу уроку, зручно застосовувати презентації тем.</a:t>
            </a:r>
          </a:p>
          <a:p>
            <a:pPr>
              <a:buNone/>
            </a:pPr>
            <a:r>
              <a:rPr lang="uk-UA" sz="2000" dirty="0" smtClean="0"/>
              <a:t>	   Перевагами такої діяльності є:</a:t>
            </a:r>
          </a:p>
          <a:p>
            <a:pPr>
              <a:buNone/>
            </a:pPr>
            <a:r>
              <a:rPr lang="uk-UA" sz="2000" dirty="0" smtClean="0"/>
              <a:t>		- швидке використання;</a:t>
            </a:r>
          </a:p>
          <a:p>
            <a:pPr>
              <a:buNone/>
            </a:pPr>
            <a:r>
              <a:rPr lang="uk-UA" sz="2000" dirty="0" smtClean="0"/>
              <a:t>		- об</a:t>
            </a:r>
            <a:r>
              <a:rPr lang="en-US" sz="2000" dirty="0" smtClean="0"/>
              <a:t>’</a:t>
            </a:r>
            <a:r>
              <a:rPr lang="uk-UA" sz="2000" dirty="0" smtClean="0"/>
              <a:t>ємність інформації;</a:t>
            </a:r>
          </a:p>
          <a:p>
            <a:pPr>
              <a:buNone/>
            </a:pPr>
            <a:r>
              <a:rPr lang="uk-UA" sz="2000" dirty="0" smtClean="0"/>
              <a:t>		- динаміка викладу;</a:t>
            </a:r>
          </a:p>
          <a:p>
            <a:pPr>
              <a:buNone/>
            </a:pPr>
            <a:r>
              <a:rPr lang="uk-UA" sz="2000" dirty="0" smtClean="0"/>
              <a:t>		- можливість альтернативного показу елементів теми.</a:t>
            </a:r>
            <a:endParaRPr lang="ru-RU" sz="2000" dirty="0"/>
          </a:p>
        </p:txBody>
      </p:sp>
      <p:pic>
        <p:nvPicPr>
          <p:cNvPr id="4" name="Picture 6" descr="I:\Безымянный3.png"/>
          <p:cNvPicPr>
            <a:picLocks noChangeAspect="1" noChangeArrowheads="1"/>
          </p:cNvPicPr>
          <p:nvPr/>
        </p:nvPicPr>
        <p:blipFill>
          <a:blip r:embed="rId2"/>
          <a:srcRect l="30012" t="33663" r="53280" b="30693"/>
          <a:stretch>
            <a:fillRect/>
          </a:stretch>
        </p:blipFill>
        <p:spPr bwMode="auto">
          <a:xfrm>
            <a:off x="5500694" y="3857628"/>
            <a:ext cx="2214578" cy="2657494"/>
          </a:xfrm>
          <a:prstGeom prst="rect">
            <a:avLst/>
          </a:prstGeom>
          <a:noFill/>
        </p:spPr>
      </p:pic>
      <p:pic>
        <p:nvPicPr>
          <p:cNvPr id="18434" name="Picture 2" descr="I:\Афанасенко А.Є\Фотографії\PC21398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3929065"/>
            <a:ext cx="3500462" cy="2625347"/>
          </a:xfrm>
          <a:prstGeom prst="rect">
            <a:avLst/>
          </a:prstGeom>
          <a:noFill/>
        </p:spPr>
      </p:pic>
      <p:pic>
        <p:nvPicPr>
          <p:cNvPr id="18436" name="Picture 4" descr="I:\Безымянный5.png"/>
          <p:cNvPicPr>
            <a:picLocks noChangeAspect="1" noChangeArrowheads="1"/>
          </p:cNvPicPr>
          <p:nvPr/>
        </p:nvPicPr>
        <p:blipFill>
          <a:blip r:embed="rId4"/>
          <a:srcRect l="14183" t="28846" r="69591" b="38462"/>
          <a:stretch>
            <a:fillRect/>
          </a:stretch>
        </p:blipFill>
        <p:spPr bwMode="auto">
          <a:xfrm>
            <a:off x="571472" y="1033446"/>
            <a:ext cx="2428892" cy="2752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sz="4000" b="1" dirty="0" smtClean="0">
                <a:solidFill>
                  <a:schemeClr val="bg1"/>
                </a:solidFill>
              </a:rPr>
              <a:t>Віртуальні екскурсії</a:t>
            </a:r>
            <a:r>
              <a:rPr lang="ru-RU" b="1" dirty="0" smtClean="0">
                <a:solidFill>
                  <a:srgbClr val="002060"/>
                </a:solidFill>
              </a:rPr>
              <a:t/>
            </a:r>
            <a:br>
              <a:rPr lang="ru-RU" b="1" dirty="0" smtClean="0">
                <a:solidFill>
                  <a:srgbClr val="002060"/>
                </a:solidFill>
              </a:rPr>
            </a:br>
            <a:endParaRPr lang="ru-RU" dirty="0"/>
          </a:p>
        </p:txBody>
      </p:sp>
      <p:pic>
        <p:nvPicPr>
          <p:cNvPr id="19458" name="Picture 2" descr="I:\Безымянный4.png"/>
          <p:cNvPicPr>
            <a:picLocks noChangeAspect="1" noChangeArrowheads="1"/>
          </p:cNvPicPr>
          <p:nvPr/>
        </p:nvPicPr>
        <p:blipFill>
          <a:blip r:embed="rId2" cstate="print"/>
          <a:srcRect l="11441" t="3390" r="12288" b="10169"/>
          <a:stretch>
            <a:fillRect/>
          </a:stretch>
        </p:blipFill>
        <p:spPr bwMode="auto">
          <a:xfrm>
            <a:off x="285720" y="1351047"/>
            <a:ext cx="4214842" cy="2686962"/>
          </a:xfrm>
          <a:prstGeom prst="rect">
            <a:avLst/>
          </a:prstGeom>
          <a:noFill/>
        </p:spPr>
      </p:pic>
      <p:pic>
        <p:nvPicPr>
          <p:cNvPr id="19459" name="Picture 3" descr="I:\Безымянный5.png"/>
          <p:cNvPicPr>
            <a:picLocks noChangeAspect="1" noChangeArrowheads="1"/>
          </p:cNvPicPr>
          <p:nvPr/>
        </p:nvPicPr>
        <p:blipFill>
          <a:blip r:embed="rId3" cstate="print"/>
          <a:srcRect l="13307" t="3226" r="13507" b="11827"/>
          <a:stretch>
            <a:fillRect/>
          </a:stretch>
        </p:blipFill>
        <p:spPr bwMode="auto">
          <a:xfrm>
            <a:off x="4214810" y="4000504"/>
            <a:ext cx="4000528" cy="2611915"/>
          </a:xfrm>
          <a:prstGeom prst="rect">
            <a:avLst/>
          </a:prstGeom>
          <a:noFill/>
        </p:spPr>
      </p:pic>
      <p:pic>
        <p:nvPicPr>
          <p:cNvPr id="19460" name="Picture 4" descr="I:\Безымянный6.png"/>
          <p:cNvPicPr>
            <a:picLocks noChangeAspect="1" noChangeArrowheads="1"/>
          </p:cNvPicPr>
          <p:nvPr/>
        </p:nvPicPr>
        <p:blipFill>
          <a:blip r:embed="rId4" cstate="print"/>
          <a:srcRect l="13636" t="3636" r="12727" b="11515"/>
          <a:stretch>
            <a:fillRect/>
          </a:stretch>
        </p:blipFill>
        <p:spPr bwMode="auto">
          <a:xfrm>
            <a:off x="214282" y="4000504"/>
            <a:ext cx="4071966" cy="2639237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5000628" y="1214422"/>
            <a:ext cx="321471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    </a:t>
            </a:r>
            <a:r>
              <a:rPr lang="uk-UA" sz="2000" dirty="0" smtClean="0"/>
              <a:t>Віртуальні екскурсії  - ще один вид  переваг мультимедійної техніки.</a:t>
            </a:r>
          </a:p>
          <a:p>
            <a:r>
              <a:rPr lang="uk-UA" sz="2000" dirty="0" smtClean="0"/>
              <a:t>     Не покидаючи приміщення  класу  учні мають змогу поринути в світ  техніки.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464</TotalTime>
  <Words>295</Words>
  <Application>Microsoft Office PowerPoint</Application>
  <PresentationFormat>Екран (4:3)</PresentationFormat>
  <Paragraphs>139</Paragraphs>
  <Slides>16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Вбудовані сервери OLE</vt:lpstr>
      </vt:variant>
      <vt:variant>
        <vt:i4>1</vt:i4>
      </vt:variant>
      <vt:variant>
        <vt:lpstr>Заголовки слайдів</vt:lpstr>
      </vt:variant>
      <vt:variant>
        <vt:i4>16</vt:i4>
      </vt:variant>
    </vt:vector>
  </HeadingPairs>
  <TitlesOfParts>
    <vt:vector size="18" baseType="lpstr">
      <vt:lpstr>Поток</vt:lpstr>
      <vt:lpstr>Диаграмма</vt:lpstr>
      <vt:lpstr>                   Афанасенко   Анатолій                Євгенійович</vt:lpstr>
      <vt:lpstr>Презентація PowerPoint</vt:lpstr>
      <vt:lpstr>Презентація PowerPoint</vt:lpstr>
      <vt:lpstr>Презентація PowerPoint</vt:lpstr>
      <vt:lpstr>Презентація PowerPoint</vt:lpstr>
      <vt:lpstr>    Електронні підручники та посібники </vt:lpstr>
      <vt:lpstr>Фізичні диктанти </vt:lpstr>
      <vt:lpstr>            Комп’ютерні презентації </vt:lpstr>
      <vt:lpstr>Віртуальні екскурсії </vt:lpstr>
      <vt:lpstr>Фізика без приладів не існує</vt:lpstr>
      <vt:lpstr>Оснащення кабінету фізики</vt:lpstr>
      <vt:lpstr>Учнівські доробки</vt:lpstr>
      <vt:lpstr>Мудрі голови – умілі руки</vt:lpstr>
      <vt:lpstr>Презентація PowerPoint</vt:lpstr>
      <vt:lpstr>Презентація PowerPoint</vt:lpstr>
      <vt:lpstr>Презентація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Афанасенко   Анатолій                    Євгенійович </dc:title>
  <dc:creator>Толик</dc:creator>
  <cp:lastModifiedBy>Svitlana</cp:lastModifiedBy>
  <cp:revision>50</cp:revision>
  <dcterms:created xsi:type="dcterms:W3CDTF">2013-01-17T17:01:38Z</dcterms:created>
  <dcterms:modified xsi:type="dcterms:W3CDTF">2016-02-26T13:44:49Z</dcterms:modified>
</cp:coreProperties>
</file>