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notesMasterIdLst>
    <p:notesMasterId r:id="rId29"/>
  </p:notesMasterIdLst>
  <p:sldIdLst>
    <p:sldId id="256" r:id="rId2"/>
    <p:sldId id="270" r:id="rId3"/>
    <p:sldId id="266" r:id="rId4"/>
    <p:sldId id="257" r:id="rId5"/>
    <p:sldId id="383" r:id="rId6"/>
    <p:sldId id="371" r:id="rId7"/>
    <p:sldId id="369" r:id="rId8"/>
    <p:sldId id="384" r:id="rId9"/>
    <p:sldId id="385" r:id="rId10"/>
    <p:sldId id="386" r:id="rId11"/>
    <p:sldId id="264" r:id="rId12"/>
    <p:sldId id="269" r:id="rId13"/>
    <p:sldId id="370" r:id="rId14"/>
    <p:sldId id="387" r:id="rId15"/>
    <p:sldId id="265" r:id="rId16"/>
    <p:sldId id="372" r:id="rId17"/>
    <p:sldId id="318" r:id="rId18"/>
    <p:sldId id="365" r:id="rId19"/>
    <p:sldId id="366" r:id="rId20"/>
    <p:sldId id="373" r:id="rId21"/>
    <p:sldId id="374" r:id="rId22"/>
    <p:sldId id="367" r:id="rId23"/>
    <p:sldId id="368" r:id="rId24"/>
    <p:sldId id="377" r:id="rId25"/>
    <p:sldId id="378" r:id="rId26"/>
    <p:sldId id="379" r:id="rId27"/>
    <p:sldId id="388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>
        <p:scale>
          <a:sx n="82" d="100"/>
          <a:sy n="82" d="100"/>
        </p:scale>
        <p:origin x="-1014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0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725D7-36B7-493C-857D-993F3893648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4E47-5997-4C63-A075-363AB041F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9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4E47-5997-4C63-A075-363AB041FC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4E47-5997-4C63-A075-363AB041FCB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4E47-5997-4C63-A075-363AB041FC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4E47-5997-4C63-A075-363AB041FC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4B48B-A2E3-4D90-8C87-E35D9C138185}" type="datetimeFigureOut">
              <a:rPr lang="uk-UA" smtClean="0"/>
              <a:pPr/>
              <a:t>22.02.2016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920B66-90BF-4D8E-99A8-BD4F72524CFA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ypa.com.u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G:\2016%20&#1072;&#1090;&#1077;&#1089;&#1090;&#1072;&#1094;&#1110;&#1103;%20&#1028;&#1075;&#1086;&#1088;&#1086;&#1074;&#1072;\4.&#1052;&#1077;&#1090;&#1086;&#1076;&#1080;&#1095;&#1085;&#1080;&#1081;%20&#1087;&#1086;&#1089;&#1110;&#1073;&#1085;&#1080;&#1082;%20Spot%20on%20Ukraine\Spot%20on%20Ukraine3\Module8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877271"/>
            <a:ext cx="7772400" cy="57606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/>
            </a:r>
            <a:br>
              <a:rPr lang="uk-UA" sz="4000" dirty="0" smtClean="0">
                <a:solidFill>
                  <a:srgbClr val="7030A0"/>
                </a:solidFill>
              </a:rPr>
            </a:br>
            <a:r>
              <a:rPr lang="uk-UA" sz="27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Тернопіль 2016</a:t>
            </a:r>
            <a:endParaRPr lang="uk-UA" sz="2700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-99392"/>
            <a:ext cx="7772400" cy="28803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Тернопільська спеціалізована школа </a:t>
            </a:r>
            <a:r>
              <a:rPr lang="en-US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uk-UA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ст. №3 </a:t>
            </a:r>
            <a:endParaRPr lang="en-US" sz="2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5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поглибленим вивченням іноземних мов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630" y="2967335"/>
            <a:ext cx="8495818" cy="16435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 досвіду роботи </a:t>
            </a: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вчителя</a:t>
            </a: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англійської мови </a:t>
            </a:r>
            <a:endParaRPr lang="en-US" sz="4200" b="1" dirty="0" smtClean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Єгорової Наталії Євген</a:t>
            </a:r>
            <a:r>
              <a:rPr lang="ru-RU" sz="42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івни</a:t>
            </a:r>
            <a:endParaRPr lang="ru-RU" sz="4200" b="1" dirty="0"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http://school3.com.ua/sap/spaw2/uploads/images/fas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853">
            <a:off x="1366947" y="1624651"/>
            <a:ext cx="2826385" cy="353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15816" y="260648"/>
            <a:ext cx="5151889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Мультімедійний супровід уроків спецкурсу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«Література   Англії та США»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підготувала: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Єгорова Наталія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Євгенівна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вчитель англійської мови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вищої категорії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Педагогічне звання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17365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тарший вчитель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Тернопіль - 2015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ПРОФЕСІЙНІ КОНКУРСИ</a:t>
            </a:r>
            <a:endParaRPr lang="uk-UA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2011р.</a:t>
            </a:r>
            <a:r>
              <a:rPr lang="uk-UA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Samsung </a:t>
            </a:r>
            <a:r>
              <a:rPr lang="uk-UA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назустріч знанням» </a:t>
            </a:r>
          </a:p>
          <a:p>
            <a:pPr marL="0" indent="0">
              <a:buNone/>
            </a:pPr>
            <a:r>
              <a:rPr lang="uk-UA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2015-2016 н.р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uk-UA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Міський конкурс «Парадигма освітніх інновацій» (Номінація «Профільне навчання») – </a:t>
            </a:r>
            <a:r>
              <a:rPr lang="uk-U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 місце</a:t>
            </a:r>
          </a:p>
          <a:p>
            <a:endParaRPr lang="uk-UA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6" cy="3168352"/>
          </a:xfrm>
        </p:spPr>
        <p:txBody>
          <a:bodyPr>
            <a:normAutofit/>
          </a:bodyPr>
          <a:lstStyle/>
          <a:p>
            <a:pPr marL="0" indent="0">
              <a:buClr>
                <a:srgbClr val="0BD0D9"/>
              </a:buClr>
              <a:buNone/>
            </a:pP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uk-UA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Міський семінар: доповідь «Проблеми у навчанні діалогу»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uk-UA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2013р</a:t>
            </a:r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-семінар по навчанню за системою «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із викладачами Канадського коледжу  англійської 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uk-UA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2014р</a:t>
            </a:r>
            <a:r>
              <a:rPr lang="uk-UA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журі ІІ етапу Всеукраїнської Олімпіади з англійської 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endParaRPr lang="uk-UA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8737" y="845350"/>
            <a:ext cx="7772400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700" i="1" u="sng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УЧАСТЬ У СЕМІНАРАХ</a:t>
            </a: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326" y="836712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BD0D9"/>
              </a:buClr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ВІДКРИТІ УРОКИ:</a:t>
            </a:r>
          </a:p>
          <a:p>
            <a:pPr>
              <a:buClr>
                <a:srgbClr val="0BD0D9"/>
              </a:buClr>
            </a:pP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2011-2014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-відкриті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уроки для вчителів, які проходять педагогічну перепідготовку в Інституті післядипломної освіти: </a:t>
            </a:r>
          </a:p>
          <a:p>
            <a:pPr lvl="0">
              <a:buClr>
                <a:srgbClr val="0BD0D9"/>
              </a:buClr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-урок домашнього читання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Sherlock Holmes. The Five Orange Pips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В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uk-U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-урок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домашнього читання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прочитаним оповіданням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збірки «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Crime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Stories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8А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pPr lvl="0">
              <a:buClr>
                <a:srgbClr val="0BD0D9"/>
              </a:buClr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-урок практики мови «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Love Sport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2Б клас</a:t>
            </a:r>
            <a:endParaRPr lang="uk-U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-урок практики мови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Can Do Many Things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клас</a:t>
            </a:r>
          </a:p>
          <a:p>
            <a:pPr lvl="0">
              <a:buClr>
                <a:srgbClr val="0BD0D9"/>
              </a:buClr>
            </a:pPr>
            <a:r>
              <a:rPr lang="uk-UA" sz="2400" b="1" i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2015-2016р.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-відкриті уроки: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tabLst>
                <a:tab pos="3480435" algn="l"/>
              </a:tabLst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-«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My Working Day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3А клас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tabLst>
                <a:tab pos="3480435" algn="l"/>
              </a:tabLst>
            </a:pP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-у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рок в рамках сем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нару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 Декларація Прав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9А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78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    </a:t>
            </a:r>
            <a:r>
              <a:rPr lang="uk-UA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ОБДАРОВАНИМИ ДІТЬМИ:</a:t>
            </a:r>
            <a:endParaRPr lang="uk-UA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89120"/>
          </a:xfrm>
        </p:spPr>
        <p:txBody>
          <a:bodyPr>
            <a:noAutofit/>
          </a:bodyPr>
          <a:lstStyle/>
          <a:p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2011-2012н.р.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Мартинчук Олеся виграла конкурс, запроваджений штатом Вісконсин (США) та навчалась рік в Америці.</a:t>
            </a:r>
          </a:p>
          <a:p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2011н.р.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-Бачинська Марта 3 місце ІІ етапу Всеукраїнської Олімпіади з англійської мови</a:t>
            </a:r>
            <a:endParaRPr lang="uk-UA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     </a:t>
            </a: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ФЕСТИВАЛІ ТА КОНКУРСИ</a:t>
            </a:r>
            <a:endParaRPr lang="uk-UA" sz="5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72408"/>
          </a:xfrm>
        </p:spPr>
        <p:txBody>
          <a:bodyPr>
            <a:normAutofit fontScale="25000" lnSpcReduction="20000"/>
          </a:bodyPr>
          <a:lstStyle/>
          <a:p>
            <a:r>
              <a:rPr lang="uk-UA" sz="1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2011р.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вікторина «Подорожуємо Європою» 10 класи</a:t>
            </a:r>
            <a:endParaRPr lang="uk-UA" sz="1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2012р.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міжшкільний конкурс до Міжнародного дня англійської мови 9 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класи</a:t>
            </a:r>
          </a:p>
          <a:p>
            <a:pPr>
              <a:spcAft>
                <a:spcPts val="0"/>
              </a:spcAft>
              <a:tabLst>
                <a:tab pos="3480435" algn="l"/>
              </a:tabLst>
            </a:pPr>
            <a:r>
              <a:rPr lang="uk-UA" sz="1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2013р.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en-US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Brain Ring» 9-10 </a:t>
            </a:r>
            <a:r>
              <a:rPr lang="ru-RU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класи</a:t>
            </a:r>
          </a:p>
          <a:p>
            <a:pPr>
              <a:spcAft>
                <a:spcPts val="0"/>
              </a:spcAft>
              <a:tabLst>
                <a:tab pos="3480435" algn="l"/>
              </a:tabLst>
            </a:pPr>
            <a:r>
              <a:rPr lang="uk-UA" sz="1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2013р.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«Парад мов» 9-11 класи</a:t>
            </a:r>
            <a:endParaRPr lang="ru-RU" sz="128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3480435" algn="l"/>
              </a:tabLst>
            </a:pPr>
            <a:r>
              <a:rPr lang="uk-UA" sz="1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2014р.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-вікторина </a:t>
            </a:r>
            <a:r>
              <a:rPr lang="uk-UA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en-US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What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Where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When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 </a:t>
            </a:r>
            <a:r>
              <a:rPr lang="uk-UA" sz="1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</a:t>
            </a:r>
          </a:p>
          <a:p>
            <a:pPr>
              <a:spcAft>
                <a:spcPts val="0"/>
              </a:spcAft>
              <a:tabLst>
                <a:tab pos="3480435" algn="l"/>
              </a:tabLst>
            </a:pP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Щорічні шкільні конкурси іноземної культури</a:t>
            </a:r>
            <a:endParaRPr lang="ru-RU" sz="128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uk-UA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  </a:t>
            </a: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ПОЗАШКІЛЬНІ ЗАХОДИ</a:t>
            </a:r>
            <a:endParaRPr lang="uk-UA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2011р.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вистава 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 гостях у казки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lvl="0">
              <a:buClr>
                <a:srgbClr val="0BD0D9"/>
              </a:buClr>
              <a:buNone/>
              <a:tabLst>
                <a:tab pos="3480435" algn="l"/>
              </a:tabLst>
            </a:pPr>
            <a:r>
              <a:rPr lang="uk-UA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2013р.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вистава 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«Нільс:нові пригоди»</a:t>
            </a:r>
            <a:endParaRPr lang="ru-RU" sz="32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Clr>
                <a:srgbClr val="0BD0D9"/>
              </a:buClr>
              <a:buNone/>
              <a:tabLst>
                <a:tab pos="3480435" algn="l"/>
              </a:tabLst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</a:t>
            </a:r>
            <a:r>
              <a:rPr lang="uk-UA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4р.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свято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вистава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«Alice in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Magic World of Letters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</a:p>
          <a:p>
            <a:pPr>
              <a:spcAft>
                <a:spcPts val="0"/>
              </a:spcAft>
              <a:buNone/>
              <a:tabLst>
                <a:tab pos="3480435" algn="l"/>
              </a:tabLst>
            </a:pPr>
            <a:r>
              <a:rPr lang="uk-UA" sz="36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2016р.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-вистава 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Дня Святого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Валентина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tabLst>
                <a:tab pos="3480435" algn="l"/>
              </a:tabLst>
            </a:pPr>
            <a:endParaRPr lang="ru-RU" sz="32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Clr>
                <a:srgbClr val="0BD0D9"/>
              </a:buClr>
              <a:tabLst>
                <a:tab pos="3480435" algn="l"/>
              </a:tabLst>
            </a:pPr>
            <a:endParaRPr lang="uk-UA" sz="36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sz="3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uk-UA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   </a:t>
            </a:r>
            <a:endParaRPr lang="uk-UA" sz="36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878669"/>
            <a:ext cx="4926056" cy="32976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300192" cy="165618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2011р.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вистава 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uk-UA" sz="28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гостях у казки</a:t>
            </a:r>
            <a:r>
              <a:rPr lang="uk-UA" sz="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uk-UA" sz="2800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ru-RU" sz="36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endParaRPr lang="uk-UA" sz="2800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31" y="3660177"/>
            <a:ext cx="47329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883396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78" y="3212977"/>
            <a:ext cx="5287120" cy="35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487"/>
            <a:ext cx="8352928" cy="58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01368"/>
            <a:ext cx="7861877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П.І.П.: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Єгорова Наталія Євгенівна</a:t>
            </a:r>
            <a:r>
              <a:rPr lang="uk-UA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англійської мови</a:t>
            </a:r>
            <a:endParaRPr lang="uk-UA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endParaRPr lang="uk-U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рік</a:t>
            </a:r>
            <a:endParaRPr lang="uk-U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endParaRPr lang="uk-U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Звання: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+mj-cs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26" name="Picture 2" descr="C:\Users\School 3\Desktop\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5099" r="17621" b="33318"/>
          <a:stretch/>
        </p:blipFill>
        <p:spPr bwMode="auto">
          <a:xfrm>
            <a:off x="6012160" y="1340768"/>
            <a:ext cx="2736304" cy="40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8737" y="289284"/>
            <a:ext cx="7772400" cy="11521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477" y="980728"/>
            <a:ext cx="5321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BD0D9"/>
              </a:buClr>
              <a:tabLst>
                <a:tab pos="3480435" algn="l"/>
              </a:tabLst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uk-UA" sz="3200" b="1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р.</a:t>
            </a:r>
            <a:r>
              <a:rPr lang="uk-UA" sz="3200" dirty="0" err="1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-«Ніль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нові </a:t>
            </a:r>
            <a:r>
              <a:rPr lang="uk-UA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пригоди»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30" name="Picture 6" descr="G:\2016 атестація Єгорова\6.Фотогалерея\фотоілюстрації\Вистава'Нові пригоди Нільса '\DSC_3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1" y="1700809"/>
            <a:ext cx="42185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2016 атестація Єгорова\6.Фотогалерея\фотоілюстрації\Вистава'Нові пригоди Нільса '\DSC_3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89" y="3679758"/>
            <a:ext cx="4667013" cy="31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9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16 атестація Єгорова\6.Фотогалерея\фотоілюстрації\Вистава'Нові пригоди Нільса '\DSC_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" y="404664"/>
            <a:ext cx="4553471" cy="30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2016 атестація Єгорова\6.Фотогалерея\фотоілюстрації\Вистава'Нові пригоди Нільса '\DSC_3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39" y="1628801"/>
            <a:ext cx="4196754" cy="27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2016 атестація Єгорова\6.Фотогалерея\фотоілюстрації\Вистава'Нові пригоди Нільса '\DSC_3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7223"/>
            <a:ext cx="3938679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0863"/>
            <a:ext cx="4382640" cy="2917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13" y="3214641"/>
            <a:ext cx="5418582" cy="36073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5953" y="854532"/>
            <a:ext cx="6424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3480435" algn="l"/>
              </a:tabLst>
            </a:pPr>
            <a:r>
              <a:rPr lang="uk-UA" sz="3600" b="1" i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2013р.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«Парад мов» 9-11 класи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4160750" cy="2913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81" y="188640"/>
            <a:ext cx="5770382" cy="3337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2" y="3717032"/>
            <a:ext cx="4366100" cy="29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507" y="7792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480435" algn="l"/>
              </a:tabLst>
            </a:pPr>
            <a:r>
              <a:rPr lang="uk-UA" sz="3200" b="1" i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2014р.</a:t>
            </a:r>
            <a:r>
              <a:rPr lang="uk-UA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-вікторина «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What</a:t>
            </a:r>
            <a:r>
              <a:rPr lang="uk-UA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Where</a:t>
            </a:r>
            <a:r>
              <a:rPr lang="uk-UA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When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?»</a:t>
            </a:r>
            <a:endParaRPr lang="en-US" sz="3200" dirty="0" smtClean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3480435" algn="l"/>
              </a:tabLst>
            </a:pP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uk-UA" sz="32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</a:t>
            </a:r>
          </a:p>
        </p:txBody>
      </p:sp>
      <p:pic>
        <p:nvPicPr>
          <p:cNvPr id="1026" name="Picture 2" descr="G:\WHAT- WHERE- WHEN-\DSC_5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732396" cy="31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WHAT- WHERE- WHEN-\DSC_5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91" y="3782534"/>
            <a:ext cx="4661014" cy="31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WHAT- WHERE- WHEN-\DSC_5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5" y="620688"/>
            <a:ext cx="4913511" cy="32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WHAT- WHERE- WHEN-\DSC_5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77" y="2891480"/>
            <a:ext cx="6074023" cy="40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WHAT- WHERE- WHEN-\DSC_5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0" y="404664"/>
            <a:ext cx="8801943" cy="58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ПОПУЛЯРИЗАЦІЯ ДОСВІДУ РОБОТИ У ЗМІ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i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Публікації в інтернет-сайті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www.lypa.com.ua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«Тернопільська Липа» </a:t>
            </a:r>
          </a:p>
          <a:p>
            <a:pPr marL="0" indent="0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26.04.2013р.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«Як Тернопільські учні знають Європу»</a:t>
            </a:r>
          </a:p>
          <a:p>
            <a:pPr marL="0" indent="0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21.05.2013р.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інтерв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ю «Якими були пригоди Нільса в Тернопільській школі №3»</a:t>
            </a:r>
            <a:b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14.01.2016р.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«В школі №3 нагородили призерів та переможців міських предметних Олімпіад»</a:t>
            </a:r>
          </a:p>
          <a:p>
            <a:pPr marL="0" indent="0">
              <a:buNone/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23.04.2013р.</a:t>
            </a:r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радіо інтерв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ю для ТРК обласної держадміністрації про проведення міжшкільного конкурсу англійської мови.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91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81" y="692696"/>
            <a:ext cx="8229600" cy="4237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Науково-методична проблема:</a:t>
            </a:r>
            <a:br>
              <a:rPr lang="uk-UA" sz="4000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uk-UA" sz="40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«Формування комунікативної компетентності учнів шляхом використання мультимедійних технологій».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uk-UA" sz="32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048943" cy="230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47056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</a:t>
            </a:r>
            <a:endParaRPr lang="uk-UA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57592" cy="61893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28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uk-UA" sz="144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АКТУАЛЬНІСТЬ</a:t>
            </a:r>
            <a:r>
              <a:rPr lang="uk-UA" sz="144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44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ТЕМИ:</a:t>
            </a:r>
            <a:endParaRPr lang="ru-RU" sz="14400" b="1" i="1" u="sng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uk-UA" sz="72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икористання мультимедійного супроводу </a:t>
            </a:r>
            <a:r>
              <a:rPr lang="uk-UA" sz="72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уроках,зокрема на уроках курсу «Література Англії та США» має таки переваги: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здійснення </a:t>
            </a:r>
            <a:r>
              <a:rPr lang="ru-RU" sz="7200" i="1" dirty="0">
                <a:solidFill>
                  <a:srgbClr val="7030A0"/>
                </a:solidFill>
                <a:latin typeface="Times New Roman"/>
                <a:ea typeface="Calibri"/>
              </a:rPr>
              <a:t>диференціації навчального </a:t>
            </a: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процесу;</a:t>
            </a:r>
            <a:b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-створення </a:t>
            </a:r>
            <a:r>
              <a:rPr lang="ru-RU" sz="7200" i="1" dirty="0">
                <a:solidFill>
                  <a:srgbClr val="7030A0"/>
                </a:solidFill>
                <a:latin typeface="Times New Roman"/>
                <a:ea typeface="Calibri"/>
              </a:rPr>
              <a:t>умов для підвищення рівня зацікавленості учнів у навчальній діяльності завдяки внесенню елементів </a:t>
            </a: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новизни;</a:t>
            </a:r>
            <a:b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-створення </a:t>
            </a:r>
            <a:r>
              <a:rPr lang="ru-RU" sz="7200" i="1" dirty="0">
                <a:solidFill>
                  <a:srgbClr val="7030A0"/>
                </a:solidFill>
                <a:latin typeface="Times New Roman"/>
                <a:ea typeface="Calibri"/>
              </a:rPr>
              <a:t>нового змісту уроку</a:t>
            </a:r>
            <a: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br>
              <a:rPr lang="ru-RU" sz="72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uk-UA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б’єктом </a:t>
            </a:r>
            <a:r>
              <a:rPr lang="uk-UA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дослідження  є   </a:t>
            </a:r>
            <a:r>
              <a:rPr lang="uk-UA" sz="7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особливості використання мультимедійних технологій на уроках курсу «Література Англії та США», </a:t>
            </a:r>
            <a:endParaRPr lang="ru-RU" sz="7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uk-UA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є:</a:t>
            </a:r>
            <a:b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72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розкрити </a:t>
            </a:r>
            <a:r>
              <a:rPr lang="uk-UA" sz="7200" i="1" dirty="0">
                <a:solidFill>
                  <a:srgbClr val="7030A0"/>
                </a:solidFill>
                <a:latin typeface="Times New Roman"/>
                <a:ea typeface="Times New Roman"/>
              </a:rPr>
              <a:t>сутність мультимедійного супроводу для ефективного вивчення курсу</a:t>
            </a:r>
            <a:endParaRPr lang="en-US" sz="72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lang="uk-UA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ляхом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реалізації науково</a:t>
            </a:r>
            <a:r>
              <a:rPr lang="uk-UA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методичної 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проблеми </a:t>
            </a:r>
            <a:r>
              <a:rPr lang="ru-RU" sz="7200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 </a:t>
            </a:r>
            <a:r>
              <a:rPr lang="ru-RU" sz="7200" i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системне використання мультимедійного супроводу  на уроках  викладанні курсу «Література Англії та США».</a:t>
            </a:r>
          </a:p>
          <a:p>
            <a:pPr marL="0" indent="0">
              <a:buNone/>
            </a:pPr>
            <a:endParaRPr lang="uk-UA" sz="7200" dirty="0" smtClean="0"/>
          </a:p>
          <a:p>
            <a:pPr marL="0" indent="0">
              <a:buNone/>
            </a:pPr>
            <a:r>
              <a:rPr lang="uk-UA" sz="7200" dirty="0" smtClean="0"/>
              <a:t/>
            </a:r>
            <a:br>
              <a:rPr lang="uk-UA" sz="7200" dirty="0" smtClean="0"/>
            </a:b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0088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81000"/>
            <a:ext cx="8839200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Beowulf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MATCH THE FOLLOWING AND </a:t>
            </a: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STORY: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09800"/>
            <a:ext cx="883920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1.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take off      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		a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) put an object in its place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              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2.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put away  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		b)stop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sleeping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                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3.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come into    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		c)remove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things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            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4.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wake up       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		d)put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things or clothes on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one’s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body 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5. pull off             		e)return                 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6.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come back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		f)enter                 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7.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go back 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     		g)remove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violently</a:t>
            </a:r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                    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Georgia" pitchFamily="18" charset="0"/>
              </a:rPr>
              <a:t>8. </a:t>
            </a:r>
            <a:r>
              <a:rPr lang="en-US" sz="2400" dirty="0">
                <a:solidFill>
                  <a:srgbClr val="002060"/>
                </a:solidFill>
                <a:latin typeface="Georgia" pitchFamily="18" charset="0"/>
              </a:rPr>
              <a:t>put on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24384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828800" y="24384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981200" y="32004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28800" y="28194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76400" y="3871793"/>
            <a:ext cx="2133600" cy="85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81200" y="3871793"/>
            <a:ext cx="1828800" cy="4263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828800" y="39624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600200" y="3505200"/>
            <a:ext cx="2209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8363272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МОЇ ТЕСТОВІ ЗАВДАННЯ 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635062" y="3354814"/>
            <a:ext cx="170001" cy="1707194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440804" y="1628800"/>
            <a:ext cx="767136" cy="1229744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788024" y="1916832"/>
            <a:ext cx="144016" cy="941712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29400" y="3441576"/>
            <a:ext cx="1198984" cy="1703040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91680" y="3573016"/>
            <a:ext cx="504056" cy="1440160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948264" y="1628800"/>
            <a:ext cx="792088" cy="1152128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3441576"/>
            <a:ext cx="864096" cy="2217931"/>
          </a:xfrm>
          <a:prstGeom prst="straightConnector1">
            <a:avLst/>
          </a:prstGeom>
          <a:ln w="730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101" y="1167135"/>
            <a:ext cx="298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читання у 5-7 </a:t>
            </a:r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класах</a:t>
            </a:r>
            <a:endParaRPr lang="uk-UA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68833" y="1455167"/>
            <a:ext cx="358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аудіювання у 3-5 класах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75561" y="797803"/>
            <a:ext cx="2674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граматика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5-11 класах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2202" y="5013176"/>
            <a:ext cx="2844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використання лексики у 5-11 класах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80474" y="4903929"/>
            <a:ext cx="2449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курсу «Література Англії та США»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943049" y="5483115"/>
            <a:ext cx="2568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курсу «Країнознавство»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5062008"/>
            <a:ext cx="2052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Підготовка </a:t>
            </a:r>
            <a:r>
              <a:rPr lang="uk-UA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ЗНО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en-US" sz="2600" dirty="0">
                <a:solidFill>
                  <a:srgbClr val="C00000"/>
                </a:solidFill>
                <a:latin typeface="Constantia"/>
                <a:ea typeface="+mn-ea"/>
                <a:cs typeface="+mn-cs"/>
              </a:rPr>
              <a:t>There are several proverbs which can express the main idea of each recruiter’s opinion. Choose the most suitable one from the list (A-G)for the </a:t>
            </a:r>
            <a:r>
              <a:rPr lang="en-US" sz="2600" dirty="0" smtClean="0">
                <a:solidFill>
                  <a:srgbClr val="C00000"/>
                </a:solidFill>
                <a:latin typeface="Constantia"/>
                <a:ea typeface="+mn-ea"/>
                <a:cs typeface="+mn-cs"/>
              </a:rPr>
              <a:t>speakers  above. There are two extra proverbs.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38912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Old birds are not to be caught with chaff.</a:t>
            </a:r>
          </a:p>
          <a:p>
            <a:pPr marL="514350" indent="-514350">
              <a:buAutoNum type="alphaUcPeriod"/>
            </a:pPr>
            <a:r>
              <a:rPr lang="en-US" dirty="0" smtClean="0"/>
              <a:t>He who says what he likes shall hear what he doesn’t like.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When in Rome do as the Romans do.</a:t>
            </a:r>
          </a:p>
          <a:p>
            <a:pPr marL="514350" indent="-514350">
              <a:buAutoNum type="alphaUcPeriod"/>
            </a:pPr>
            <a:r>
              <a:rPr lang="en-US" dirty="0" smtClean="0"/>
              <a:t>Familiarity brings contempt.</a:t>
            </a:r>
          </a:p>
          <a:p>
            <a:pPr marL="514350" indent="-514350">
              <a:buAutoNum type="alphaUcPeriod"/>
            </a:pPr>
            <a:r>
              <a:rPr lang="en-US" dirty="0" smtClean="0"/>
              <a:t>In every beginning thin of its end.</a:t>
            </a:r>
          </a:p>
          <a:p>
            <a:pPr marL="514350" indent="-514350">
              <a:buAutoNum type="alphaUcPeriod"/>
            </a:pPr>
            <a:r>
              <a:rPr lang="en-US" dirty="0" smtClean="0"/>
              <a:t>Habits will master you if you don’t master your habits.</a:t>
            </a:r>
          </a:p>
          <a:p>
            <a:pPr marL="514350" indent="-514350">
              <a:buAutoNum type="alphaUcPeriod"/>
            </a:pPr>
            <a:r>
              <a:rPr lang="en-US" dirty="0" smtClean="0"/>
              <a:t>Failure teaches success.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8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Публікації</a:t>
            </a:r>
            <a:r>
              <a:rPr lang="uk-UA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endParaRPr lang="uk-UA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0"/>
              </a:spcAft>
              <a:tabLst>
                <a:tab pos="2019300" algn="l"/>
              </a:tabLst>
            </a:pPr>
            <a:r>
              <a:rPr lang="ru-RU" sz="36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uk-UA" sz="36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2005р.</a:t>
            </a:r>
            <a:r>
              <a:rPr lang="uk-UA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–</a:t>
            </a:r>
            <a:r>
              <a:rPr lang="uk-UA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Збірник сценаріїв та відкритих уроків «</a:t>
            </a:r>
            <a:r>
              <a:rPr lang="en-US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Sharing Experience with Pleasure.</a:t>
            </a:r>
          </a:p>
          <a:p>
            <a:pPr>
              <a:spcAft>
                <a:spcPts val="0"/>
              </a:spcAft>
              <a:tabLst>
                <a:tab pos="2019300" algn="l"/>
              </a:tabLst>
            </a:pPr>
            <a:r>
              <a:rPr lang="uk-UA" sz="36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2006р. 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-</a:t>
            </a:r>
            <a:r>
              <a:rPr lang="uk-UA" sz="3800" dirty="0">
                <a:solidFill>
                  <a:srgbClr val="7030A0"/>
                </a:solidFill>
                <a:latin typeface="Times New Roman"/>
                <a:ea typeface="Times New Roman"/>
              </a:rPr>
              <a:t>Журнал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  «Освітянин», грудень, сценарій «Аліса в країні Чудес»</a:t>
            </a:r>
            <a:endParaRPr lang="ru-RU" sz="32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019300" algn="l"/>
              </a:tabLst>
            </a:pPr>
            <a:r>
              <a:rPr lang="uk-UA" sz="3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uk-UA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2007р.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-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Журнал  «Освітянин», серпень, сценарій «Снігова </a:t>
            </a:r>
            <a:r>
              <a:rPr lang="uk-UA" sz="36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Королева»                                                                                                    </a:t>
            </a:r>
          </a:p>
          <a:p>
            <a:pPr>
              <a:spcAft>
                <a:spcPts val="0"/>
              </a:spcAft>
              <a:tabLst>
                <a:tab pos="2019300" algn="l"/>
              </a:tabLst>
            </a:pPr>
            <a:r>
              <a:rPr lang="uk-UA" sz="36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2012р. 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Збірник завдань для учнів старшої школи для підготовки до 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ДПА та ЗНО «</a:t>
            </a:r>
            <a:r>
              <a:rPr lang="en-US" sz="3600" dirty="0">
                <a:solidFill>
                  <a:srgbClr val="7030A0"/>
                </a:solidFill>
                <a:latin typeface="Times New Roman"/>
                <a:ea typeface="Times New Roman"/>
              </a:rPr>
              <a:t>Spot on Ukraine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»                                                                                                                                                                                     </a:t>
            </a:r>
            <a:endParaRPr lang="ru-RU" sz="32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2019300" algn="l"/>
              </a:tabLst>
            </a:pPr>
            <a:r>
              <a:rPr lang="uk-UA" sz="36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2015р. 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Електронний методичний посібник «Мультимедійний супровід уроків</a:t>
            </a:r>
            <a:r>
              <a:rPr lang="ru-RU" sz="3600" dirty="0">
                <a:solidFill>
                  <a:srgbClr val="7030A0"/>
                </a:solidFill>
                <a:latin typeface="Times New Roman"/>
                <a:ea typeface="Times New Roman"/>
              </a:rPr>
              <a:t> курсу «Л</a:t>
            </a:r>
            <a:r>
              <a:rPr lang="uk-UA" sz="3600" dirty="0">
                <a:solidFill>
                  <a:srgbClr val="7030A0"/>
                </a:solidFill>
                <a:latin typeface="Times New Roman"/>
                <a:ea typeface="Times New Roman"/>
              </a:rPr>
              <a:t>ітература Англії та США»</a:t>
            </a:r>
            <a:endParaRPr lang="ru-RU" sz="32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sz="3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67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3576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tabLst>
                <a:tab pos="2019300" algn="l"/>
              </a:tabLst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2012р. </a:t>
            </a:r>
            <a:r>
              <a:rPr lang="uk-UA" sz="3200" dirty="0">
                <a:solidFill>
                  <a:srgbClr val="7030A0"/>
                </a:solidFill>
                <a:latin typeface="Times New Roman"/>
                <a:ea typeface="Times New Roman"/>
              </a:rPr>
              <a:t>Збірник </a:t>
            </a:r>
            <a:r>
              <a:rPr lang="uk-UA" sz="32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текстів та вправ </a:t>
            </a:r>
            <a:r>
              <a:rPr lang="uk-UA" sz="3200" dirty="0">
                <a:solidFill>
                  <a:srgbClr val="7030A0"/>
                </a:solidFill>
                <a:latin typeface="Times New Roman"/>
                <a:ea typeface="Times New Roman"/>
              </a:rPr>
              <a:t>для учнів </a:t>
            </a:r>
            <a:r>
              <a:rPr lang="uk-UA" sz="32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8-9 класів загальноосвітніх та спеціалізовних   навчальних закладів «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Times New Roman"/>
              </a:rPr>
              <a:t>Spot on Ukraine</a:t>
            </a:r>
            <a:r>
              <a:rPr lang="ru-RU" sz="32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2219216"/>
            <a:ext cx="8829930" cy="4594160"/>
            <a:chOff x="1135151" y="-1500275"/>
            <a:chExt cx="55836718" cy="15476667"/>
          </a:xfrm>
        </p:grpSpPr>
        <p:pic>
          <p:nvPicPr>
            <p:cNvPr id="4099" name="Picture 3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2026" y="-1240279"/>
              <a:ext cx="7569843" cy="353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kak-vylechit-gemmoroy-kirpichami-s-chesnoko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9583" y="5180251"/>
              <a:ext cx="7740915" cy="483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7" name="Picture 1" descr="76795019-223x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0498" y="7548675"/>
              <a:ext cx="7285567" cy="6427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35151" y="-1500275"/>
              <a:ext cx="6233305" cy="3525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1.Lead-in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 )Is health one of the main values?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 )Do you often get ill?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 )What must one do to keep fit?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35151" y="2024940"/>
              <a:ext cx="19190391" cy="300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2.Read the text and mark the statements (1-10) as T (true) or F (false) according to the text.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                      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35151" y="2570358"/>
              <a:ext cx="49722581" cy="9746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Don`t forget to consult a doctor before trying any home remedies!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advance of medical knowledge is the least helpful to mankind.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common aspirin has failed to be of great benefit for millions of people.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Drugs can be both useful and harmful.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Natural healing must be taken into consideration.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Good mood makes one’s immune system stronger.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Diets never influence our health.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Nobody combines traditional medicine with approved herbal remedies.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text presents all traditional Ukrainian remedies.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mixture of milk and onion must be drunk quickly before going to bed and in the morning.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The last remedy described in the text takes more than an hour to be prepared.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3.Speaking: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a) Do you trust traditional medicine? Explain your answer.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b) What do you know about remedies?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c) Remedies have become more and more popular lately. Do you think them to be as useful as they are being proved now?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2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2056</TotalTime>
  <Words>936</Words>
  <Application>Microsoft Office PowerPoint</Application>
  <PresentationFormat>Экран (4:3)</PresentationFormat>
  <Paragraphs>134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 Тернопіль 2016</vt:lpstr>
      <vt:lpstr>Презентация PowerPoint</vt:lpstr>
      <vt:lpstr>Науково-методична проблема: «Формування комунікативної компетентності учнів шляхом використання мультимедійних технологій».  </vt:lpstr>
      <vt:lpstr>                   </vt:lpstr>
      <vt:lpstr>Презентация PowerPoint</vt:lpstr>
      <vt:lpstr> </vt:lpstr>
      <vt:lpstr>There are several proverbs which can express the main idea of each recruiter’s opinion. Choose the most suitable one from the list (A-G)for the speakers  above. There are two extra proverbs.</vt:lpstr>
      <vt:lpstr>                 Публікації </vt:lpstr>
      <vt:lpstr>Презентация PowerPoint</vt:lpstr>
      <vt:lpstr>Презентация PowerPoint</vt:lpstr>
      <vt:lpstr>           ПРОФЕСІЙНІ КОНКУРСИ</vt:lpstr>
      <vt:lpstr>Презентация PowerPoint</vt:lpstr>
      <vt:lpstr>Презентация PowerPoint</vt:lpstr>
      <vt:lpstr>    РОБОТА З ОБДАРОВАНИМИ ДІТЬМИ:</vt:lpstr>
      <vt:lpstr>     ФЕСТИВАЛІ ТА КОНКУРСИ</vt:lpstr>
      <vt:lpstr>    ПОЗАШКІЛЬНІ ЗАХОДИ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ПОПУЛЯРИЗАЦІЯ ДОСВІДУ РОБОТИ У ЗМІ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Новікова Любов Євстахіївна Вчитель англійської мови ЗОШ №3 м.Тернопіль</dc:title>
  <dc:creator>Вероника</dc:creator>
  <cp:lastModifiedBy>School 3</cp:lastModifiedBy>
  <cp:revision>292</cp:revision>
  <dcterms:created xsi:type="dcterms:W3CDTF">2015-02-08T15:31:46Z</dcterms:created>
  <dcterms:modified xsi:type="dcterms:W3CDTF">2016-02-22T09:15:04Z</dcterms:modified>
</cp:coreProperties>
</file>