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FA9FC-7506-41C7-ABB1-4723146DB151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5199D-6702-41CD-963A-FB161E0809C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3283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83A4C3-1774-4836-BB88-A82EA61BC00F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CE5F4A-D9CA-43DA-92AA-B42B537A2D2D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9DFF7AE-E79B-43F9-A3CA-42D47FCB7EA7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33CA06A-C4AE-4B5D-8795-8D0141B7FEEB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CCDF4B-D0F2-4732-A631-05C3643987E2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3F53CE3-7EF9-4A07-B7D9-BD0E9B6F6E4C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14.12.2015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 txBox="1">
            <a:spLocks/>
          </p:cNvSpPr>
          <p:nvPr/>
        </p:nvSpPr>
        <p:spPr bwMode="auto">
          <a:xfrm>
            <a:off x="1785938" y="5143500"/>
            <a:ext cx="623093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</a:pPr>
            <a:r>
              <a:rPr lang="it-IT" sz="5400" b="1">
                <a:solidFill>
                  <a:srgbClr val="00B050"/>
                </a:solidFill>
                <a:latin typeface="Georgia" pitchFamily="18" charset="0"/>
              </a:rPr>
              <a:t>Daniel Defoe</a:t>
            </a:r>
          </a:p>
          <a:p>
            <a:pPr algn="r" eaLnBrk="1" hangingPunct="1">
              <a:lnSpc>
                <a:spcPct val="80000"/>
              </a:lnSpc>
            </a:pPr>
            <a:r>
              <a:rPr lang="it-IT" sz="3200" b="1">
                <a:solidFill>
                  <a:srgbClr val="00B050"/>
                </a:solidFill>
                <a:latin typeface="Georgia" pitchFamily="18" charset="0"/>
              </a:rPr>
              <a:t>(1660-1731)</a:t>
            </a:r>
          </a:p>
        </p:txBody>
      </p:sp>
      <p:pic>
        <p:nvPicPr>
          <p:cNvPr id="4101" name="Picture 9" descr="untitl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714356"/>
            <a:ext cx="3689360" cy="4326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0088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Oval 7"/>
          <p:cNvSpPr>
            <a:spLocks noChangeArrowheads="1"/>
          </p:cNvSpPr>
          <p:nvPr/>
        </p:nvSpPr>
        <p:spPr bwMode="auto">
          <a:xfrm>
            <a:off x="2125663" y="3284538"/>
            <a:ext cx="5038725" cy="833437"/>
          </a:xfrm>
          <a:prstGeom prst="ellipse">
            <a:avLst/>
          </a:prstGeom>
          <a:noFill/>
          <a:ln w="38100" algn="ctr">
            <a:solidFill>
              <a:srgbClr val="759E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it-IT" sz="1800">
              <a:solidFill>
                <a:srgbClr val="0033CC"/>
              </a:solidFill>
            </a:endParaRPr>
          </a:p>
          <a:p>
            <a:pPr algn="ctr"/>
            <a:r>
              <a:rPr lang="en-GB" sz="1800" b="1">
                <a:solidFill>
                  <a:srgbClr val="333333"/>
                </a:solidFill>
                <a:cs typeface="Times New Roman" pitchFamily="18" charset="0"/>
              </a:rPr>
              <a:t>An act of transgression, of disobedience </a:t>
            </a:r>
            <a:endParaRPr lang="it-IT" sz="1800" b="1">
              <a:solidFill>
                <a:srgbClr val="333333"/>
              </a:solidFill>
            </a:endParaRPr>
          </a:p>
          <a:p>
            <a:pPr algn="ctr"/>
            <a:endParaRPr lang="en-GB" b="1">
              <a:solidFill>
                <a:srgbClr val="333333"/>
              </a:solidFill>
            </a:endParaRPr>
          </a:p>
        </p:txBody>
      </p:sp>
      <p:sp>
        <p:nvSpPr>
          <p:cNvPr id="10244" name="Line 10"/>
          <p:cNvSpPr>
            <a:spLocks noChangeShapeType="1"/>
          </p:cNvSpPr>
          <p:nvPr/>
        </p:nvSpPr>
        <p:spPr bwMode="auto">
          <a:xfrm>
            <a:off x="4643438" y="2276475"/>
            <a:ext cx="0" cy="865188"/>
          </a:xfrm>
          <a:prstGeom prst="line">
            <a:avLst/>
          </a:prstGeom>
          <a:noFill/>
          <a:ln w="38100">
            <a:solidFill>
              <a:srgbClr val="729A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0245" name="Rectangle 12"/>
          <p:cNvSpPr>
            <a:spLocks noChangeArrowheads="1"/>
          </p:cNvSpPr>
          <p:nvPr/>
        </p:nvSpPr>
        <p:spPr bwMode="auto">
          <a:xfrm>
            <a:off x="323850" y="1773238"/>
            <a:ext cx="8143875" cy="392112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sz="1800" b="1">
                <a:solidFill>
                  <a:srgbClr val="333333"/>
                </a:solidFill>
              </a:rPr>
              <a:t>Robinson shares restlessness with classical heroes of travel literature</a:t>
            </a:r>
            <a:r>
              <a:rPr lang="it-IT" sz="1800">
                <a:solidFill>
                  <a:srgbClr val="333333"/>
                </a:solidFill>
              </a:rPr>
              <a:t>  </a:t>
            </a:r>
          </a:p>
        </p:txBody>
      </p:sp>
      <p:sp>
        <p:nvSpPr>
          <p:cNvPr id="289806" name="Oval 14"/>
          <p:cNvSpPr>
            <a:spLocks noChangeArrowheads="1"/>
          </p:cNvSpPr>
          <p:nvPr/>
        </p:nvSpPr>
        <p:spPr bwMode="auto">
          <a:xfrm>
            <a:off x="1979613" y="5373688"/>
            <a:ext cx="5357812" cy="852487"/>
          </a:xfrm>
          <a:prstGeom prst="ellipse">
            <a:avLst/>
          </a:prstGeom>
          <a:noFill/>
          <a:ln w="38100" algn="ctr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it-IT">
              <a:solidFill>
                <a:srgbClr val="0033CC"/>
              </a:solidFill>
            </a:endParaRPr>
          </a:p>
          <a:p>
            <a:pPr algn="ctr"/>
            <a:r>
              <a:rPr lang="en-GB" sz="1800" b="1">
                <a:solidFill>
                  <a:srgbClr val="333333"/>
                </a:solidFill>
                <a:cs typeface="Times New Roman" pitchFamily="18" charset="0"/>
              </a:rPr>
              <a:t>His isolation on the island after the shipwreck </a:t>
            </a:r>
            <a:endParaRPr lang="it-IT" sz="1800" b="1">
              <a:solidFill>
                <a:srgbClr val="333333"/>
              </a:solidFill>
            </a:endParaRPr>
          </a:p>
          <a:p>
            <a:pPr algn="ctr"/>
            <a:endParaRPr lang="en-GB" b="1">
              <a:solidFill>
                <a:srgbClr val="333333"/>
              </a:solidFill>
            </a:endParaRPr>
          </a:p>
        </p:txBody>
      </p:sp>
      <p:sp>
        <p:nvSpPr>
          <p:cNvPr id="10247" name="TextBox 11"/>
          <p:cNvSpPr txBox="1">
            <a:spLocks noChangeArrowheads="1"/>
          </p:cNvSpPr>
          <p:nvPr/>
        </p:nvSpPr>
        <p:spPr bwMode="auto">
          <a:xfrm>
            <a:off x="357188" y="617538"/>
            <a:ext cx="8286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3200" dirty="0" smtClean="0">
                <a:solidFill>
                  <a:srgbClr val="4C4C4C"/>
                </a:solidFill>
                <a:latin typeface="Georgia" pitchFamily="18" charset="0"/>
              </a:rPr>
              <a:t>1. </a:t>
            </a:r>
            <a:r>
              <a:rPr lang="it-IT" sz="3200" dirty="0">
                <a:solidFill>
                  <a:srgbClr val="4C4C4C"/>
                </a:solidFill>
                <a:latin typeface="Georgia" pitchFamily="18" charset="0"/>
              </a:rPr>
              <a:t>Robinson Crusoe: the middle-class hero</a:t>
            </a:r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>
            <a:off x="4643438" y="4292600"/>
            <a:ext cx="0" cy="987425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2536" name="TextBox 69"/>
          <p:cNvSpPr txBox="1">
            <a:spLocks noChangeArrowheads="1"/>
          </p:cNvSpPr>
          <p:nvPr/>
        </p:nvSpPr>
        <p:spPr bwMode="auto">
          <a:xfrm>
            <a:off x="0" y="0"/>
            <a:ext cx="1285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1400" b="1">
                <a:solidFill>
                  <a:srgbClr val="00B050"/>
                </a:solidFill>
              </a:rPr>
              <a:t>Daniel Defoe</a:t>
            </a:r>
          </a:p>
        </p:txBody>
      </p:sp>
    </p:spTree>
    <p:extLst>
      <p:ext uri="{BB962C8B-B14F-4D97-AF65-F5344CB8AC3E}">
        <p14:creationId xmlns:p14="http://schemas.microsoft.com/office/powerpoint/2010/main" val="52094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89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4" grpId="0" animBg="1"/>
      <p:bldP spid="10245" grpId="0" animBg="1"/>
      <p:bldP spid="289806" grpId="0" animBg="1"/>
      <p:bldP spid="10247" grpId="0"/>
      <p:bldP spid="102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Oval 7"/>
          <p:cNvSpPr>
            <a:spLocks noChangeArrowheads="1"/>
          </p:cNvSpPr>
          <p:nvPr/>
        </p:nvSpPr>
        <p:spPr bwMode="auto">
          <a:xfrm>
            <a:off x="1476375" y="3357563"/>
            <a:ext cx="6357938" cy="833437"/>
          </a:xfrm>
          <a:prstGeom prst="ellipse">
            <a:avLst/>
          </a:prstGeom>
          <a:noFill/>
          <a:ln w="38100" algn="ctr">
            <a:solidFill>
              <a:srgbClr val="729A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it-IT" sz="1800">
              <a:solidFill>
                <a:srgbClr val="0033CC"/>
              </a:solidFill>
            </a:endParaRPr>
          </a:p>
          <a:p>
            <a:pPr algn="ctr"/>
            <a:r>
              <a:rPr lang="it-IT" sz="1800" b="1">
                <a:solidFill>
                  <a:srgbClr val="333333"/>
                </a:solidFill>
                <a:cs typeface="Times New Roman" pitchFamily="18" charset="0"/>
              </a:rPr>
              <a:t>The hero reads the Bible to find comfort and guidance</a:t>
            </a:r>
            <a:endParaRPr lang="it-IT" sz="1800" b="1">
              <a:solidFill>
                <a:srgbClr val="333333"/>
              </a:solidFill>
            </a:endParaRPr>
          </a:p>
          <a:p>
            <a:pPr algn="ctr"/>
            <a:endParaRPr lang="en-GB" b="1">
              <a:solidFill>
                <a:srgbClr val="333333"/>
              </a:solidFill>
            </a:endParaRPr>
          </a:p>
        </p:txBody>
      </p:sp>
      <p:sp>
        <p:nvSpPr>
          <p:cNvPr id="11268" name="Line 10"/>
          <p:cNvSpPr>
            <a:spLocks noChangeShapeType="1"/>
          </p:cNvSpPr>
          <p:nvPr/>
        </p:nvSpPr>
        <p:spPr bwMode="auto">
          <a:xfrm>
            <a:off x="4643438" y="2349500"/>
            <a:ext cx="0" cy="914400"/>
          </a:xfrm>
          <a:prstGeom prst="line">
            <a:avLst/>
          </a:prstGeom>
          <a:noFill/>
          <a:ln w="38100">
            <a:solidFill>
              <a:srgbClr val="729A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1269" name="Rectangle 12"/>
          <p:cNvSpPr>
            <a:spLocks noChangeArrowheads="1"/>
          </p:cNvSpPr>
          <p:nvPr/>
        </p:nvSpPr>
        <p:spPr bwMode="auto">
          <a:xfrm>
            <a:off x="539750" y="1785938"/>
            <a:ext cx="8143875" cy="369887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sz="1800" b="1">
                <a:solidFill>
                  <a:srgbClr val="333333"/>
                </a:solidFill>
              </a:rPr>
              <a:t>Full of religious references to God, sin, providence, salvation </a:t>
            </a:r>
          </a:p>
        </p:txBody>
      </p:sp>
      <p:sp>
        <p:nvSpPr>
          <p:cNvPr id="6" name="Oval 14"/>
          <p:cNvSpPr>
            <a:spLocks noChangeArrowheads="1"/>
          </p:cNvSpPr>
          <p:nvPr/>
        </p:nvSpPr>
        <p:spPr bwMode="auto">
          <a:xfrm>
            <a:off x="1571625" y="5214938"/>
            <a:ext cx="6215063" cy="995362"/>
          </a:xfrm>
          <a:prstGeom prst="ellipse">
            <a:avLst/>
          </a:prstGeom>
          <a:noFill/>
          <a:ln w="38100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it-IT">
              <a:solidFill>
                <a:srgbClr val="0033CC"/>
              </a:solidFill>
            </a:endParaRPr>
          </a:p>
          <a:p>
            <a:pPr algn="ctr"/>
            <a:r>
              <a:rPr lang="it-IT" sz="1800" b="1">
                <a:solidFill>
                  <a:srgbClr val="333333"/>
                </a:solidFill>
                <a:cs typeface="Times New Roman" pitchFamily="18" charset="0"/>
              </a:rPr>
              <a:t>Defoe explores the conflict between</a:t>
            </a:r>
          </a:p>
          <a:p>
            <a:pPr algn="ctr"/>
            <a:r>
              <a:rPr lang="it-IT" sz="1800" b="1">
                <a:solidFill>
                  <a:srgbClr val="333333"/>
                </a:solidFill>
                <a:cs typeface="Times New Roman" pitchFamily="18" charset="0"/>
              </a:rPr>
              <a:t> economic motivation and spiritual salvation</a:t>
            </a:r>
            <a:endParaRPr lang="it-IT" sz="1800" b="1">
              <a:solidFill>
                <a:srgbClr val="333333"/>
              </a:solidFill>
            </a:endParaRPr>
          </a:p>
          <a:p>
            <a:pPr algn="ctr"/>
            <a:endParaRPr lang="en-GB" b="1">
              <a:solidFill>
                <a:srgbClr val="333333"/>
              </a:solidFill>
            </a:endParaRP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323850" y="617538"/>
            <a:ext cx="8429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3200" dirty="0" smtClean="0">
                <a:solidFill>
                  <a:srgbClr val="4C4C4C"/>
                </a:solidFill>
                <a:latin typeface="Georgia" pitchFamily="18" charset="0"/>
              </a:rPr>
              <a:t>2. </a:t>
            </a:r>
            <a:r>
              <a:rPr lang="it-IT" sz="3200" dirty="0">
                <a:solidFill>
                  <a:srgbClr val="4C4C4C"/>
                </a:solidFill>
                <a:latin typeface="Georgia" pitchFamily="18" charset="0"/>
              </a:rPr>
              <a:t>Robinson Crusoe: a spiritual autobiography</a:t>
            </a:r>
          </a:p>
        </p:txBody>
      </p:sp>
      <p:sp>
        <p:nvSpPr>
          <p:cNvPr id="11272" name="Line 10"/>
          <p:cNvSpPr>
            <a:spLocks noChangeShapeType="1"/>
          </p:cNvSpPr>
          <p:nvPr/>
        </p:nvSpPr>
        <p:spPr bwMode="auto">
          <a:xfrm flipH="1">
            <a:off x="4643438" y="4292600"/>
            <a:ext cx="0" cy="8429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3560" name="TextBox 69"/>
          <p:cNvSpPr txBox="1">
            <a:spLocks noChangeArrowheads="1"/>
          </p:cNvSpPr>
          <p:nvPr/>
        </p:nvSpPr>
        <p:spPr bwMode="auto">
          <a:xfrm>
            <a:off x="0" y="0"/>
            <a:ext cx="1285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1400" b="1">
                <a:solidFill>
                  <a:srgbClr val="00B050"/>
                </a:solidFill>
              </a:rPr>
              <a:t>Daniel Defoe</a:t>
            </a:r>
          </a:p>
        </p:txBody>
      </p:sp>
    </p:spTree>
    <p:extLst>
      <p:ext uri="{BB962C8B-B14F-4D97-AF65-F5344CB8AC3E}">
        <p14:creationId xmlns:p14="http://schemas.microsoft.com/office/powerpoint/2010/main" val="11836538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68" grpId="0" animBg="1"/>
      <p:bldP spid="11269" grpId="0" animBg="1"/>
      <p:bldP spid="6" grpId="0" animBg="1" autoUpdateAnimBg="0"/>
      <p:bldP spid="11271" grpId="0"/>
      <p:bldP spid="112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val 7"/>
          <p:cNvSpPr>
            <a:spLocks noChangeArrowheads="1"/>
          </p:cNvSpPr>
          <p:nvPr/>
        </p:nvSpPr>
        <p:spPr bwMode="auto">
          <a:xfrm>
            <a:off x="1979613" y="3357563"/>
            <a:ext cx="5357812" cy="833437"/>
          </a:xfrm>
          <a:prstGeom prst="ellipse">
            <a:avLst/>
          </a:prstGeom>
          <a:noFill/>
          <a:ln w="38100" algn="ctr">
            <a:solidFill>
              <a:srgbClr val="729A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it-IT" sz="1800" b="1">
                <a:solidFill>
                  <a:srgbClr val="333333"/>
                </a:solidFill>
                <a:cs typeface="Times New Roman" pitchFamily="18" charset="0"/>
              </a:rPr>
              <a:t>Robinson organizes a primitive empire</a:t>
            </a:r>
            <a:endParaRPr lang="en-GB" b="1">
              <a:solidFill>
                <a:srgbClr val="333333"/>
              </a:solidFill>
            </a:endParaRPr>
          </a:p>
        </p:txBody>
      </p:sp>
      <p:sp>
        <p:nvSpPr>
          <p:cNvPr id="12292" name="Line 10"/>
          <p:cNvSpPr>
            <a:spLocks noChangeShapeType="1"/>
          </p:cNvSpPr>
          <p:nvPr/>
        </p:nvSpPr>
        <p:spPr bwMode="auto">
          <a:xfrm>
            <a:off x="4643438" y="2349500"/>
            <a:ext cx="0" cy="914400"/>
          </a:xfrm>
          <a:prstGeom prst="line">
            <a:avLst/>
          </a:prstGeom>
          <a:noFill/>
          <a:ln w="38100">
            <a:solidFill>
              <a:srgbClr val="729A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2293" name="Rectangle 12"/>
          <p:cNvSpPr>
            <a:spLocks noChangeArrowheads="1"/>
          </p:cNvSpPr>
          <p:nvPr/>
        </p:nvSpPr>
        <p:spPr bwMode="auto">
          <a:xfrm>
            <a:off x="1331913" y="1773238"/>
            <a:ext cx="6551612" cy="392112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sz="1800" b="1">
                <a:solidFill>
                  <a:srgbClr val="333333"/>
                </a:solidFill>
              </a:rPr>
              <a:t>The ideal place for Robinson to prove his qualities</a:t>
            </a:r>
          </a:p>
        </p:txBody>
      </p:sp>
      <p:sp>
        <p:nvSpPr>
          <p:cNvPr id="6" name="Oval 14"/>
          <p:cNvSpPr>
            <a:spLocks noChangeArrowheads="1"/>
          </p:cNvSpPr>
          <p:nvPr/>
        </p:nvSpPr>
        <p:spPr bwMode="auto">
          <a:xfrm>
            <a:off x="2124075" y="5229225"/>
            <a:ext cx="5072063" cy="995363"/>
          </a:xfrm>
          <a:prstGeom prst="ellipse">
            <a:avLst/>
          </a:prstGeom>
          <a:noFill/>
          <a:ln w="38100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it-IT" sz="1800" b="1">
                <a:solidFill>
                  <a:srgbClr val="333333"/>
                </a:solidFill>
                <a:cs typeface="Times New Roman" pitchFamily="18" charset="0"/>
              </a:rPr>
              <a:t>Not a return to nature, but a chance </a:t>
            </a:r>
          </a:p>
          <a:p>
            <a:pPr algn="ctr"/>
            <a:r>
              <a:rPr lang="it-IT" sz="1800" b="1">
                <a:solidFill>
                  <a:srgbClr val="333333"/>
                </a:solidFill>
                <a:cs typeface="Times New Roman" pitchFamily="18" charset="0"/>
              </a:rPr>
              <a:t>to exploit and dominate nature</a:t>
            </a:r>
            <a:endParaRPr lang="en-GB" b="1">
              <a:solidFill>
                <a:srgbClr val="333333"/>
              </a:solidFill>
            </a:endParaRPr>
          </a:p>
        </p:txBody>
      </p:sp>
      <p:sp>
        <p:nvSpPr>
          <p:cNvPr id="12295" name="TextBox 6"/>
          <p:cNvSpPr txBox="1">
            <a:spLocks noChangeArrowheads="1"/>
          </p:cNvSpPr>
          <p:nvPr/>
        </p:nvSpPr>
        <p:spPr bwMode="auto">
          <a:xfrm>
            <a:off x="357188" y="571500"/>
            <a:ext cx="8429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3200" dirty="0" smtClean="0">
                <a:solidFill>
                  <a:srgbClr val="4C4C4C"/>
                </a:solidFill>
                <a:latin typeface="Georgia" pitchFamily="18" charset="0"/>
              </a:rPr>
              <a:t>3. </a:t>
            </a:r>
            <a:r>
              <a:rPr lang="it-IT" sz="3200" dirty="0">
                <a:solidFill>
                  <a:srgbClr val="4C4C4C"/>
                </a:solidFill>
                <a:latin typeface="Georgia" pitchFamily="18" charset="0"/>
              </a:rPr>
              <a:t>Robinson Crusoe: the island</a:t>
            </a:r>
          </a:p>
        </p:txBody>
      </p:sp>
      <p:sp>
        <p:nvSpPr>
          <p:cNvPr id="12296" name="Line 10"/>
          <p:cNvSpPr>
            <a:spLocks noChangeShapeType="1"/>
          </p:cNvSpPr>
          <p:nvPr/>
        </p:nvSpPr>
        <p:spPr bwMode="auto">
          <a:xfrm flipH="1">
            <a:off x="4675188" y="4292600"/>
            <a:ext cx="0" cy="8429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84" name="TextBox 69"/>
          <p:cNvSpPr txBox="1">
            <a:spLocks noChangeArrowheads="1"/>
          </p:cNvSpPr>
          <p:nvPr/>
        </p:nvSpPr>
        <p:spPr bwMode="auto">
          <a:xfrm>
            <a:off x="0" y="0"/>
            <a:ext cx="1285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1400" b="1">
                <a:solidFill>
                  <a:srgbClr val="00B050"/>
                </a:solidFill>
              </a:rPr>
              <a:t>Daniel Defoe</a:t>
            </a:r>
          </a:p>
        </p:txBody>
      </p:sp>
    </p:spTree>
    <p:extLst>
      <p:ext uri="{BB962C8B-B14F-4D97-AF65-F5344CB8AC3E}">
        <p14:creationId xmlns:p14="http://schemas.microsoft.com/office/powerpoint/2010/main" val="1142000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 animBg="1"/>
      <p:bldP spid="12293" grpId="0" animBg="1"/>
      <p:bldP spid="6" grpId="0" animBg="1"/>
      <p:bldP spid="12295" grpId="0"/>
      <p:bldP spid="122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357188" y="612775"/>
            <a:ext cx="857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3200" dirty="0" smtClean="0">
                <a:solidFill>
                  <a:srgbClr val="4C4C4C"/>
                </a:solidFill>
                <a:latin typeface="Georgia" pitchFamily="18" charset="0"/>
              </a:rPr>
              <a:t>4. </a:t>
            </a:r>
            <a:r>
              <a:rPr lang="en-GB" sz="3200" dirty="0">
                <a:solidFill>
                  <a:srgbClr val="4C4C4C"/>
                </a:solidFill>
                <a:latin typeface="Georgia" pitchFamily="18" charset="0"/>
              </a:rPr>
              <a:t>Robinson Crusoe: the individual</a:t>
            </a:r>
            <a:r>
              <a:rPr lang="it-IT" sz="3200" dirty="0">
                <a:solidFill>
                  <a:srgbClr val="4C4C4C"/>
                </a:solidFill>
                <a:latin typeface="Georgia" pitchFamily="18" charset="0"/>
              </a:rPr>
              <a:t> and society</a:t>
            </a:r>
          </a:p>
        </p:txBody>
      </p:sp>
      <p:sp>
        <p:nvSpPr>
          <p:cNvPr id="13316" name="Oval 7"/>
          <p:cNvSpPr>
            <a:spLocks noChangeArrowheads="1"/>
          </p:cNvSpPr>
          <p:nvPr/>
        </p:nvSpPr>
        <p:spPr bwMode="auto">
          <a:xfrm>
            <a:off x="539750" y="3068638"/>
            <a:ext cx="8215313" cy="1071562"/>
          </a:xfrm>
          <a:prstGeom prst="ellipse">
            <a:avLst/>
          </a:prstGeom>
          <a:noFill/>
          <a:ln w="38100" algn="ctr">
            <a:solidFill>
              <a:srgbClr val="729A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1800" b="1">
                <a:solidFill>
                  <a:srgbClr val="333333"/>
                </a:solidFill>
                <a:cs typeface="Times New Roman" pitchFamily="18" charset="0"/>
              </a:rPr>
              <a:t>but an exaltation of 18th-century England, </a:t>
            </a:r>
          </a:p>
          <a:p>
            <a:pPr algn="ctr"/>
            <a:r>
              <a:rPr lang="en-GB" sz="1800" b="1">
                <a:solidFill>
                  <a:srgbClr val="333333"/>
                </a:solidFill>
                <a:cs typeface="Times New Roman" pitchFamily="18" charset="0"/>
              </a:rPr>
              <a:t>its ideals of mobility, material productiveness, and individualism</a:t>
            </a:r>
            <a:endParaRPr lang="en-GB" b="1">
              <a:solidFill>
                <a:srgbClr val="333333"/>
              </a:solidFill>
            </a:endParaRP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4643438" y="2133600"/>
            <a:ext cx="0" cy="914400"/>
          </a:xfrm>
          <a:prstGeom prst="line">
            <a:avLst/>
          </a:prstGeom>
          <a:noFill/>
          <a:ln w="38100">
            <a:solidFill>
              <a:srgbClr val="729A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3318" name="Rectangle 12"/>
          <p:cNvSpPr>
            <a:spLocks noChangeArrowheads="1"/>
          </p:cNvSpPr>
          <p:nvPr/>
        </p:nvSpPr>
        <p:spPr bwMode="auto">
          <a:xfrm>
            <a:off x="468313" y="1628775"/>
            <a:ext cx="8286750" cy="392113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sz="1800" b="1">
                <a:solidFill>
                  <a:srgbClr val="333333"/>
                </a:solidFill>
              </a:rPr>
              <a:t>The society </a:t>
            </a:r>
            <a:r>
              <a:rPr lang="en-GB" sz="1800" b="1">
                <a:solidFill>
                  <a:srgbClr val="333333"/>
                </a:solidFill>
              </a:rPr>
              <a:t>Robinson creates on the island is not an</a:t>
            </a:r>
            <a:r>
              <a:rPr lang="it-IT" sz="1800" b="1">
                <a:solidFill>
                  <a:srgbClr val="333333"/>
                </a:solidFill>
              </a:rPr>
              <a:t> alternative to</a:t>
            </a:r>
          </a:p>
        </p:txBody>
      </p:sp>
      <p:sp>
        <p:nvSpPr>
          <p:cNvPr id="7" name="Oval 14"/>
          <p:cNvSpPr>
            <a:spLocks noChangeArrowheads="1"/>
          </p:cNvSpPr>
          <p:nvPr/>
        </p:nvSpPr>
        <p:spPr bwMode="auto">
          <a:xfrm>
            <a:off x="1116013" y="5013325"/>
            <a:ext cx="7029450" cy="1196975"/>
          </a:xfrm>
          <a:prstGeom prst="ellipse">
            <a:avLst/>
          </a:prstGeom>
          <a:noFill/>
          <a:ln w="38100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1800" b="1">
                <a:solidFill>
                  <a:srgbClr val="333333"/>
                </a:solidFill>
                <a:cs typeface="Times New Roman" pitchFamily="18" charset="0"/>
              </a:rPr>
              <a:t>Though God is the prime cause of everything, </a:t>
            </a:r>
          </a:p>
          <a:p>
            <a:pPr algn="ctr"/>
            <a:r>
              <a:rPr lang="en-GB" sz="1800" b="1">
                <a:solidFill>
                  <a:srgbClr val="333333"/>
                </a:solidFill>
                <a:cs typeface="Times New Roman" pitchFamily="18" charset="0"/>
              </a:rPr>
              <a:t>the individual can shape his destiny</a:t>
            </a:r>
          </a:p>
          <a:p>
            <a:pPr algn="ctr"/>
            <a:r>
              <a:rPr lang="it-IT" sz="1800" b="1">
                <a:solidFill>
                  <a:srgbClr val="333333"/>
                </a:solidFill>
                <a:cs typeface="Times New Roman" pitchFamily="18" charset="0"/>
              </a:rPr>
              <a:t>through action</a:t>
            </a:r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 flipH="1">
            <a:off x="4643438" y="4149725"/>
            <a:ext cx="0" cy="8429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5608" name="TextBox 69"/>
          <p:cNvSpPr txBox="1">
            <a:spLocks noChangeArrowheads="1"/>
          </p:cNvSpPr>
          <p:nvPr/>
        </p:nvSpPr>
        <p:spPr bwMode="auto">
          <a:xfrm>
            <a:off x="0" y="0"/>
            <a:ext cx="1285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1400" b="1">
                <a:solidFill>
                  <a:srgbClr val="00B050"/>
                </a:solidFill>
              </a:rPr>
              <a:t>Daniel Defoe</a:t>
            </a:r>
          </a:p>
        </p:txBody>
      </p:sp>
    </p:spTree>
    <p:extLst>
      <p:ext uri="{BB962C8B-B14F-4D97-AF65-F5344CB8AC3E}">
        <p14:creationId xmlns:p14="http://schemas.microsoft.com/office/powerpoint/2010/main" val="11460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 animBg="1"/>
      <p:bldP spid="13317" grpId="0" animBg="1"/>
      <p:bldP spid="13318" grpId="0" animBg="1"/>
      <p:bldP spid="7" grpId="0" animBg="1"/>
      <p:bldP spid="133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5513" y="2214563"/>
            <a:ext cx="8218487" cy="493712"/>
          </a:xfrm>
        </p:spPr>
        <p:txBody>
          <a:bodyPr/>
          <a:lstStyle/>
          <a:p>
            <a:pPr>
              <a:lnSpc>
                <a:spcPts val="3000"/>
              </a:lnSpc>
              <a:buClr>
                <a:schemeClr val="tx1"/>
              </a:buClr>
              <a:buSzPct val="110000"/>
            </a:pPr>
            <a:r>
              <a:rPr lang="en-GB" sz="2400" smtClean="0">
                <a:solidFill>
                  <a:srgbClr val="333333"/>
                </a:solidFill>
                <a:cs typeface="Times New Roman" pitchFamily="18" charset="0"/>
              </a:rPr>
              <a:t>Clear and precise details.</a:t>
            </a:r>
            <a:r>
              <a:rPr lang="it-IT" sz="3500" smtClean="0">
                <a:solidFill>
                  <a:srgbClr val="333333"/>
                </a:solidFill>
              </a:rPr>
              <a:t> </a:t>
            </a:r>
          </a:p>
        </p:txBody>
      </p:sp>
      <p:sp>
        <p:nvSpPr>
          <p:cNvPr id="280581" name="Line 5"/>
          <p:cNvSpPr>
            <a:spLocks noChangeShapeType="1"/>
          </p:cNvSpPr>
          <p:nvPr/>
        </p:nvSpPr>
        <p:spPr bwMode="auto">
          <a:xfrm>
            <a:off x="4211638" y="3284538"/>
            <a:ext cx="0" cy="542925"/>
          </a:xfrm>
          <a:prstGeom prst="line">
            <a:avLst/>
          </a:prstGeom>
          <a:noFill/>
          <a:ln w="38100">
            <a:solidFill>
              <a:srgbClr val="00D66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357188" y="571500"/>
            <a:ext cx="8572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3600" dirty="0" smtClean="0">
                <a:solidFill>
                  <a:srgbClr val="4C4C4C"/>
                </a:solidFill>
                <a:latin typeface="Georgia" pitchFamily="18" charset="0"/>
              </a:rPr>
              <a:t>5</a:t>
            </a:r>
            <a:r>
              <a:rPr lang="it-IT" sz="4800" dirty="0" smtClean="0">
                <a:solidFill>
                  <a:srgbClr val="4C4C4C"/>
                </a:solidFill>
                <a:latin typeface="Georgia" pitchFamily="18" charset="0"/>
              </a:rPr>
              <a:t>. </a:t>
            </a:r>
            <a:r>
              <a:rPr lang="it-IT" sz="4800" dirty="0">
                <a:solidFill>
                  <a:srgbClr val="4C4C4C"/>
                </a:solidFill>
                <a:latin typeface="Georgia" pitchFamily="18" charset="0"/>
              </a:rPr>
              <a:t>Robinson Crusoe: the style</a:t>
            </a:r>
          </a:p>
        </p:txBody>
      </p:sp>
      <p:sp>
        <p:nvSpPr>
          <p:cNvPr id="26629" name="TextBox 69"/>
          <p:cNvSpPr txBox="1">
            <a:spLocks noChangeArrowheads="1"/>
          </p:cNvSpPr>
          <p:nvPr/>
        </p:nvSpPr>
        <p:spPr bwMode="auto">
          <a:xfrm>
            <a:off x="0" y="0"/>
            <a:ext cx="1285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1400" b="1">
                <a:solidFill>
                  <a:srgbClr val="00B050"/>
                </a:solidFill>
              </a:rPr>
              <a:t>Daniel Defoe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39750" y="4556125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68288" indent="-268288">
              <a:buFontTx/>
              <a:buChar char="•"/>
            </a:pPr>
            <a:r>
              <a:rPr lang="en-GB" sz="2400">
                <a:solidFill>
                  <a:srgbClr val="333333"/>
                </a:solidFill>
              </a:rPr>
              <a:t>Simple, matter-of-fact and concrete language.</a:t>
            </a:r>
            <a:endParaRPr lang="it-IT" sz="2400">
              <a:solidFill>
                <a:srgbClr val="333333"/>
              </a:solidFill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68313" y="2733675"/>
            <a:ext cx="676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63538" indent="-363538">
              <a:buFontTx/>
              <a:buChar char="•"/>
            </a:pPr>
            <a:r>
              <a:rPr lang="en-GB" sz="2400">
                <a:solidFill>
                  <a:srgbClr val="333333"/>
                </a:solidFill>
              </a:rPr>
              <a:t>Description of the primary qualities of objects.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835150" y="3933825"/>
            <a:ext cx="4751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solidFill>
                  <a:srgbClr val="00B050"/>
                </a:solidFill>
              </a:rPr>
              <a:t>solidity, extension and number</a:t>
            </a:r>
            <a:r>
              <a:rPr lang="it-IT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0521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1" grpId="0" animBg="1"/>
      <p:bldP spid="14345" grpId="0"/>
      <p:bldP spid="14346" grpId="0"/>
      <p:bldP spid="1434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216</Words>
  <Application>Microsoft Office PowerPoint</Application>
  <PresentationFormat>Екран (4:3)</PresentationFormat>
  <Paragraphs>43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User</cp:lastModifiedBy>
  <cp:revision>2</cp:revision>
  <dcterms:created xsi:type="dcterms:W3CDTF">2010-02-23T11:30:32Z</dcterms:created>
  <dcterms:modified xsi:type="dcterms:W3CDTF">2015-12-14T12:06:59Z</dcterms:modified>
</cp:coreProperties>
</file>