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5F23E-7E58-406C-9284-52E4EF906D42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2C701-149A-4F13-8945-FD7804C258B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543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83A4C3-1774-4836-BB88-A82EA61BC00F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CCE427-8FE0-4DEA-ADC2-FF0872028C90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F65EA1-3535-47FF-97FE-F249ABC23F73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/>
          </p:cNvSpPr>
          <p:nvPr/>
        </p:nvSpPr>
        <p:spPr bwMode="auto">
          <a:xfrm>
            <a:off x="1785938" y="5143500"/>
            <a:ext cx="62309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it-IT" sz="5400" b="1">
                <a:solidFill>
                  <a:srgbClr val="00B050"/>
                </a:solidFill>
                <a:latin typeface="Georgia" pitchFamily="18" charset="0"/>
              </a:rPr>
              <a:t>Daniel Defoe</a:t>
            </a:r>
          </a:p>
          <a:p>
            <a:pPr algn="r" eaLnBrk="1" hangingPunct="1">
              <a:lnSpc>
                <a:spcPct val="80000"/>
              </a:lnSpc>
            </a:pPr>
            <a:r>
              <a:rPr lang="it-IT" sz="3200" b="1">
                <a:solidFill>
                  <a:srgbClr val="00B050"/>
                </a:solidFill>
                <a:latin typeface="Georgia" pitchFamily="18" charset="0"/>
              </a:rPr>
              <a:t>(1660-1731)</a:t>
            </a:r>
          </a:p>
        </p:txBody>
      </p:sp>
      <p:pic>
        <p:nvPicPr>
          <p:cNvPr id="4101" name="Picture 9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714356"/>
            <a:ext cx="3689360" cy="4326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1007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852488" y="1052513"/>
            <a:ext cx="8291512" cy="542925"/>
          </a:xfrm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b="1" smtClean="0">
                <a:solidFill>
                  <a:srgbClr val="0033CC"/>
                </a:solidFill>
              </a:rPr>
              <a:t>				</a:t>
            </a:r>
            <a:endParaRPr lang="en-GB" smtClean="0"/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  <a:buFontTx/>
              <a:buNone/>
            </a:pPr>
            <a:endParaRPr lang="en-GB" smtClean="0"/>
          </a:p>
          <a:p>
            <a:pPr>
              <a:lnSpc>
                <a:spcPct val="90000"/>
              </a:lnSpc>
            </a:pPr>
            <a:endParaRPr lang="it-IT" smtClean="0"/>
          </a:p>
          <a:p>
            <a:pPr>
              <a:lnSpc>
                <a:spcPct val="90000"/>
              </a:lnSpc>
              <a:buFontTx/>
              <a:buNone/>
            </a:pPr>
            <a:endParaRPr lang="it-IT" smtClean="0"/>
          </a:p>
        </p:txBody>
      </p:sp>
      <p:sp>
        <p:nvSpPr>
          <p:cNvPr id="284678" name="Rectangle 6"/>
          <p:cNvSpPr>
            <a:spLocks noChangeArrowheads="1"/>
          </p:cNvSpPr>
          <p:nvPr/>
        </p:nvSpPr>
        <p:spPr bwMode="auto">
          <a:xfrm>
            <a:off x="290513" y="1733550"/>
            <a:ext cx="2592387" cy="484188"/>
          </a:xfrm>
          <a:prstGeom prst="rect">
            <a:avLst/>
          </a:prstGeom>
          <a:noFill/>
          <a:ln w="57150">
            <a:solidFill>
              <a:srgbClr val="00D66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1800" b="1">
                <a:solidFill>
                  <a:srgbClr val="333333"/>
                </a:solidFill>
              </a:rPr>
              <a:t>Set in urban society</a:t>
            </a:r>
            <a:r>
              <a:rPr lang="en-GB" sz="2200">
                <a:solidFill>
                  <a:srgbClr val="333333"/>
                </a:solidFill>
              </a:rPr>
              <a:t> </a:t>
            </a:r>
          </a:p>
        </p:txBody>
      </p:sp>
      <p:sp>
        <p:nvSpPr>
          <p:cNvPr id="284679" name="Oval 7"/>
          <p:cNvSpPr>
            <a:spLocks noChangeArrowheads="1"/>
          </p:cNvSpPr>
          <p:nvPr/>
        </p:nvSpPr>
        <p:spPr bwMode="auto">
          <a:xfrm>
            <a:off x="5724525" y="1412875"/>
            <a:ext cx="3144838" cy="925513"/>
          </a:xfrm>
          <a:prstGeom prst="ellipse">
            <a:avLst/>
          </a:prstGeom>
          <a:noFill/>
          <a:ln w="57150">
            <a:solidFill>
              <a:srgbClr val="729A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Insights into some social problems</a:t>
            </a:r>
            <a:endParaRPr lang="it-IT" sz="1800" b="1">
              <a:solidFill>
                <a:srgbClr val="333333"/>
              </a:solidFill>
            </a:endParaRPr>
          </a:p>
        </p:txBody>
      </p:sp>
      <p:sp>
        <p:nvSpPr>
          <p:cNvPr id="284680" name="Line 8"/>
          <p:cNvSpPr>
            <a:spLocks noChangeShapeType="1"/>
          </p:cNvSpPr>
          <p:nvPr/>
        </p:nvSpPr>
        <p:spPr bwMode="auto">
          <a:xfrm>
            <a:off x="3243263" y="1949450"/>
            <a:ext cx="2286000" cy="0"/>
          </a:xfrm>
          <a:prstGeom prst="line">
            <a:avLst/>
          </a:prstGeom>
          <a:noFill/>
          <a:ln w="57150">
            <a:solidFill>
              <a:srgbClr val="00D66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1874838" y="2349500"/>
            <a:ext cx="792162" cy="647700"/>
          </a:xfrm>
          <a:prstGeom prst="line">
            <a:avLst/>
          </a:prstGeom>
          <a:noFill/>
          <a:ln w="57150">
            <a:solidFill>
              <a:srgbClr val="00D66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84682" name="Oval 10"/>
          <p:cNvSpPr>
            <a:spLocks noChangeArrowheads="1"/>
          </p:cNvSpPr>
          <p:nvPr/>
        </p:nvSpPr>
        <p:spPr bwMode="auto">
          <a:xfrm>
            <a:off x="2235200" y="2852738"/>
            <a:ext cx="4857750" cy="1185862"/>
          </a:xfrm>
          <a:prstGeom prst="ellipse">
            <a:avLst/>
          </a:prstGeom>
          <a:noFill/>
          <a:ln w="57150">
            <a:solidFill>
              <a:srgbClr val="729A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1600" b="1">
                <a:solidFill>
                  <a:srgbClr val="333333"/>
                </a:solidFill>
                <a:cs typeface="Times New Roman" pitchFamily="18" charset="0"/>
              </a:rPr>
              <a:t>Women were not able to support </a:t>
            </a:r>
          </a:p>
          <a:p>
            <a:pPr algn="ctr"/>
            <a:r>
              <a:rPr lang="en-GB" sz="1600" b="1">
                <a:solidFill>
                  <a:srgbClr val="333333"/>
                </a:solidFill>
                <a:cs typeface="Times New Roman" pitchFamily="18" charset="0"/>
              </a:rPr>
              <a:t>themselves legally in 18</a:t>
            </a:r>
            <a:r>
              <a:rPr lang="en-GB" sz="1600" b="1" baseline="30000">
                <a:solidFill>
                  <a:srgbClr val="333333"/>
                </a:solidFill>
                <a:cs typeface="Times New Roman" pitchFamily="18" charset="0"/>
              </a:rPr>
              <a:t>th</a:t>
            </a:r>
            <a:r>
              <a:rPr lang="en-GB" sz="1600" b="1">
                <a:solidFill>
                  <a:srgbClr val="333333"/>
                </a:solidFill>
                <a:cs typeface="Times New Roman" pitchFamily="18" charset="0"/>
              </a:rPr>
              <a:t>-century society</a:t>
            </a:r>
            <a:r>
              <a:rPr lang="it-IT" sz="1600" b="1">
                <a:solidFill>
                  <a:srgbClr val="333333"/>
                </a:solidFill>
              </a:rPr>
              <a:t> </a:t>
            </a:r>
            <a:endParaRPr lang="en-GB" sz="1600" b="1">
              <a:solidFill>
                <a:srgbClr val="333333"/>
              </a:solidFill>
            </a:endParaRPr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6483350" y="4830763"/>
            <a:ext cx="2411413" cy="69850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The novel includes «documents»</a:t>
            </a:r>
            <a:endParaRPr lang="en-GB" sz="1800" b="1">
              <a:solidFill>
                <a:srgbClr val="333333"/>
              </a:solidFill>
            </a:endParaRPr>
          </a:p>
        </p:txBody>
      </p:sp>
      <p:sp>
        <p:nvSpPr>
          <p:cNvPr id="284684" name="Rectangle 12"/>
          <p:cNvSpPr>
            <a:spLocks noChangeArrowheads="1"/>
          </p:cNvSpPr>
          <p:nvPr/>
        </p:nvSpPr>
        <p:spPr bwMode="auto">
          <a:xfrm>
            <a:off x="217488" y="4902200"/>
            <a:ext cx="2376487" cy="638175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1600" b="1">
                <a:solidFill>
                  <a:srgbClr val="333333"/>
                </a:solidFill>
                <a:cs typeface="Times New Roman" pitchFamily="18" charset="0"/>
              </a:rPr>
              <a:t>Moll rejects emotional experience</a:t>
            </a:r>
            <a:endParaRPr lang="en-GB" sz="1600" b="1">
              <a:solidFill>
                <a:srgbClr val="333333"/>
              </a:solidFill>
            </a:endParaRPr>
          </a:p>
        </p:txBody>
      </p:sp>
      <p:sp>
        <p:nvSpPr>
          <p:cNvPr id="15371" name="Line 14"/>
          <p:cNvSpPr>
            <a:spLocks noChangeShapeType="1"/>
          </p:cNvSpPr>
          <p:nvPr/>
        </p:nvSpPr>
        <p:spPr bwMode="auto">
          <a:xfrm flipH="1">
            <a:off x="1585913" y="3894138"/>
            <a:ext cx="1008062" cy="863600"/>
          </a:xfrm>
          <a:prstGeom prst="line">
            <a:avLst/>
          </a:prstGeom>
          <a:noFill/>
          <a:ln w="57150">
            <a:solidFill>
              <a:srgbClr val="729A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>
            <a:off x="2593975" y="5191125"/>
            <a:ext cx="500063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84688" name="Rectangle 16"/>
          <p:cNvSpPr>
            <a:spLocks noChangeArrowheads="1"/>
          </p:cNvSpPr>
          <p:nvPr/>
        </p:nvSpPr>
        <p:spPr bwMode="auto">
          <a:xfrm>
            <a:off x="3098800" y="4830763"/>
            <a:ext cx="2879725" cy="69850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Moll is Crusoe’s female counterpart</a:t>
            </a:r>
            <a:r>
              <a:rPr lang="it-IT" sz="1800" b="1">
                <a:solidFill>
                  <a:srgbClr val="333333"/>
                </a:solidFill>
              </a:rPr>
              <a:t> </a:t>
            </a:r>
            <a:endParaRPr lang="en-GB" sz="1800" b="1">
              <a:solidFill>
                <a:srgbClr val="333333"/>
              </a:solidFill>
            </a:endParaRPr>
          </a:p>
        </p:txBody>
      </p:sp>
      <p:sp>
        <p:nvSpPr>
          <p:cNvPr id="15374" name="Line 17"/>
          <p:cNvSpPr>
            <a:spLocks noChangeShapeType="1"/>
          </p:cNvSpPr>
          <p:nvPr/>
        </p:nvSpPr>
        <p:spPr bwMode="auto">
          <a:xfrm>
            <a:off x="5978525" y="5191125"/>
            <a:ext cx="503238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5375" name="TextBox 17"/>
          <p:cNvSpPr txBox="1">
            <a:spLocks noChangeArrowheads="1"/>
          </p:cNvSpPr>
          <p:nvPr/>
        </p:nvSpPr>
        <p:spPr bwMode="auto">
          <a:xfrm>
            <a:off x="285750" y="582613"/>
            <a:ext cx="85725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4800" dirty="0" smtClean="0">
                <a:solidFill>
                  <a:srgbClr val="4C4C4C"/>
                </a:solidFill>
                <a:latin typeface="Georgia" pitchFamily="18" charset="0"/>
              </a:rPr>
              <a:t>Moll </a:t>
            </a:r>
            <a:r>
              <a:rPr lang="it-IT" sz="4800" dirty="0">
                <a:solidFill>
                  <a:srgbClr val="4C4C4C"/>
                </a:solidFill>
                <a:latin typeface="Georgia" pitchFamily="18" charset="0"/>
              </a:rPr>
              <a:t>Flanders</a:t>
            </a:r>
          </a:p>
        </p:txBody>
      </p:sp>
      <p:sp>
        <p:nvSpPr>
          <p:cNvPr id="27663" name="TextBox 69"/>
          <p:cNvSpPr txBox="1">
            <a:spLocks noChangeArrowheads="1"/>
          </p:cNvSpPr>
          <p:nvPr/>
        </p:nvSpPr>
        <p:spPr bwMode="auto">
          <a:xfrm>
            <a:off x="0" y="0"/>
            <a:ext cx="1285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1400" b="1">
                <a:solidFill>
                  <a:srgbClr val="00B050"/>
                </a:solidFill>
              </a:rPr>
              <a:t>Daniel Defoe</a:t>
            </a:r>
          </a:p>
        </p:txBody>
      </p:sp>
    </p:spTree>
    <p:extLst>
      <p:ext uri="{BB962C8B-B14F-4D97-AF65-F5344CB8AC3E}">
        <p14:creationId xmlns:p14="http://schemas.microsoft.com/office/powerpoint/2010/main" val="3329469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8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8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28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284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84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84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8" grpId="0" animBg="1"/>
      <p:bldP spid="284678" grpId="1" animBg="1"/>
      <p:bldP spid="284679" grpId="0" animBg="1"/>
      <p:bldP spid="284679" grpId="1" animBg="1"/>
      <p:bldP spid="284680" grpId="0" animBg="1"/>
      <p:bldP spid="284680" grpId="1" animBg="1"/>
      <p:bldP spid="15367" grpId="0" animBg="1"/>
      <p:bldP spid="15367" grpId="1" animBg="1"/>
      <p:bldP spid="284682" grpId="0" animBg="1"/>
      <p:bldP spid="284682" grpId="1" animBg="1"/>
      <p:bldP spid="284683" grpId="0" animBg="1"/>
      <p:bldP spid="284683" grpId="1" animBg="1"/>
      <p:bldP spid="284684" grpId="0" animBg="1"/>
      <p:bldP spid="284684" grpId="1" animBg="1"/>
      <p:bldP spid="15371" grpId="0" animBg="1"/>
      <p:bldP spid="15371" grpId="1" animBg="1"/>
      <p:bldP spid="15372" grpId="0" animBg="1"/>
      <p:bldP spid="15372" grpId="1" animBg="1"/>
      <p:bldP spid="284688" grpId="0" animBg="1"/>
      <p:bldP spid="284688" grpId="1" animBg="1"/>
      <p:bldP spid="15374" grpId="0" animBg="1"/>
      <p:bldP spid="15374" grpId="1" animBg="1"/>
      <p:bldP spid="153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2"/>
          <p:cNvSpPr txBox="1">
            <a:spLocks noChangeArrowheads="1"/>
          </p:cNvSpPr>
          <p:nvPr/>
        </p:nvSpPr>
        <p:spPr bwMode="auto">
          <a:xfrm>
            <a:off x="285750" y="571500"/>
            <a:ext cx="8572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4800" dirty="0" smtClean="0">
                <a:solidFill>
                  <a:srgbClr val="4C4C4C"/>
                </a:solidFill>
                <a:latin typeface="Georgia" pitchFamily="18" charset="0"/>
              </a:rPr>
              <a:t>Moll </a:t>
            </a:r>
            <a:r>
              <a:rPr lang="it-IT" sz="4800" dirty="0">
                <a:solidFill>
                  <a:srgbClr val="4C4C4C"/>
                </a:solidFill>
                <a:latin typeface="Georgia" pitchFamily="18" charset="0"/>
              </a:rPr>
              <a:t>Flanders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395288" y="1916113"/>
            <a:ext cx="77152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000"/>
              </a:lnSpc>
              <a:buSzPct val="110000"/>
              <a:buFont typeface="Arial" charset="0"/>
              <a:buChar char="•"/>
            </a:pPr>
            <a:r>
              <a:rPr lang="en-GB" sz="2200"/>
              <a:t>It has insights </a:t>
            </a:r>
            <a:r>
              <a:rPr lang="en-GB" sz="2200">
                <a:cs typeface="Times New Roman" pitchFamily="18" charset="0"/>
              </a:rPr>
              <a:t>into some </a:t>
            </a:r>
            <a:r>
              <a:rPr lang="en-GB" sz="2200" b="1">
                <a:solidFill>
                  <a:srgbClr val="00B050"/>
                </a:solidFill>
                <a:cs typeface="Times New Roman" pitchFamily="18" charset="0"/>
              </a:rPr>
              <a:t>social problems</a:t>
            </a:r>
            <a:r>
              <a:rPr lang="en-GB" sz="2200" b="1">
                <a:cs typeface="Times New Roman" pitchFamily="18" charset="0"/>
              </a:rPr>
              <a:t> </a:t>
            </a:r>
            <a:r>
              <a:rPr lang="en-GB" sz="2200">
                <a:cs typeface="Times New Roman" pitchFamily="18" charset="0"/>
              </a:rPr>
              <a:t>like crime and the provisions for poor orphans.</a:t>
            </a:r>
          </a:p>
        </p:txBody>
      </p:sp>
      <p:sp>
        <p:nvSpPr>
          <p:cNvPr id="28676" name="TextBox 69"/>
          <p:cNvSpPr txBox="1">
            <a:spLocks noChangeArrowheads="1"/>
          </p:cNvSpPr>
          <p:nvPr/>
        </p:nvSpPr>
        <p:spPr bwMode="auto">
          <a:xfrm>
            <a:off x="0" y="0"/>
            <a:ext cx="1285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1400" b="1">
                <a:solidFill>
                  <a:srgbClr val="00B050"/>
                </a:solidFill>
              </a:rPr>
              <a:t>Daniel Defoe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95288" y="2997200"/>
            <a:ext cx="74898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3538" indent="-363538">
              <a:buSzPct val="110000"/>
              <a:buFontTx/>
              <a:buChar char="•"/>
            </a:pPr>
            <a:r>
              <a:rPr lang="en-GB" sz="2200"/>
              <a:t>Moll rejects </a:t>
            </a:r>
            <a:r>
              <a:rPr lang="en-GB" sz="2200" b="1">
                <a:solidFill>
                  <a:srgbClr val="00B050"/>
                </a:solidFill>
              </a:rPr>
              <a:t>emotional experience</a:t>
            </a:r>
            <a:r>
              <a:rPr lang="en-GB" sz="2200"/>
              <a:t>, seen as an impediment to the </a:t>
            </a:r>
            <a:r>
              <a:rPr lang="en-GB" sz="2200" b="1">
                <a:solidFill>
                  <a:srgbClr val="00B050"/>
                </a:solidFill>
              </a:rPr>
              <a:t>accumulation of capital</a:t>
            </a:r>
            <a:r>
              <a:rPr lang="en-GB" sz="2200">
                <a:solidFill>
                  <a:srgbClr val="333333"/>
                </a:solidFill>
              </a:rPr>
              <a:t>.</a:t>
            </a:r>
            <a:r>
              <a:rPr lang="it-IT" sz="2200">
                <a:solidFill>
                  <a:srgbClr val="333333"/>
                </a:solidFill>
              </a:rPr>
              <a:t> </a:t>
            </a:r>
            <a:endParaRPr lang="en-GB" sz="2200">
              <a:solidFill>
                <a:srgbClr val="333333"/>
              </a:solidFill>
            </a:endParaRPr>
          </a:p>
          <a:p>
            <a:pPr marL="363538" indent="-363538">
              <a:buSzPct val="110000"/>
              <a:buFontTx/>
              <a:buChar char="•"/>
            </a:pPr>
            <a:endParaRPr lang="it-IT" sz="220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95288" y="4005263"/>
            <a:ext cx="7775575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3538" indent="-363538">
              <a:spcBef>
                <a:spcPct val="50000"/>
              </a:spcBef>
              <a:buSzPct val="110000"/>
              <a:buFontTx/>
              <a:buChar char="•"/>
            </a:pPr>
            <a:r>
              <a:rPr lang="en-GB" sz="2200"/>
              <a:t>The novel includes </a:t>
            </a:r>
            <a:r>
              <a:rPr lang="en-GB" sz="2200" b="1">
                <a:solidFill>
                  <a:srgbClr val="00B050"/>
                </a:solidFill>
              </a:rPr>
              <a:t>«documents»</a:t>
            </a:r>
            <a:r>
              <a:rPr lang="en-GB" sz="2200" b="1">
                <a:solidFill>
                  <a:srgbClr val="009900"/>
                </a:solidFill>
              </a:rPr>
              <a:t> </a:t>
            </a:r>
            <a:r>
              <a:rPr lang="en-GB" sz="2200"/>
              <a:t>– Moll’s memorandums, quoted letters, hospital bills – in order to increase the </a:t>
            </a:r>
            <a:r>
              <a:rPr lang="en-GB" sz="2200" b="1">
                <a:solidFill>
                  <a:srgbClr val="00B050"/>
                </a:solidFill>
              </a:rPr>
              <a:t>illusion of verifiable fact</a:t>
            </a:r>
            <a:r>
              <a:rPr lang="en-GB" sz="2200">
                <a:solidFill>
                  <a:srgbClr val="333333"/>
                </a:solidFill>
              </a:rPr>
              <a:t>.</a:t>
            </a:r>
            <a:r>
              <a:rPr lang="it-IT" sz="2200">
                <a:solidFill>
                  <a:srgbClr val="333333"/>
                </a:solidFill>
              </a:rPr>
              <a:t> </a:t>
            </a:r>
            <a:endParaRPr lang="en-GB" sz="2200">
              <a:solidFill>
                <a:srgbClr val="333333"/>
              </a:solidFill>
            </a:endParaRPr>
          </a:p>
          <a:p>
            <a:pPr marL="363538" indent="-363538">
              <a:lnSpc>
                <a:spcPts val="3000"/>
              </a:lnSpc>
              <a:spcBef>
                <a:spcPct val="50000"/>
              </a:spcBef>
              <a:buSzPct val="110000"/>
              <a:buFontTx/>
              <a:buChar char="•"/>
            </a:pPr>
            <a:endParaRPr lang="it-IT" sz="22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768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  <p:bldP spid="1639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Екран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Тема Office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User</cp:lastModifiedBy>
  <cp:revision>2</cp:revision>
  <dcterms:created xsi:type="dcterms:W3CDTF">2010-02-23T11:30:32Z</dcterms:created>
  <dcterms:modified xsi:type="dcterms:W3CDTF">2015-12-14T12:07:58Z</dcterms:modified>
</cp:coreProperties>
</file>