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86" r:id="rId5"/>
    <p:sldId id="263" r:id="rId6"/>
    <p:sldId id="292" r:id="rId7"/>
    <p:sldId id="266" r:id="rId8"/>
    <p:sldId id="267" r:id="rId9"/>
    <p:sldId id="268" r:id="rId10"/>
    <p:sldId id="290" r:id="rId11"/>
    <p:sldId id="272" r:id="rId12"/>
    <p:sldId id="273" r:id="rId13"/>
    <p:sldId id="274" r:id="rId14"/>
    <p:sldId id="275" r:id="rId15"/>
    <p:sldId id="276" r:id="rId16"/>
    <p:sldId id="281" r:id="rId17"/>
    <p:sldId id="283" r:id="rId18"/>
    <p:sldId id="282" r:id="rId19"/>
    <p:sldId id="284" r:id="rId20"/>
    <p:sldId id="285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2;&#1089;&#1072;&#1085;&#1072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зріз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трв</c:v>
                </c:pt>
                <c:pt idx="1">
                  <c:v>імп</c:v>
                </c:pt>
                <c:pt idx="2">
                  <c:v>агр</c:v>
                </c:pt>
                <c:pt idx="3">
                  <c:v>нчп</c:v>
                </c:pt>
                <c:pt idx="4">
                  <c:v>асц</c:v>
                </c:pt>
                <c:pt idx="5">
                  <c:v>змк</c:v>
                </c:pt>
                <c:pt idx="6">
                  <c:v>нвп</c:v>
                </c:pt>
                <c:pt idx="7">
                  <c:v>екс</c:v>
                </c:pt>
                <c:pt idx="8">
                  <c:v>енч</c:v>
                </c:pt>
                <c:pt idx="9">
                  <c:v>∑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3.7600000000000002</c:v>
                </c:pt>
                <c:pt idx="1">
                  <c:v>4.78</c:v>
                </c:pt>
                <c:pt idx="2">
                  <c:v>4.8899999999999997</c:v>
                </c:pt>
                <c:pt idx="3">
                  <c:v>3.13</c:v>
                </c:pt>
                <c:pt idx="4">
                  <c:v>3.09</c:v>
                </c:pt>
                <c:pt idx="5">
                  <c:v>2.56</c:v>
                </c:pt>
                <c:pt idx="6">
                  <c:v>4.4800000000000004</c:v>
                </c:pt>
                <c:pt idx="7">
                  <c:v>3.04</c:v>
                </c:pt>
                <c:pt idx="8">
                  <c:v>3.94</c:v>
                </c:pt>
                <c:pt idx="9">
                  <c:v>3.72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зріз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трв</c:v>
                </c:pt>
                <c:pt idx="1">
                  <c:v>імп</c:v>
                </c:pt>
                <c:pt idx="2">
                  <c:v>агр</c:v>
                </c:pt>
                <c:pt idx="3">
                  <c:v>нчп</c:v>
                </c:pt>
                <c:pt idx="4">
                  <c:v>асц</c:v>
                </c:pt>
                <c:pt idx="5">
                  <c:v>змк</c:v>
                </c:pt>
                <c:pt idx="6">
                  <c:v>нвп</c:v>
                </c:pt>
                <c:pt idx="7">
                  <c:v>екс</c:v>
                </c:pt>
                <c:pt idx="8">
                  <c:v>енч</c:v>
                </c:pt>
                <c:pt idx="9">
                  <c:v>∑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3.4899999999999998</c:v>
                </c:pt>
                <c:pt idx="1">
                  <c:v>4.74</c:v>
                </c:pt>
                <c:pt idx="2">
                  <c:v>4.75</c:v>
                </c:pt>
                <c:pt idx="3">
                  <c:v>3.06</c:v>
                </c:pt>
                <c:pt idx="4">
                  <c:v>2.8499999999999988</c:v>
                </c:pt>
                <c:pt idx="5">
                  <c:v>2.5299999999999998</c:v>
                </c:pt>
                <c:pt idx="6">
                  <c:v>4.22</c:v>
                </c:pt>
                <c:pt idx="7">
                  <c:v>2.86</c:v>
                </c:pt>
                <c:pt idx="8">
                  <c:v>4</c:v>
                </c:pt>
                <c:pt idx="9">
                  <c:v>3.61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зріз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трв</c:v>
                </c:pt>
                <c:pt idx="1">
                  <c:v>імп</c:v>
                </c:pt>
                <c:pt idx="2">
                  <c:v>агр</c:v>
                </c:pt>
                <c:pt idx="3">
                  <c:v>нчп</c:v>
                </c:pt>
                <c:pt idx="4">
                  <c:v>асц</c:v>
                </c:pt>
                <c:pt idx="5">
                  <c:v>змк</c:v>
                </c:pt>
                <c:pt idx="6">
                  <c:v>нвп</c:v>
                </c:pt>
                <c:pt idx="7">
                  <c:v>екс</c:v>
                </c:pt>
                <c:pt idx="8">
                  <c:v>енч</c:v>
                </c:pt>
                <c:pt idx="9">
                  <c:v>∑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3.44</c:v>
                </c:pt>
                <c:pt idx="1">
                  <c:v>4.53</c:v>
                </c:pt>
                <c:pt idx="2">
                  <c:v>4.57</c:v>
                </c:pt>
                <c:pt idx="3">
                  <c:v>2.8899999999999997</c:v>
                </c:pt>
                <c:pt idx="4">
                  <c:v>2.79</c:v>
                </c:pt>
                <c:pt idx="5">
                  <c:v>2.48</c:v>
                </c:pt>
                <c:pt idx="6">
                  <c:v>4.3</c:v>
                </c:pt>
                <c:pt idx="7">
                  <c:v>2.9299999999999997</c:v>
                </c:pt>
                <c:pt idx="8">
                  <c:v>3.92</c:v>
                </c:pt>
                <c:pt idx="9">
                  <c:v>3.54</c:v>
                </c:pt>
              </c:numCache>
            </c:numRef>
          </c:val>
        </c:ser>
        <c:axId val="58013568"/>
        <c:axId val="58015104"/>
      </c:barChart>
      <c:catAx>
        <c:axId val="580135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8015104"/>
        <c:crosses val="autoZero"/>
        <c:auto val="1"/>
        <c:lblAlgn val="ctr"/>
        <c:lblOffset val="100"/>
      </c:catAx>
      <c:valAx>
        <c:axId val="58015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8013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ru-RU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ru-RU"/>
            </a:pP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Ціннісні</a:t>
            </a:r>
            <a:r>
              <a:rPr lang="ru-RU" sz="2400" i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пріоритети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Лист1!$A$1:$H$1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0">
                  <c:v>2.4</c:v>
                </c:pt>
                <c:pt idx="1">
                  <c:v>1.86</c:v>
                </c:pt>
                <c:pt idx="2">
                  <c:v>0.83000000000000063</c:v>
                </c:pt>
                <c:pt idx="3">
                  <c:v>0.3900000000000009</c:v>
                </c:pt>
                <c:pt idx="4">
                  <c:v>2.69</c:v>
                </c:pt>
                <c:pt idx="5">
                  <c:v>2.9499999999999997</c:v>
                </c:pt>
                <c:pt idx="6">
                  <c:v>2.69</c:v>
                </c:pt>
                <c:pt idx="7">
                  <c:v>2.62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Лист1!$A$1:$H$1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Лист1!$A$3:$H$3</c:f>
              <c:numCache>
                <c:formatCode>General</c:formatCode>
                <c:ptCount val="8"/>
                <c:pt idx="0">
                  <c:v>2.2400000000000002</c:v>
                </c:pt>
                <c:pt idx="1">
                  <c:v>2.13</c:v>
                </c:pt>
                <c:pt idx="2">
                  <c:v>1.05</c:v>
                </c:pt>
                <c:pt idx="3">
                  <c:v>0.59000000000000008</c:v>
                </c:pt>
                <c:pt idx="4">
                  <c:v>2.62</c:v>
                </c:pt>
                <c:pt idx="5">
                  <c:v>3.01</c:v>
                </c:pt>
                <c:pt idx="6">
                  <c:v>2.58</c:v>
                </c:pt>
                <c:pt idx="7">
                  <c:v>2.5299999999999998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Лист1!$A$1:$H$1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Лист1!$A$4:$H$4</c:f>
              <c:numCache>
                <c:formatCode>General</c:formatCode>
                <c:ptCount val="8"/>
                <c:pt idx="0">
                  <c:v>2.94</c:v>
                </c:pt>
                <c:pt idx="1">
                  <c:v>2.61</c:v>
                </c:pt>
                <c:pt idx="2">
                  <c:v>1.180000000000003</c:v>
                </c:pt>
                <c:pt idx="3">
                  <c:v>0.94000000000000061</c:v>
                </c:pt>
                <c:pt idx="4">
                  <c:v>2.8299999999999987</c:v>
                </c:pt>
                <c:pt idx="5">
                  <c:v>3.3299999999999987</c:v>
                </c:pt>
                <c:pt idx="6">
                  <c:v>3.07</c:v>
                </c:pt>
                <c:pt idx="7">
                  <c:v>2.79</c:v>
                </c:pt>
              </c:numCache>
            </c:numRef>
          </c:val>
        </c:ser>
        <c:axId val="58714752"/>
        <c:axId val="58917248"/>
      </c:barChart>
      <c:catAx>
        <c:axId val="58714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8917248"/>
        <c:crosses val="autoZero"/>
        <c:auto val="1"/>
        <c:lblAlgn val="ctr"/>
        <c:lblOffset val="100"/>
      </c:catAx>
      <c:valAx>
        <c:axId val="58917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87147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ru-RU"/>
            </a:pPr>
            <a:r>
              <a:rPr lang="ru-RU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800" i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800" i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Лист1!$A$1:$I$1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Лист1!$A$2:$I$2</c:f>
              <c:numCache>
                <c:formatCode>General</c:formatCode>
                <c:ptCount val="9"/>
                <c:pt idx="0">
                  <c:v>2.4</c:v>
                </c:pt>
                <c:pt idx="1">
                  <c:v>1.86</c:v>
                </c:pt>
                <c:pt idx="2">
                  <c:v>0.83000000000000063</c:v>
                </c:pt>
                <c:pt idx="3">
                  <c:v>0.39000000000000112</c:v>
                </c:pt>
                <c:pt idx="4">
                  <c:v>2.69</c:v>
                </c:pt>
                <c:pt idx="5">
                  <c:v>2.9499999999999997</c:v>
                </c:pt>
                <c:pt idx="6">
                  <c:v>2.69</c:v>
                </c:pt>
                <c:pt idx="7">
                  <c:v>2.62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Лист1!$A$1:$I$1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Лист1!$A$3:$I$3</c:f>
              <c:numCache>
                <c:formatCode>General</c:formatCode>
                <c:ptCount val="9"/>
                <c:pt idx="0">
                  <c:v>2.2400000000000002</c:v>
                </c:pt>
                <c:pt idx="1">
                  <c:v>2.13</c:v>
                </c:pt>
                <c:pt idx="2">
                  <c:v>1.05</c:v>
                </c:pt>
                <c:pt idx="3">
                  <c:v>0.59000000000000008</c:v>
                </c:pt>
                <c:pt idx="4">
                  <c:v>2.62</c:v>
                </c:pt>
                <c:pt idx="5">
                  <c:v>3.01</c:v>
                </c:pt>
                <c:pt idx="6">
                  <c:v>2.58</c:v>
                </c:pt>
                <c:pt idx="7">
                  <c:v>2.5299999999999998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Лист1!$A$1:$I$1</c:f>
              <c:strCache>
                <c:ptCount val="8"/>
                <c:pt idx="0">
                  <c:v>Ф\О</c:v>
                </c:pt>
                <c:pt idx="1">
                  <c:v>Х\О</c:v>
                </c:pt>
                <c:pt idx="2">
                  <c:v>П\П</c:v>
                </c:pt>
                <c:pt idx="3">
                  <c:v>Н\П</c:v>
                </c:pt>
                <c:pt idx="4">
                  <c:v>С\К</c:v>
                </c:pt>
                <c:pt idx="5">
                  <c:v>Г\К</c:v>
                </c:pt>
                <c:pt idx="6">
                  <c:v>Н\Г</c:v>
                </c:pt>
                <c:pt idx="7">
                  <c:v>Д\К</c:v>
                </c:pt>
              </c:strCache>
            </c:strRef>
          </c:cat>
          <c:val>
            <c:numRef>
              <c:f>Лист1!$A$4:$I$4</c:f>
              <c:numCache>
                <c:formatCode>General</c:formatCode>
                <c:ptCount val="9"/>
                <c:pt idx="0">
                  <c:v>2.94</c:v>
                </c:pt>
                <c:pt idx="1">
                  <c:v>2.61</c:v>
                </c:pt>
                <c:pt idx="2">
                  <c:v>1.1800000000000039</c:v>
                </c:pt>
                <c:pt idx="3">
                  <c:v>0.94000000000000061</c:v>
                </c:pt>
                <c:pt idx="4">
                  <c:v>2.8299999999999987</c:v>
                </c:pt>
                <c:pt idx="5">
                  <c:v>3.3299999999999987</c:v>
                </c:pt>
                <c:pt idx="6">
                  <c:v>3.07</c:v>
                </c:pt>
                <c:pt idx="7">
                  <c:v>2.79</c:v>
                </c:pt>
              </c:numCache>
            </c:numRef>
          </c:val>
        </c:ser>
        <c:axId val="59363328"/>
        <c:axId val="59364864"/>
      </c:barChart>
      <c:catAx>
        <c:axId val="59363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9364864"/>
        <c:crosses val="autoZero"/>
        <c:auto val="1"/>
        <c:lblAlgn val="ctr"/>
        <c:lblOffset val="100"/>
      </c:catAx>
      <c:valAx>
        <c:axId val="59364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93633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ru-RU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4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baseline="0" dirty="0" err="1" smtClean="0">
                <a:latin typeface="Times New Roman" pitchFamily="18" charset="0"/>
                <a:cs typeface="Times New Roman" pitchFamily="18" charset="0"/>
              </a:rPr>
              <a:t>класних</a:t>
            </a:r>
            <a:r>
              <a:rPr lang="ru-RU" sz="24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baseline="0" dirty="0" err="1" smtClean="0">
                <a:latin typeface="Times New Roman" pitchFamily="18" charset="0"/>
                <a:cs typeface="Times New Roman" pitchFamily="18" charset="0"/>
              </a:rPr>
              <a:t>колективів</a:t>
            </a:r>
            <a:r>
              <a:rPr lang="ru-RU" sz="2400" i="1" baseline="0" dirty="0" smtClean="0">
                <a:latin typeface="Times New Roman" pitchFamily="18" charset="0"/>
                <a:cs typeface="Times New Roman" pitchFamily="18" charset="0"/>
              </a:rPr>
              <a:t> по НЗ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7 зріз</c:v>
          </c:tx>
          <c:cat>
            <c:strRef>
              <c:f>Лист1!$A$1:$R$1</c:f>
              <c:strCache>
                <c:ptCount val="18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3А</c:v>
                </c:pt>
                <c:pt idx="4">
                  <c:v>3Б</c:v>
                </c:pt>
                <c:pt idx="5">
                  <c:v>3В</c:v>
                </c:pt>
                <c:pt idx="6">
                  <c:v>4А</c:v>
                </c:pt>
                <c:pt idx="7">
                  <c:v>4Б</c:v>
                </c:pt>
                <c:pt idx="8">
                  <c:v>4В</c:v>
                </c:pt>
                <c:pt idx="9">
                  <c:v>5А</c:v>
                </c:pt>
                <c:pt idx="10">
                  <c:v>5Б</c:v>
                </c:pt>
                <c:pt idx="11">
                  <c:v>5В</c:v>
                </c:pt>
                <c:pt idx="12">
                  <c:v>6А</c:v>
                </c:pt>
                <c:pt idx="13">
                  <c:v>6Б</c:v>
                </c:pt>
                <c:pt idx="14">
                  <c:v>6В</c:v>
                </c:pt>
                <c:pt idx="15">
                  <c:v>7А</c:v>
                </c:pt>
                <c:pt idx="16">
                  <c:v>7Б</c:v>
                </c:pt>
                <c:pt idx="17">
                  <c:v>7В</c:v>
                </c:pt>
              </c:strCache>
            </c:strRef>
          </c:cat>
          <c:val>
            <c:numRef>
              <c:f>Лист1!$A$2:$R$2</c:f>
              <c:numCache>
                <c:formatCode>General</c:formatCode>
                <c:ptCount val="18"/>
                <c:pt idx="0">
                  <c:v>7.0000000000000021E-2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8.0000000000000043E-2</c:v>
                </c:pt>
                <c:pt idx="4">
                  <c:v>3.0000000000000002E-2</c:v>
                </c:pt>
                <c:pt idx="5">
                  <c:v>0.05</c:v>
                </c:pt>
                <c:pt idx="6">
                  <c:v>4.0000000000000022E-2</c:v>
                </c:pt>
                <c:pt idx="7">
                  <c:v>0.05</c:v>
                </c:pt>
                <c:pt idx="8">
                  <c:v>0.12000000000000002</c:v>
                </c:pt>
                <c:pt idx="9">
                  <c:v>0.1</c:v>
                </c:pt>
                <c:pt idx="10">
                  <c:v>0.15000000000000024</c:v>
                </c:pt>
                <c:pt idx="11">
                  <c:v>0.05</c:v>
                </c:pt>
                <c:pt idx="12">
                  <c:v>0.1</c:v>
                </c:pt>
                <c:pt idx="13">
                  <c:v>9.0000000000000024E-2</c:v>
                </c:pt>
                <c:pt idx="14">
                  <c:v>6.0000000000000032E-2</c:v>
                </c:pt>
                <c:pt idx="15">
                  <c:v>0.1</c:v>
                </c:pt>
                <c:pt idx="16">
                  <c:v>0.12000000000000002</c:v>
                </c:pt>
                <c:pt idx="17">
                  <c:v>0.1</c:v>
                </c:pt>
              </c:numCache>
            </c:numRef>
          </c:val>
        </c:ser>
        <c:ser>
          <c:idx val="1"/>
          <c:order val="1"/>
          <c:tx>
            <c:v>8 зріз</c:v>
          </c:tx>
          <c:cat>
            <c:strRef>
              <c:f>Лист1!$A$1:$R$1</c:f>
              <c:strCache>
                <c:ptCount val="18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3А</c:v>
                </c:pt>
                <c:pt idx="4">
                  <c:v>3Б</c:v>
                </c:pt>
                <c:pt idx="5">
                  <c:v>3В</c:v>
                </c:pt>
                <c:pt idx="6">
                  <c:v>4А</c:v>
                </c:pt>
                <c:pt idx="7">
                  <c:v>4Б</c:v>
                </c:pt>
                <c:pt idx="8">
                  <c:v>4В</c:v>
                </c:pt>
                <c:pt idx="9">
                  <c:v>5А</c:v>
                </c:pt>
                <c:pt idx="10">
                  <c:v>5Б</c:v>
                </c:pt>
                <c:pt idx="11">
                  <c:v>5В</c:v>
                </c:pt>
                <c:pt idx="12">
                  <c:v>6А</c:v>
                </c:pt>
                <c:pt idx="13">
                  <c:v>6Б</c:v>
                </c:pt>
                <c:pt idx="14">
                  <c:v>6В</c:v>
                </c:pt>
                <c:pt idx="15">
                  <c:v>7А</c:v>
                </c:pt>
                <c:pt idx="16">
                  <c:v>7Б</c:v>
                </c:pt>
                <c:pt idx="17">
                  <c:v>7В</c:v>
                </c:pt>
              </c:strCache>
            </c:strRef>
          </c:cat>
          <c:val>
            <c:numRef>
              <c:f>Лист1!$A$3:$R$3</c:f>
              <c:numCache>
                <c:formatCode>General</c:formatCode>
                <c:ptCount val="18"/>
                <c:pt idx="0">
                  <c:v>6.0000000000000032E-2</c:v>
                </c:pt>
                <c:pt idx="1">
                  <c:v>3.0000000000000002E-2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8.0000000000000043E-2</c:v>
                </c:pt>
                <c:pt idx="9">
                  <c:v>0.1</c:v>
                </c:pt>
                <c:pt idx="10">
                  <c:v>0.15000000000000024</c:v>
                </c:pt>
                <c:pt idx="11">
                  <c:v>0.05</c:v>
                </c:pt>
                <c:pt idx="12">
                  <c:v>0.1</c:v>
                </c:pt>
                <c:pt idx="13">
                  <c:v>1.0000000000000005E-2</c:v>
                </c:pt>
                <c:pt idx="14">
                  <c:v>6.0000000000000032E-2</c:v>
                </c:pt>
                <c:pt idx="15">
                  <c:v>6.0000000000000032E-2</c:v>
                </c:pt>
                <c:pt idx="16">
                  <c:v>0.12000000000000002</c:v>
                </c:pt>
                <c:pt idx="17">
                  <c:v>0.1</c:v>
                </c:pt>
              </c:numCache>
            </c:numRef>
          </c:val>
        </c:ser>
        <c:ser>
          <c:idx val="2"/>
          <c:order val="2"/>
          <c:tx>
            <c:v>9 зріз</c:v>
          </c:tx>
          <c:cat>
            <c:strRef>
              <c:f>Лист1!$A$1:$R$1</c:f>
              <c:strCache>
                <c:ptCount val="18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3А</c:v>
                </c:pt>
                <c:pt idx="4">
                  <c:v>3Б</c:v>
                </c:pt>
                <c:pt idx="5">
                  <c:v>3В</c:v>
                </c:pt>
                <c:pt idx="6">
                  <c:v>4А</c:v>
                </c:pt>
                <c:pt idx="7">
                  <c:v>4Б</c:v>
                </c:pt>
                <c:pt idx="8">
                  <c:v>4В</c:v>
                </c:pt>
                <c:pt idx="9">
                  <c:v>5А</c:v>
                </c:pt>
                <c:pt idx="10">
                  <c:v>5Б</c:v>
                </c:pt>
                <c:pt idx="11">
                  <c:v>5В</c:v>
                </c:pt>
                <c:pt idx="12">
                  <c:v>6А</c:v>
                </c:pt>
                <c:pt idx="13">
                  <c:v>6Б</c:v>
                </c:pt>
                <c:pt idx="14">
                  <c:v>6В</c:v>
                </c:pt>
                <c:pt idx="15">
                  <c:v>7А</c:v>
                </c:pt>
                <c:pt idx="16">
                  <c:v>7Б</c:v>
                </c:pt>
                <c:pt idx="17">
                  <c:v>7В</c:v>
                </c:pt>
              </c:strCache>
            </c:strRef>
          </c:cat>
          <c:val>
            <c:numRef>
              <c:f>Лист1!$A$4:$R$4</c:f>
              <c:numCache>
                <c:formatCode>General</c:formatCode>
                <c:ptCount val="18"/>
                <c:pt idx="0">
                  <c:v>8.0000000000000043E-2</c:v>
                </c:pt>
                <c:pt idx="1">
                  <c:v>4.0000000000000022E-2</c:v>
                </c:pt>
                <c:pt idx="2">
                  <c:v>3.0000000000000002E-2</c:v>
                </c:pt>
                <c:pt idx="3">
                  <c:v>0.05</c:v>
                </c:pt>
                <c:pt idx="4">
                  <c:v>6.0000000000000032E-2</c:v>
                </c:pt>
                <c:pt idx="5">
                  <c:v>6.0000000000000032E-2</c:v>
                </c:pt>
                <c:pt idx="6">
                  <c:v>8.0000000000000043E-2</c:v>
                </c:pt>
                <c:pt idx="7">
                  <c:v>0.05</c:v>
                </c:pt>
                <c:pt idx="8">
                  <c:v>8.0000000000000043E-2</c:v>
                </c:pt>
                <c:pt idx="9">
                  <c:v>8.0000000000000043E-2</c:v>
                </c:pt>
                <c:pt idx="10">
                  <c:v>0.1</c:v>
                </c:pt>
                <c:pt idx="11">
                  <c:v>0.05</c:v>
                </c:pt>
                <c:pt idx="12">
                  <c:v>0.23</c:v>
                </c:pt>
                <c:pt idx="13">
                  <c:v>0.1</c:v>
                </c:pt>
                <c:pt idx="14">
                  <c:v>4.0000000000000022E-2</c:v>
                </c:pt>
                <c:pt idx="15">
                  <c:v>6.0000000000000032E-2</c:v>
                </c:pt>
                <c:pt idx="16">
                  <c:v>0.12000000000000002</c:v>
                </c:pt>
                <c:pt idx="17">
                  <c:v>7.0000000000000021E-2</c:v>
                </c:pt>
              </c:numCache>
            </c:numRef>
          </c:val>
        </c:ser>
        <c:axId val="59574528"/>
        <c:axId val="59592704"/>
      </c:barChart>
      <c:catAx>
        <c:axId val="59574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9592704"/>
        <c:crosses val="autoZero"/>
        <c:auto val="1"/>
        <c:lblAlgn val="ctr"/>
        <c:lblOffset val="100"/>
      </c:catAx>
      <c:valAx>
        <c:axId val="59592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9574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ru-RU" sz="121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CA5AC-E1EE-4508-98FB-2E3B945F09CD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C856CA2-1940-4047-A4FB-F1493607085F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uk-UA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Діагностика, </a:t>
          </a:r>
        </a:p>
        <a:p>
          <a:r>
            <a:rPr lang="uk-UA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 – психологічні дослідження</a:t>
          </a:r>
          <a:endParaRPr lang="uk-UA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9FEDB3-DFFE-4CC1-944F-EC9878B5C773}" type="parTrans" cxnId="{9752837C-5EEE-4DFE-994A-8E8BFE6021B9}">
      <dgm:prSet/>
      <dgm:spPr/>
      <dgm:t>
        <a:bodyPr/>
        <a:lstStyle/>
        <a:p>
          <a:endParaRPr lang="uk-UA"/>
        </a:p>
      </dgm:t>
    </dgm:pt>
    <dgm:pt modelId="{A6A62A15-FD70-497B-853F-8539A27D6CE7}" type="sibTrans" cxnId="{9752837C-5EEE-4DFE-994A-8E8BFE6021B9}">
      <dgm:prSet/>
      <dgm:spPr/>
      <dgm:t>
        <a:bodyPr/>
        <a:lstStyle/>
        <a:p>
          <a:endParaRPr lang="uk-UA"/>
        </a:p>
      </dgm:t>
    </dgm:pt>
    <dgm:pt modelId="{D2632870-E090-42B9-AB75-8C4674971CB2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 – віновлювальна, розвивальна робота</a:t>
          </a:r>
          <a:endParaRPr lang="uk-UA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B8CA68-C1E7-4A36-AFF1-07616CA59EA3}" type="parTrans" cxnId="{59CF602D-A2ED-4E9D-8D90-502D7061267C}">
      <dgm:prSet/>
      <dgm:spPr/>
      <dgm:t>
        <a:bodyPr/>
        <a:lstStyle/>
        <a:p>
          <a:endParaRPr lang="uk-UA"/>
        </a:p>
      </dgm:t>
    </dgm:pt>
    <dgm:pt modelId="{64A11ED8-4DBC-4763-95F2-4801DB873384}" type="sibTrans" cxnId="{59CF602D-A2ED-4E9D-8D90-502D7061267C}">
      <dgm:prSet/>
      <dgm:spPr/>
      <dgm:t>
        <a:bodyPr/>
        <a:lstStyle/>
        <a:p>
          <a:endParaRPr lang="uk-UA"/>
        </a:p>
      </dgm:t>
    </dgm:pt>
    <dgm:pt modelId="{24C72853-898B-417F-9DB6-C59DB9D67C91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uk-UA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Психологічна просвіта</a:t>
          </a:r>
          <a:endParaRPr lang="uk-UA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BB411-F757-4DF3-B270-D51CF324CAEA}" type="parTrans" cxnId="{3BEA5E61-EDFF-4956-BC48-1CB3D846DCB3}">
      <dgm:prSet/>
      <dgm:spPr/>
      <dgm:t>
        <a:bodyPr/>
        <a:lstStyle/>
        <a:p>
          <a:endParaRPr lang="uk-UA"/>
        </a:p>
      </dgm:t>
    </dgm:pt>
    <dgm:pt modelId="{C53A11C2-45C5-4F22-9261-B1F604CA8EDD}" type="sibTrans" cxnId="{3BEA5E61-EDFF-4956-BC48-1CB3D846DCB3}">
      <dgm:prSet/>
      <dgm:spPr/>
      <dgm:t>
        <a:bodyPr/>
        <a:lstStyle/>
        <a:p>
          <a:endParaRPr lang="uk-UA"/>
        </a:p>
      </dgm:t>
    </dgm:pt>
    <dgm:pt modelId="{577B7A0F-7516-4ED2-AB85-F9C894B31627}">
      <dgm:prSet phldrT="[Текст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Організаційно-методична робота</a:t>
          </a:r>
          <a:endParaRPr lang="uk-UA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A56A00-C436-4499-A3EC-A0654B635E5E}" type="parTrans" cxnId="{0026E743-9113-4E3E-A929-0198CF0735E3}">
      <dgm:prSet/>
      <dgm:spPr/>
      <dgm:t>
        <a:bodyPr/>
        <a:lstStyle/>
        <a:p>
          <a:endParaRPr lang="uk-UA"/>
        </a:p>
      </dgm:t>
    </dgm:pt>
    <dgm:pt modelId="{2EEEE163-7F21-4CF7-AF2C-E45E7BB5D1E0}" type="sibTrans" cxnId="{0026E743-9113-4E3E-A929-0198CF0735E3}">
      <dgm:prSet/>
      <dgm:spPr/>
      <dgm:t>
        <a:bodyPr/>
        <a:lstStyle/>
        <a:p>
          <a:endParaRPr lang="uk-UA"/>
        </a:p>
      </dgm:t>
    </dgm:pt>
    <dgm:pt modelId="{58A55A5A-0DA6-4C9D-803C-FE9322E172CF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20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Навчальна  діяльність</a:t>
          </a:r>
          <a:endParaRPr lang="uk-UA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6C895C-743C-4AE0-A8DB-3E8E0BEC936F}" type="parTrans" cxnId="{A9CAC8B4-D415-481F-ADDA-297D62313847}">
      <dgm:prSet/>
      <dgm:spPr/>
      <dgm:t>
        <a:bodyPr/>
        <a:lstStyle/>
        <a:p>
          <a:endParaRPr lang="uk-UA"/>
        </a:p>
      </dgm:t>
    </dgm:pt>
    <dgm:pt modelId="{5C61B405-17C2-4395-BC00-99AF9BF9B55D}" type="sibTrans" cxnId="{A9CAC8B4-D415-481F-ADDA-297D62313847}">
      <dgm:prSet/>
      <dgm:spPr/>
      <dgm:t>
        <a:bodyPr/>
        <a:lstStyle/>
        <a:p>
          <a:endParaRPr lang="uk-UA"/>
        </a:p>
      </dgm:t>
    </dgm:pt>
    <dgm:pt modelId="{D1B0BA6B-565D-454B-9482-6D871AA86389}" type="pres">
      <dgm:prSet presAssocID="{707CA5AC-E1EE-4508-98FB-2E3B945F09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A7D6FE-7B31-4839-AA4B-E045A7563A12}" type="pres">
      <dgm:prSet presAssocID="{9C856CA2-1940-4047-A4FB-F1493607085F}" presName="node" presStyleLbl="node1" presStyleIdx="0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2B0BA0-1DDA-46E8-824E-CA60205EFFCC}" type="pres">
      <dgm:prSet presAssocID="{9C856CA2-1940-4047-A4FB-F1493607085F}" presName="spNode" presStyleCnt="0"/>
      <dgm:spPr/>
      <dgm:t>
        <a:bodyPr/>
        <a:lstStyle/>
        <a:p>
          <a:endParaRPr lang="en-US"/>
        </a:p>
      </dgm:t>
    </dgm:pt>
    <dgm:pt modelId="{5BECA91A-5778-446A-8E4D-512AE6FC1765}" type="pres">
      <dgm:prSet presAssocID="{A6A62A15-FD70-497B-853F-8539A27D6CE7}" presName="sibTrans" presStyleLbl="sibTrans1D1" presStyleIdx="0" presStyleCnt="5"/>
      <dgm:spPr/>
      <dgm:t>
        <a:bodyPr/>
        <a:lstStyle/>
        <a:p>
          <a:endParaRPr lang="uk-UA"/>
        </a:p>
      </dgm:t>
    </dgm:pt>
    <dgm:pt modelId="{FC414E08-3E50-4781-B174-065316B555C9}" type="pres">
      <dgm:prSet presAssocID="{D2632870-E090-42B9-AB75-8C4674971CB2}" presName="node" presStyleLbl="node1" presStyleIdx="1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98DF82-2D79-4120-BA31-886CF78D52C5}" type="pres">
      <dgm:prSet presAssocID="{D2632870-E090-42B9-AB75-8C4674971CB2}" presName="spNode" presStyleCnt="0"/>
      <dgm:spPr/>
      <dgm:t>
        <a:bodyPr/>
        <a:lstStyle/>
        <a:p>
          <a:endParaRPr lang="en-US"/>
        </a:p>
      </dgm:t>
    </dgm:pt>
    <dgm:pt modelId="{8A936ABB-C1BA-4E17-A54B-A606AA398ED0}" type="pres">
      <dgm:prSet presAssocID="{64A11ED8-4DBC-4763-95F2-4801DB873384}" presName="sibTrans" presStyleLbl="sibTrans1D1" presStyleIdx="1" presStyleCnt="5"/>
      <dgm:spPr/>
      <dgm:t>
        <a:bodyPr/>
        <a:lstStyle/>
        <a:p>
          <a:endParaRPr lang="uk-UA"/>
        </a:p>
      </dgm:t>
    </dgm:pt>
    <dgm:pt modelId="{C8F2BCF7-31B9-489D-A460-223508398DC2}" type="pres">
      <dgm:prSet presAssocID="{24C72853-898B-417F-9DB6-C59DB9D67C91}" presName="node" presStyleLbl="node1" presStyleIdx="2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EF152E-0F0E-4EA2-9920-9A3435C2507A}" type="pres">
      <dgm:prSet presAssocID="{24C72853-898B-417F-9DB6-C59DB9D67C91}" presName="spNode" presStyleCnt="0"/>
      <dgm:spPr/>
      <dgm:t>
        <a:bodyPr/>
        <a:lstStyle/>
        <a:p>
          <a:endParaRPr lang="en-US"/>
        </a:p>
      </dgm:t>
    </dgm:pt>
    <dgm:pt modelId="{137B48F4-7323-41DB-B73F-238787BAEEC9}" type="pres">
      <dgm:prSet presAssocID="{C53A11C2-45C5-4F22-9261-B1F604CA8EDD}" presName="sibTrans" presStyleLbl="sibTrans1D1" presStyleIdx="2" presStyleCnt="5"/>
      <dgm:spPr/>
      <dgm:t>
        <a:bodyPr/>
        <a:lstStyle/>
        <a:p>
          <a:endParaRPr lang="uk-UA"/>
        </a:p>
      </dgm:t>
    </dgm:pt>
    <dgm:pt modelId="{5736A3A6-39D7-490F-B1BE-665A680232DB}" type="pres">
      <dgm:prSet presAssocID="{577B7A0F-7516-4ED2-AB85-F9C894B31627}" presName="node" presStyleLbl="node1" presStyleIdx="3" presStyleCnt="5" custScaleX="121000" custScaleY="121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6671C7-9D18-478F-B819-1A4DD739943D}" type="pres">
      <dgm:prSet presAssocID="{577B7A0F-7516-4ED2-AB85-F9C894B31627}" presName="spNode" presStyleCnt="0"/>
      <dgm:spPr/>
      <dgm:t>
        <a:bodyPr/>
        <a:lstStyle/>
        <a:p>
          <a:endParaRPr lang="en-US"/>
        </a:p>
      </dgm:t>
    </dgm:pt>
    <dgm:pt modelId="{830C6490-E66D-441D-A2C8-1646FD7CDB17}" type="pres">
      <dgm:prSet presAssocID="{2EEEE163-7F21-4CF7-AF2C-E45E7BB5D1E0}" presName="sibTrans" presStyleLbl="sibTrans1D1" presStyleIdx="3" presStyleCnt="5"/>
      <dgm:spPr/>
      <dgm:t>
        <a:bodyPr/>
        <a:lstStyle/>
        <a:p>
          <a:endParaRPr lang="uk-UA"/>
        </a:p>
      </dgm:t>
    </dgm:pt>
    <dgm:pt modelId="{9F91A167-5F00-4B33-A52D-B3C2655F1238}" type="pres">
      <dgm:prSet presAssocID="{58A55A5A-0DA6-4C9D-803C-FE9322E172CF}" presName="node" presStyleLbl="node1" presStyleIdx="4" presStyleCnt="5" custScaleX="121000" custScaleY="121000" custRadScaleRad="101205" custRadScaleInc="-12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7EBD3D-B4D2-4AA3-B379-EF9F07C8BC2D}" type="pres">
      <dgm:prSet presAssocID="{58A55A5A-0DA6-4C9D-803C-FE9322E172CF}" presName="spNode" presStyleCnt="0"/>
      <dgm:spPr/>
      <dgm:t>
        <a:bodyPr/>
        <a:lstStyle/>
        <a:p>
          <a:endParaRPr lang="en-US"/>
        </a:p>
      </dgm:t>
    </dgm:pt>
    <dgm:pt modelId="{01B4C6AE-D232-456D-B772-3079AA74B8B4}" type="pres">
      <dgm:prSet presAssocID="{5C61B405-17C2-4395-BC00-99AF9BF9B55D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3BEA5E61-EDFF-4956-BC48-1CB3D846DCB3}" srcId="{707CA5AC-E1EE-4508-98FB-2E3B945F09CD}" destId="{24C72853-898B-417F-9DB6-C59DB9D67C91}" srcOrd="2" destOrd="0" parTransId="{B94BB411-F757-4DF3-B270-D51CF324CAEA}" sibTransId="{C53A11C2-45C5-4F22-9261-B1F604CA8EDD}"/>
    <dgm:cxn modelId="{59CF602D-A2ED-4E9D-8D90-502D7061267C}" srcId="{707CA5AC-E1EE-4508-98FB-2E3B945F09CD}" destId="{D2632870-E090-42B9-AB75-8C4674971CB2}" srcOrd="1" destOrd="0" parTransId="{E4B8CA68-C1E7-4A36-AFF1-07616CA59EA3}" sibTransId="{64A11ED8-4DBC-4763-95F2-4801DB873384}"/>
    <dgm:cxn modelId="{6D1946C1-EB22-44E8-9FFB-B2160E2DC957}" type="presOf" srcId="{707CA5AC-E1EE-4508-98FB-2E3B945F09CD}" destId="{D1B0BA6B-565D-454B-9482-6D871AA86389}" srcOrd="0" destOrd="0" presId="urn:microsoft.com/office/officeart/2005/8/layout/cycle6"/>
    <dgm:cxn modelId="{B5ECEB9F-E4ED-49ED-8687-E1391840866E}" type="presOf" srcId="{A6A62A15-FD70-497B-853F-8539A27D6CE7}" destId="{5BECA91A-5778-446A-8E4D-512AE6FC1765}" srcOrd="0" destOrd="0" presId="urn:microsoft.com/office/officeart/2005/8/layout/cycle6"/>
    <dgm:cxn modelId="{EDDD937F-084E-48DB-A6FF-70D0E94DCCF8}" type="presOf" srcId="{24C72853-898B-417F-9DB6-C59DB9D67C91}" destId="{C8F2BCF7-31B9-489D-A460-223508398DC2}" srcOrd="0" destOrd="0" presId="urn:microsoft.com/office/officeart/2005/8/layout/cycle6"/>
    <dgm:cxn modelId="{1C7A0268-0530-4D2A-B7BC-8AAC260F08D0}" type="presOf" srcId="{D2632870-E090-42B9-AB75-8C4674971CB2}" destId="{FC414E08-3E50-4781-B174-065316B555C9}" srcOrd="0" destOrd="0" presId="urn:microsoft.com/office/officeart/2005/8/layout/cycle6"/>
    <dgm:cxn modelId="{97A84D2E-97FC-49AA-B17A-C14BCF5188BA}" type="presOf" srcId="{9C856CA2-1940-4047-A4FB-F1493607085F}" destId="{17A7D6FE-7B31-4839-AA4B-E045A7563A12}" srcOrd="0" destOrd="0" presId="urn:microsoft.com/office/officeart/2005/8/layout/cycle6"/>
    <dgm:cxn modelId="{526CEC95-CC5C-4F32-B358-1A3E6F614D5F}" type="presOf" srcId="{58A55A5A-0DA6-4C9D-803C-FE9322E172CF}" destId="{9F91A167-5F00-4B33-A52D-B3C2655F1238}" srcOrd="0" destOrd="0" presId="urn:microsoft.com/office/officeart/2005/8/layout/cycle6"/>
    <dgm:cxn modelId="{0026E743-9113-4E3E-A929-0198CF0735E3}" srcId="{707CA5AC-E1EE-4508-98FB-2E3B945F09CD}" destId="{577B7A0F-7516-4ED2-AB85-F9C894B31627}" srcOrd="3" destOrd="0" parTransId="{47A56A00-C436-4499-A3EC-A0654B635E5E}" sibTransId="{2EEEE163-7F21-4CF7-AF2C-E45E7BB5D1E0}"/>
    <dgm:cxn modelId="{44C97FCA-D866-49A8-AC84-ACECCD9B5A3B}" type="presOf" srcId="{5C61B405-17C2-4395-BC00-99AF9BF9B55D}" destId="{01B4C6AE-D232-456D-B772-3079AA74B8B4}" srcOrd="0" destOrd="0" presId="urn:microsoft.com/office/officeart/2005/8/layout/cycle6"/>
    <dgm:cxn modelId="{A9CAC8B4-D415-481F-ADDA-297D62313847}" srcId="{707CA5AC-E1EE-4508-98FB-2E3B945F09CD}" destId="{58A55A5A-0DA6-4C9D-803C-FE9322E172CF}" srcOrd="4" destOrd="0" parTransId="{866C895C-743C-4AE0-A8DB-3E8E0BEC936F}" sibTransId="{5C61B405-17C2-4395-BC00-99AF9BF9B55D}"/>
    <dgm:cxn modelId="{12F6C51F-5374-4071-828A-5C096B1E7DFD}" type="presOf" srcId="{577B7A0F-7516-4ED2-AB85-F9C894B31627}" destId="{5736A3A6-39D7-490F-B1BE-665A680232DB}" srcOrd="0" destOrd="0" presId="urn:microsoft.com/office/officeart/2005/8/layout/cycle6"/>
    <dgm:cxn modelId="{B225D95D-BA50-4288-B5E3-D721464F07B1}" type="presOf" srcId="{64A11ED8-4DBC-4763-95F2-4801DB873384}" destId="{8A936ABB-C1BA-4E17-A54B-A606AA398ED0}" srcOrd="0" destOrd="0" presId="urn:microsoft.com/office/officeart/2005/8/layout/cycle6"/>
    <dgm:cxn modelId="{9752837C-5EEE-4DFE-994A-8E8BFE6021B9}" srcId="{707CA5AC-E1EE-4508-98FB-2E3B945F09CD}" destId="{9C856CA2-1940-4047-A4FB-F1493607085F}" srcOrd="0" destOrd="0" parTransId="{6B9FEDB3-DFFE-4CC1-944F-EC9878B5C773}" sibTransId="{A6A62A15-FD70-497B-853F-8539A27D6CE7}"/>
    <dgm:cxn modelId="{9F4286AD-7B6B-40F1-AC60-9F9125D0330A}" type="presOf" srcId="{C53A11C2-45C5-4F22-9261-B1F604CA8EDD}" destId="{137B48F4-7323-41DB-B73F-238787BAEEC9}" srcOrd="0" destOrd="0" presId="urn:microsoft.com/office/officeart/2005/8/layout/cycle6"/>
    <dgm:cxn modelId="{B5C2D43C-E874-41B1-9914-4CE8A8DBBD24}" type="presOf" srcId="{2EEEE163-7F21-4CF7-AF2C-E45E7BB5D1E0}" destId="{830C6490-E66D-441D-A2C8-1646FD7CDB17}" srcOrd="0" destOrd="0" presId="urn:microsoft.com/office/officeart/2005/8/layout/cycle6"/>
    <dgm:cxn modelId="{FCE535F9-DAFB-4F41-97BE-32244A3BDF22}" type="presParOf" srcId="{D1B0BA6B-565D-454B-9482-6D871AA86389}" destId="{17A7D6FE-7B31-4839-AA4B-E045A7563A12}" srcOrd="0" destOrd="0" presId="urn:microsoft.com/office/officeart/2005/8/layout/cycle6"/>
    <dgm:cxn modelId="{DF541C16-5109-493D-A97A-97FD434A3663}" type="presParOf" srcId="{D1B0BA6B-565D-454B-9482-6D871AA86389}" destId="{532B0BA0-1DDA-46E8-824E-CA60205EFFCC}" srcOrd="1" destOrd="0" presId="urn:microsoft.com/office/officeart/2005/8/layout/cycle6"/>
    <dgm:cxn modelId="{83E9A920-7AC3-43F2-B35C-6DE7C6E65973}" type="presParOf" srcId="{D1B0BA6B-565D-454B-9482-6D871AA86389}" destId="{5BECA91A-5778-446A-8E4D-512AE6FC1765}" srcOrd="2" destOrd="0" presId="urn:microsoft.com/office/officeart/2005/8/layout/cycle6"/>
    <dgm:cxn modelId="{FB17CF07-6F96-4303-B7BE-6D7F71DCB352}" type="presParOf" srcId="{D1B0BA6B-565D-454B-9482-6D871AA86389}" destId="{FC414E08-3E50-4781-B174-065316B555C9}" srcOrd="3" destOrd="0" presId="urn:microsoft.com/office/officeart/2005/8/layout/cycle6"/>
    <dgm:cxn modelId="{A64337A0-17C8-4D89-8F84-EEAEAD0A348E}" type="presParOf" srcId="{D1B0BA6B-565D-454B-9482-6D871AA86389}" destId="{3298DF82-2D79-4120-BA31-886CF78D52C5}" srcOrd="4" destOrd="0" presId="urn:microsoft.com/office/officeart/2005/8/layout/cycle6"/>
    <dgm:cxn modelId="{2A2008F3-5730-4308-93B1-8F4AA21C2904}" type="presParOf" srcId="{D1B0BA6B-565D-454B-9482-6D871AA86389}" destId="{8A936ABB-C1BA-4E17-A54B-A606AA398ED0}" srcOrd="5" destOrd="0" presId="urn:microsoft.com/office/officeart/2005/8/layout/cycle6"/>
    <dgm:cxn modelId="{6CA38FF1-7624-4DA1-A5AC-901EC0F6E68C}" type="presParOf" srcId="{D1B0BA6B-565D-454B-9482-6D871AA86389}" destId="{C8F2BCF7-31B9-489D-A460-223508398DC2}" srcOrd="6" destOrd="0" presId="urn:microsoft.com/office/officeart/2005/8/layout/cycle6"/>
    <dgm:cxn modelId="{5392B2A9-D4B2-4327-AE6B-E52509FCB5F2}" type="presParOf" srcId="{D1B0BA6B-565D-454B-9482-6D871AA86389}" destId="{26EF152E-0F0E-4EA2-9920-9A3435C2507A}" srcOrd="7" destOrd="0" presId="urn:microsoft.com/office/officeart/2005/8/layout/cycle6"/>
    <dgm:cxn modelId="{0E90B59F-CEA3-4387-8859-B7C7DA0B6046}" type="presParOf" srcId="{D1B0BA6B-565D-454B-9482-6D871AA86389}" destId="{137B48F4-7323-41DB-B73F-238787BAEEC9}" srcOrd="8" destOrd="0" presId="urn:microsoft.com/office/officeart/2005/8/layout/cycle6"/>
    <dgm:cxn modelId="{9A2B96FE-3BEB-465F-B423-C23B64FA8D15}" type="presParOf" srcId="{D1B0BA6B-565D-454B-9482-6D871AA86389}" destId="{5736A3A6-39D7-490F-B1BE-665A680232DB}" srcOrd="9" destOrd="0" presId="urn:microsoft.com/office/officeart/2005/8/layout/cycle6"/>
    <dgm:cxn modelId="{C6BB9B60-FA4A-4880-810E-3B55DC3D26E1}" type="presParOf" srcId="{D1B0BA6B-565D-454B-9482-6D871AA86389}" destId="{D06671C7-9D18-478F-B819-1A4DD739943D}" srcOrd="10" destOrd="0" presId="urn:microsoft.com/office/officeart/2005/8/layout/cycle6"/>
    <dgm:cxn modelId="{DA8B6F77-0DA7-4964-94D8-8041F856BE96}" type="presParOf" srcId="{D1B0BA6B-565D-454B-9482-6D871AA86389}" destId="{830C6490-E66D-441D-A2C8-1646FD7CDB17}" srcOrd="11" destOrd="0" presId="urn:microsoft.com/office/officeart/2005/8/layout/cycle6"/>
    <dgm:cxn modelId="{0613C113-86B0-4005-AA2B-9513585DE024}" type="presParOf" srcId="{D1B0BA6B-565D-454B-9482-6D871AA86389}" destId="{9F91A167-5F00-4B33-A52D-B3C2655F1238}" srcOrd="12" destOrd="0" presId="urn:microsoft.com/office/officeart/2005/8/layout/cycle6"/>
    <dgm:cxn modelId="{60A6852E-00DD-47BD-82B1-478264B1F862}" type="presParOf" srcId="{D1B0BA6B-565D-454B-9482-6D871AA86389}" destId="{947EBD3D-B4D2-4AA3-B379-EF9F07C8BC2D}" srcOrd="13" destOrd="0" presId="urn:microsoft.com/office/officeart/2005/8/layout/cycle6"/>
    <dgm:cxn modelId="{F005FC3D-C13E-4A46-B283-67B83709CD52}" type="presParOf" srcId="{D1B0BA6B-565D-454B-9482-6D871AA86389}" destId="{01B4C6AE-D232-456D-B772-3079AA74B8B4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D39BA-4464-4660-8BEB-4216F5228162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D73B-2CB0-4FA1-9F38-0753352E5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73B-2CB0-4FA1-9F38-0753352E5A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73B-2CB0-4FA1-9F38-0753352E5A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file:///C:\Documents%20and%20Settings\pan\&#1056;&#1072;&#1073;&#1086;&#1095;&#1080;&#1081;%20&#1089;&#1090;&#1086;&#1083;\2010-03%20(&#1041;&#1077;&#1088;)\&#1089;&#1082;&#1072;&#1085;&#1080;&#1088;&#1086;&#1074;&#1072;&#1085;&#1080;&#1077;00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hyperlink" Target="https://ippo.edu.te.ua/images/files/2016/13-20/kartoteka.pdf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file:///C:\Documents%20and%20Settings\pan\&#1056;&#1072;&#1073;&#1086;&#1095;&#1080;&#1081;%20&#1089;&#1090;&#1086;&#1083;\2010-03%20(&#1041;&#1077;&#1088;)\&#1089;&#1082;&#1072;&#1085;&#1080;&#1088;&#1086;&#1074;&#1072;&#1085;&#1080;&#1077;000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ages.sharefaith.com/images/3/1285352299494_437/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852"/>
            <a:ext cx="8858312" cy="3286148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освіта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	Тернопільський експериментальний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	інститут педагогічної освіти;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фахова спеціалізація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		практичний психолог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місце роботи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Тернопільська Українська гімназія ім. І.Франка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кваліфікаційна категорія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спеціаліст вищої категорії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практичний досвід роботи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1999 р. – 2003 р. практичний психолог 					СШ №7 м. Тернополя;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	2003 р. – по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теп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час - практичний психолог 					Тернопільської Української 	гімназії ім. І.Франка.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Picture 1" descr="D:\!_D_!\Мои документы\документи Оксана\фотоальбом\мои фото\я\я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89809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357166"/>
            <a:ext cx="61436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 З ДОСВІДУ РОБОТИ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практичного психолога 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Колісник О.Г.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57554" y="1571612"/>
            <a:ext cx="564360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: </a:t>
            </a:r>
            <a:endParaRPr kumimoji="0" lang="en-US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ПСИХОЛОГІЧНИЙ СУПРОВІД ВПРОВАДЖЕННЯ СИСТЕМИ ПРОЕКТУВАННЯ ОСОБИСТІСНОГО РОЗВИТКУ ГІМНАЗИСТІВ</a:t>
            </a:r>
            <a:endParaRPr kumimoji="0" lang="uk-UA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основі діагностико -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проектуючого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комплексу «Універсал»)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14338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«Перешкоди на шляху підлітка»</a:t>
            </a:r>
            <a:endParaRPr lang="uk-UA" sz="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192882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1928826" cy="171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5429264"/>
            <a:ext cx="2143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Семінар – практикум «Психолого-педагогічний супровід учнівського колективу. Робота з аутсайдерами» </a:t>
            </a:r>
            <a:endParaRPr lang="uk-UA" sz="12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500570"/>
            <a:ext cx="1867028" cy="1730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3929066"/>
            <a:ext cx="264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Тренінг «Формування навичок ефективної взаємодії»</a:t>
            </a:r>
            <a:endParaRPr lang="uk-UA" sz="5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876"/>
            <a:ext cx="1785950" cy="136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072330" y="5214950"/>
            <a:ext cx="1928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Просвітницьке заняття з елементами тренінгу „ Профілактика </a:t>
            </a:r>
            <a:r>
              <a:rPr lang="uk-UA" sz="1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дидактогеній</a:t>
            </a: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учнівському середовищі ”</a:t>
            </a:r>
            <a:endParaRPr lang="uk-UA" sz="5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Психологічна гра «Острів»</a:t>
            </a:r>
            <a:endParaRPr lang="uk-UA" sz="5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F:\технопарк\Майстер - клас\гра острів\IMG_386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428868"/>
            <a:ext cx="221457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85728"/>
            <a:ext cx="2005081" cy="158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F:\технопарк\Майстер - клас\Творення грабовська\IMG_390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785794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15074" y="2928934"/>
            <a:ext cx="250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Лекторій «Профілактика </a:t>
            </a:r>
            <a:r>
              <a:rPr lang="uk-UA" sz="1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суіцидальних</a:t>
            </a: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тенденцій в учнівському середовищі»</a:t>
            </a:r>
            <a:endParaRPr lang="uk-UA" sz="5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571744"/>
            <a:ext cx="278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педагогічний семінар «Збереження життя і здоров'я гімназистів. Профілактика всіх форм насильства в учнівському середовищі» </a:t>
            </a:r>
            <a:endParaRPr lang="uk-UA" sz="12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357166"/>
            <a:ext cx="69294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 педагогічним колективом</a:t>
            </a:r>
          </a:p>
          <a:p>
            <a:pPr lvl="0" algn="ctr"/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20" name="Picture 7" descr="DSC013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1000108"/>
            <a:ext cx="1876095" cy="1487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64360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з батьками учнів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85860"/>
            <a:ext cx="1785950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Психологічна просвіта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285860"/>
            <a:ext cx="185738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1285860"/>
            <a:ext cx="2071702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Консультування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0232" y="1000108"/>
            <a:ext cx="357190" cy="2857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1000108"/>
            <a:ext cx="357190" cy="2857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6500826" y="1000108"/>
            <a:ext cx="357190" cy="2857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844594"/>
            <a:ext cx="8643998" cy="377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психолого-педагогічної грамотності батьків учнів – це перша цеглина у фундаменті взаємодії школи і сім’ї.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У роботі з батьками застосовую активні форми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методироботи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такі як батьківські збори з елементами тренінгу; використовую різноманітні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наочні засоби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діаграми, слайди, буклети, плакати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Батьківські збори «Стилі батьківського спілкування»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Батьківські збори «Спілкуватись з дитиною, як?»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Буклет «Щаслива дитина»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Пам’ятка для батьків «Перший раз у п’ятий клас»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Пам’ятка для батьків «Виховання підлітка – справа нелегка»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Буклет «Адаптація п’ятикласників»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Батьківські збори «Особливості адаптації учнів до навчання у середній школі»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14290"/>
            <a:ext cx="69294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14290"/>
            <a:ext cx="5715040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 обдарованими учнями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3143272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Керівництво науково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-дослідницькими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роботами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314327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 до участі в олімпіаді з педагогіки та психології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3143272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Викладання факультативних курсів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314327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Корекційно-відновлювальна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розвивальна робота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3116"/>
            <a:ext cx="314327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психологічного </a:t>
            </a:r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консультпункту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000108"/>
            <a:ext cx="5072098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 2004 – 2016 рр. під моїм керівництвом 33 учні   написали наукові роботи з психології.</a:t>
            </a:r>
          </a:p>
          <a:p>
            <a:pPr>
              <a:buFont typeface="Wingdings" pitchFamily="2" charset="2"/>
              <a:buChar char="ü"/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 р.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Ступінська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– учасник заключного етапу конкурсу-захисту науково-дослідницьких робіт учнів;</a:t>
            </a:r>
          </a:p>
          <a:p>
            <a:pPr>
              <a:buFont typeface="Wingdings" pitchFamily="2" charset="2"/>
              <a:buChar char="ü"/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 р.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Філик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– ІІІ місце обласного етапу;</a:t>
            </a:r>
          </a:p>
          <a:p>
            <a:pPr>
              <a:buFont typeface="Wingdings" pitchFamily="2" charset="2"/>
              <a:buChar char="ü"/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 р.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–Гордійчук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 – ІІІ місце обласного етапу;</a:t>
            </a:r>
          </a:p>
          <a:p>
            <a:pPr>
              <a:buFont typeface="Wingdings" pitchFamily="2" charset="2"/>
              <a:buChar char="ü"/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2010р. – Кучерява І. – ІІ місце обласного етапу;</a:t>
            </a:r>
          </a:p>
          <a:p>
            <a:pPr>
              <a:buFont typeface="Wingdings" pitchFamily="2" charset="2"/>
              <a:buChar char="ü"/>
            </a:pP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р.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–Брик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–ІІ місце обласного етапу.</a:t>
            </a:r>
          </a:p>
          <a:p>
            <a:pPr algn="ctr">
              <a:buFontTx/>
              <a:buChar char="-"/>
            </a:pPr>
            <a:endParaRPr lang="uk-UA" sz="1400" dirty="0" smtClean="0"/>
          </a:p>
          <a:p>
            <a:pPr algn="ctr">
              <a:buFontTx/>
              <a:buChar char="-"/>
            </a:pPr>
            <a:endParaRPr lang="uk-UA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071810"/>
            <a:ext cx="5072098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2010 -2011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Репіховська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– ІІІ місце на 4 етапі ІІ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Веукраїнської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олімпіади з педагогіки та психології;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 – 2012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Міщак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призове місце на ІІ етапі;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– 2013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Заскоцька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 – призове місце ІІ етапу;</a:t>
            </a:r>
          </a:p>
          <a:p>
            <a:pPr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– 2013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Міщак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– ІІ місце ІІІ етапу .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uk-UA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4857760"/>
            <a:ext cx="5072098" cy="171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 2009 – 2012 рр. я була керівником учнівської шкільної газети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“Креативний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погляд”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Склала та використовувала програму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“Шкільна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газета. Основи видавничої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справи”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2011 р. команда учнів під мої керівництвом взяла участь та отримала нагороди у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YII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Міжнародному фестивалі шкільної преси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“Яблунева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гілка 2011” 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м.Луцьк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uk-UA" sz="1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1428736"/>
            <a:ext cx="28575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3500430" y="3357562"/>
            <a:ext cx="28575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500430" y="5429264"/>
            <a:ext cx="28575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428604"/>
            <a:ext cx="664373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Профорієнтаційна робота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3000396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Пізнавально-пошуковий етап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( 1-3 класи)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3071834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Допрофільна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підготовка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( 4-5 класи)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6"/>
            <a:ext cx="3000396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Базовий (визначальний) етап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( 6-7 класи)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428736"/>
            <a:ext cx="5143536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Формування адекватної самооцінки учнів, формування ціннісних орієнтацій, мотивації самопізнання; ознайомлення з світом професій. Форми роботи: зустрічі з цікавими людьми, тематичні години спілкування, тренінги.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643182"/>
            <a:ext cx="5072098" cy="17859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Подальше формування ціннісних орієнтацій, мотивації самопізнання, установки на власну активність у професійному самовизначенні, консультування щодо вибору профілю подальшої освіти. Форми роботи: тренінги, лекції, психологічні та соціологічні дослідження.  Результат роботи: вибір вихованцями напрямку (профілю) навчання, продовження освіти у 6-7 гімназійних класах.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572008"/>
            <a:ext cx="5072098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Вивчення наукових основ вибору професії, класифікаційних ознак професії, основних професійно важливих якостей, консультування відносно вибору професії та навчального закладу.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000768"/>
            <a:ext cx="8501122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сформованість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значимого смислу вибору професії, певної професійної спрямованості, професійне самовизначення учнів.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14678" y="1785926"/>
            <a:ext cx="500066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3286116" y="4929198"/>
            <a:ext cx="500066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3286116" y="3286124"/>
            <a:ext cx="500066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1500166" y="2571744"/>
            <a:ext cx="428628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1500166" y="4143380"/>
            <a:ext cx="428628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1571604" y="5715016"/>
            <a:ext cx="428628" cy="29527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7858180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Профілактика негативних явищ в учнівському середовищі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1285884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профілактики тютюнокуріння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000240"/>
            <a:ext cx="1214446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толерантності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2000240"/>
            <a:ext cx="1071570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боротьби зі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СНІДом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2000240"/>
            <a:ext cx="928694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правових знань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9586" y="2000240"/>
            <a:ext cx="1071570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 здоров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000240"/>
            <a:ext cx="1214446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Тиждень профілактики алкоголізму та наркоманії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3214686"/>
            <a:ext cx="2071702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Кампанія “16 днів без 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насилля”</a:t>
            </a:r>
            <a:endParaRPr lang="uk-UA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4348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2071670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3357554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6215074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7286644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низ 16"/>
          <p:cNvSpPr/>
          <p:nvPr/>
        </p:nvSpPr>
        <p:spPr>
          <a:xfrm>
            <a:off x="8215338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142984"/>
            <a:ext cx="8572560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Бесіди, семінари, тренінги, зустрічі зі спеціалістами, акції, флеш –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соціально – психологічні дослідження серед учнів; , тематичні батьківські збори;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педагогічні семінари.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929058" y="928670"/>
            <a:ext cx="1071570" cy="21431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626" name="Picture 2" descr="D:\!_D_!\Мои документы\документи Оксана\фотоальбом\мои фото\труд\робота\акции\IMG_3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14884"/>
            <a:ext cx="2143140" cy="204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D:\!_D_!\Мои документы\документи Оксана\фотоальбом\мои фото\труд\робота\акции\IMG_3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786322"/>
            <a:ext cx="192882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D:\!_D_!\Мои документы\документи Оксана\фотоальбом\мои фото\труд\робота\акции\IMG_3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786322"/>
            <a:ext cx="2214578" cy="194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143372" y="2000240"/>
            <a:ext cx="1500198" cy="12144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Реалізація авторської програми </a:t>
            </a:r>
            <a:r>
              <a:rPr lang="uk-UA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навичок здорового способу життя </a:t>
            </a:r>
            <a:r>
              <a:rPr lang="uk-UA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гімназистів”</a:t>
            </a:r>
            <a:endParaRPr lang="uk-UA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714876" y="1714488"/>
            <a:ext cx="285752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http://gimnasium.in.ua/sites/default/files/styles/galleryformatter_slide/public/img_6209.jpg?itok=c7Bmbwx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714884"/>
            <a:ext cx="216145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1071538" y="2143116"/>
          <a:ext cx="6572296" cy="274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5143512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іагностика вад особистісного розвитку гімназистів протягом </a:t>
            </a:r>
            <a:endParaRPr kumimoji="0" lang="uk-UA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періоду реалізації проекту свідчить про тенденцію до зменшення їх рівня.</a:t>
            </a:r>
            <a:endParaRPr kumimoji="0" lang="uk-UA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14422"/>
            <a:ext cx="542928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Вади особистісного розвитку</a:t>
            </a:r>
            <a:endParaRPr lang="uk-UA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35811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 результативності роботи</a:t>
            </a:r>
            <a:endParaRPr lang="uk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571472" y="1285860"/>
          <a:ext cx="7929618" cy="231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3786190"/>
          <a:ext cx="6858054" cy="944880"/>
        </p:xfrm>
        <a:graphic>
          <a:graphicData uri="http://schemas.openxmlformats.org/drawingml/2006/table">
            <a:tbl>
              <a:tblPr/>
              <a:tblGrid>
                <a:gridCol w="762006"/>
                <a:gridCol w="762006"/>
                <a:gridCol w="762006"/>
                <a:gridCol w="762006"/>
                <a:gridCol w="762006"/>
                <a:gridCol w="762006"/>
                <a:gridCol w="762006"/>
                <a:gridCol w="762006"/>
                <a:gridCol w="762006"/>
              </a:tblGrid>
              <a:tr h="90921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Ф\О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Х\О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П\П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Н\П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Н\Г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зріз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uk-UA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зріз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зріз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4786322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результатами діагностики спостерігаються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позитивні зміни в динаміці розвитку в учнів ціннісних орієнтацій та духовних пріоритетів: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педагогічному колективу вдалося сформувати у гімназистів високий  рівень  ціннісних пріоритетів «Я і громадські обов’язки»; «Я і Україна», «Я і здоров’я», «Я і друзі»;  стійка тенденція до підвищення рівня сформованості ЦП «Я і сім’я», «Я і мистецтво», «Я і праця», «Я і моральні цінності».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14356"/>
            <a:ext cx="735811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 результативності роботи</a:t>
            </a:r>
            <a:endParaRPr lang="uk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500034" y="1357298"/>
          <a:ext cx="792961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3786190"/>
          <a:ext cx="6984770" cy="1285884"/>
        </p:xfrm>
        <a:graphic>
          <a:graphicData uri="http://schemas.openxmlformats.org/drawingml/2006/table">
            <a:tbl>
              <a:tblPr/>
              <a:tblGrid>
                <a:gridCol w="698477"/>
                <a:gridCol w="698477"/>
                <a:gridCol w="698477"/>
                <a:gridCol w="698477"/>
                <a:gridCol w="698477"/>
                <a:gridCol w="698477"/>
                <a:gridCol w="698477"/>
                <a:gridCol w="698477"/>
                <a:gridCol w="698477"/>
                <a:gridCol w="698477"/>
              </a:tblGrid>
              <a:tr h="321471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Д\І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Ф\О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Х\О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П\П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Н\П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С\К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Г\К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Н\Г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Д\К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зр</a:t>
                      </a:r>
                      <a:r>
                        <a:rPr lang="uk-UA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із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 зріз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 зріз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5143512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стійке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зростання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показників соціальної активності учнів у фізично-оздоровчій, художньо-образотворчій, предметно-перетворювальній, навчально-пізнавальній, соціально-комунікативній, громадсько-корисній,національно-громадянській, духовно -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катарсичній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діяльностях.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4"/>
            <a:ext cx="735811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 результативності роботи</a:t>
            </a:r>
            <a:endParaRPr lang="uk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1"/>
          <p:cNvGraphicFramePr/>
          <p:nvPr/>
        </p:nvGraphicFramePr>
        <p:xfrm>
          <a:off x="285720" y="1285860"/>
          <a:ext cx="8534752" cy="22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3500438"/>
          <a:ext cx="6643736" cy="1032510"/>
        </p:xfrm>
        <a:graphic>
          <a:graphicData uri="http://schemas.openxmlformats.org/drawingml/2006/table">
            <a:tbl>
              <a:tblPr/>
              <a:tblGrid>
                <a:gridCol w="1212599"/>
                <a:gridCol w="1178601"/>
                <a:gridCol w="1417512"/>
                <a:gridCol w="1417512"/>
                <a:gridCol w="1417512"/>
              </a:tblGrid>
              <a:tr h="392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uk-UA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Актив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Відторгнуті</a:t>
                      </a:r>
                      <a:endParaRPr lang="uk-UA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Ізольовані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Зона ризику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48,8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21,9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34,2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uk-UA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uk-UA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4786322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 діагностичного зрізу, який було проведено протягом квітня – травня 2015 року свідчать про те, що в учнівський колективах, у порівнянні з попереднім роком, зменшилася кількість відторгнутих, ізольованих та дітей групи ризику.</a:t>
            </a: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1480"/>
            <a:ext cx="735811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Показники результативності роботи</a:t>
            </a:r>
            <a:endParaRPr lang="uk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http://2.bp.blogspot.com/-XMJX7jVYirc/VVYeSI583II/AAAAAAAAD6Y/nEu27-vMKrY/s320/P109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4282" y="2285992"/>
            <a:ext cx="2643206" cy="11079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для батьків дітей 3-5 років «Чарівний світ казки» в рамках проведення центральною дитячою бібліотекою Дня відкритих дверей «Усією сім’єю до бібліотеки» (15 травня 2015р.)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D:\!_D_!\Мои документы\документи Оксана\фотоальбом\мои фото\труд\фото конф\IMG_7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071546"/>
            <a:ext cx="203228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572232" y="4071942"/>
            <a:ext cx="2571768" cy="11079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 одним із співорганізаторів конференції для практичних психологів навчальних закладів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“Тернопільська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весна 2013. Світ в якому я живу: ресурси та перспективи» (26 березня 2013р.).</a:t>
            </a: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D:\!_D_!\Мои документы\документи Оксана\фотоальбом\мои фото\труд\фото конф\Фото-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7" name="Picture 7" descr="D:\!_D_!\Мои документы\документи Оксана\фотоальбом\мои фото\труд\семинар казка\Изображение 1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00438"/>
            <a:ext cx="2357454" cy="19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D:\!_D_!\Мои документы\документи Оксана\фотоальбом\мои фото\труд\семинар казка\IMG_3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643446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42844" y="5572140"/>
            <a:ext cx="2786082" cy="11079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семінар для психологів НЗ міста (2013р.), НЗ області (2013р.) «Використання методу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казкотерапії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роботі психолога навчального закладу»,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“Використання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арт-терапії у роботі шкільного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психолога”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0" descr="D:\!_D_!\Мои документы\документи Оксана\фотоальбом\мои фото\труд\семинар казка\Изображение 1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000636"/>
            <a:ext cx="2643174" cy="173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572232" y="357166"/>
            <a:ext cx="2571768" cy="76944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для голів міського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методоб’єднання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класних керівників «Перешкоди на шляху підлітка» (2013 – 2014 </a:t>
            </a: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.);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57488" y="3000372"/>
            <a:ext cx="2857520" cy="161582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доповідь «Формування психологічної компетентності педагогічних працівників як один із шляхів удосконалення сучасного навчально-виховного процесу» на YІ Всеукраїнській науково-практичній конференції «Проектування розвитку та психологічного супроводу обдарованої особистості» ( 4-5 червня 2014 року, м. Тернопіль);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85728"/>
            <a:ext cx="414340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 досвіду роботи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3000372"/>
            <a:ext cx="1821669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sharefaith.com/images/3/1285352299494_437/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31804"/>
            <a:ext cx="8643998" cy="6011906"/>
          </a:xfrm>
        </p:spPr>
        <p:txBody>
          <a:bodyPr>
            <a:normAutofit fontScale="90000"/>
          </a:bodyPr>
          <a:lstStyle/>
          <a:p>
            <a:pPr lvl="0" algn="l"/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 </a:t>
            </a:r>
            <a:b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комфортних умов для розвитку кожного учня як особистості, як суб’єкта діяльності та спілкування; виховання соціально – активної творчої особистості, здатної до самореалізації та самовдосконалення.</a:t>
            </a: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атестація\технопар\2015-11 (Лис)\сканирование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1992310" cy="2647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85728"/>
            <a:ext cx="8858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0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 досвіду роботи через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публікації у фахових виданнях: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AutoShape 5" descr="Картинки по запросу острів зн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991" name="AutoShape 7" descr="Картинки по запросу острів зн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995" name="Picture 11" descr="http://www.experimentanium.com.ua/upload/medialibrary/2d4/2d4c54c93ddae358e32cedfb586c95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00504"/>
            <a:ext cx="1500198" cy="1648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2714" y="2071678"/>
            <a:ext cx="1577179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071546"/>
            <a:ext cx="3214710" cy="2784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286124"/>
            <a:ext cx="1785950" cy="2318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785794"/>
            <a:ext cx="1928826" cy="2540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214686"/>
            <a:ext cx="1571636" cy="17641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786058"/>
            <a:ext cx="1714512" cy="2227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6" descr="C:\Documents and Settings\pan\Рабочий стол\2010-03 (Бер)\сканирование0003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 rot="969366">
            <a:off x="7608349" y="3508397"/>
            <a:ext cx="1325367" cy="1699559"/>
          </a:xfrm>
          <a:prstGeom prst="rect">
            <a:avLst/>
          </a:prstGeom>
          <a:noFill/>
        </p:spPr>
      </p:pic>
      <p:pic>
        <p:nvPicPr>
          <p:cNvPr id="15" name="Picture 4" descr="C:\Documents and Settings\pan\Рабочий стол\2010-03 (Бер)\сканирование0001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 rot="843225">
            <a:off x="7034992" y="3691987"/>
            <a:ext cx="1186947" cy="160390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282" y="5643578"/>
            <a:ext cx="871543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2011 році мій досвід  роботи було затверджено науково-методичною радою Тернопільського ОКІППО та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занесено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картотеки передового педагогічного досвіду педагогічних працівників Тернопільської області (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/>
              </a:rPr>
              <a:t>https://ippo.edu.te.ua/images/files/2016/13-20/kartoteka.pdf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85786" y="285728"/>
            <a:ext cx="7572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 у конкурсах з фахової майстерності:</a:t>
            </a:r>
          </a:p>
          <a:p>
            <a:pPr marL="0" marR="0" lvl="0" indent="44926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57298"/>
            <a:ext cx="2965343" cy="222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3129490" cy="233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5572140"/>
            <a:ext cx="1247045" cy="91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85795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714752"/>
            <a:ext cx="2571768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місце у міському огляді – конкурсі психологічних кабінетів навчальних закладів (наказ управління освіти і науки Тернопільської міської ради від 30.03.2011 р. №113).</a:t>
            </a:r>
            <a:endPara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857628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Учасник конкурсу «Громадське визнання в галузі психології» та переможець в номінації «Прикладна психологія» (організатори - газета «Психолог» видавництва «Шкільний світ», Український НМЦ практичної психології та соціальної роботи, Інститут психології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ім.Г.С.Костюка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АПН України, 22 квітня 2010 р.,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м.Київ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785926"/>
            <a:ext cx="2571768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Переможець міського конкурсу «Парадигма освітніх інновацій – 2014» (диплом І ступеня).</a:t>
            </a:r>
            <a:endPara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285728"/>
            <a:ext cx="90011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власної фахової майстерності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навчальні курси та семінари)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1695346" cy="2242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D:\!_D_!\Мои документы\документи Оксана\фотоальбом\мои фото\труд\робота\грамоти\сертифік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00174"/>
            <a:ext cx="16915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00438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553882"/>
            <a:ext cx="1571636" cy="2160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2006" y="1500174"/>
            <a:ext cx="167771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286124"/>
            <a:ext cx="2143140" cy="150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643446"/>
            <a:ext cx="2357454" cy="170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 descr="D:\!_D_!\Мои документы\документи Оксана\фотоальбом\мои фото\труд\робота\грамоти\сертифі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357562"/>
            <a:ext cx="2284231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4643446"/>
            <a:ext cx="2324815" cy="174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sharefaith.com/images/3/1285352299494_437/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17532"/>
            <a:ext cx="8543956" cy="594046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uk-UA" sz="3600" b="1" dirty="0" smtClean="0"/>
              <a:t>Завдання</a:t>
            </a:r>
            <a:r>
              <a:rPr lang="uk-UA" sz="3600" dirty="0" smtClean="0"/>
              <a:t>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- здійснювати подальший соціально-психологічний моніторинг розвитку особистості гімназистів; </a:t>
            </a:r>
            <a:br>
              <a:rPr lang="uk-UA" sz="2000" b="1" dirty="0" smtClean="0"/>
            </a:br>
            <a:r>
              <a:rPr lang="uk-UA" sz="2000" b="1" dirty="0" smtClean="0"/>
              <a:t>- вдосконалити систему заходів спрямованих на профілактику труднощів у адаптації учнів перших класів до навчання у гімназії;</a:t>
            </a:r>
            <a:br>
              <a:rPr lang="uk-UA" sz="2000" b="1" dirty="0" smtClean="0"/>
            </a:br>
            <a:r>
              <a:rPr lang="uk-UA" sz="2000" b="1" dirty="0" smtClean="0"/>
              <a:t>- забезпечити психологічний супровід профільного, </a:t>
            </a:r>
            <a:r>
              <a:rPr lang="uk-UA" sz="2000" b="1" dirty="0" err="1" smtClean="0"/>
              <a:t>допрофільного</a:t>
            </a:r>
            <a:r>
              <a:rPr lang="uk-UA" sz="2000" b="1" dirty="0" smtClean="0"/>
              <a:t> навчання та випускників під час ЗНО;</a:t>
            </a:r>
            <a:br>
              <a:rPr lang="uk-UA" sz="2000" b="1" dirty="0" smtClean="0"/>
            </a:br>
            <a:r>
              <a:rPr lang="uk-UA" sz="2000" b="1" dirty="0" smtClean="0"/>
              <a:t>- розробити та реалізувати заходи, спрямовані на профілактику та психокорекцію протиправної, агресивної, жорстокої, насильницької поведінки, серед гімназистів. </a:t>
            </a:r>
            <a:br>
              <a:rPr lang="uk-UA" sz="2000" b="1" dirty="0" smtClean="0"/>
            </a:br>
            <a:r>
              <a:rPr lang="uk-UA" sz="2000" b="1" dirty="0" smtClean="0"/>
              <a:t>- вдосконалити систему заходів, спрямованих на підвищення психологічної культури і компетентності педагогічних працівників.</a:t>
            </a:r>
            <a:br>
              <a:rPr lang="uk-UA" sz="2000" b="1" dirty="0" smtClean="0"/>
            </a:br>
            <a:r>
              <a:rPr lang="uk-UA" sz="2000" b="1" dirty="0" smtClean="0"/>
              <a:t>- розробити та впровадити у НЗ заходи психопрофілактики та психокорекції стресу, </a:t>
            </a:r>
            <a:r>
              <a:rPr lang="uk-UA" sz="2000" b="1" dirty="0" err="1" smtClean="0"/>
              <a:t>психотравми</a:t>
            </a:r>
            <a:r>
              <a:rPr lang="uk-UA" sz="2000" b="1" dirty="0" smtClean="0"/>
              <a:t> у школярів.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s.sharefaith.com/images/3/1285352299494_437/slid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571480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Очікувані результати: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стійке зростання показників соціальної активності учнів;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зменшення в класних колективах кількості соціально -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дезадаптованих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учнів «групи ризику»;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підняття рівня інтеграції, згуртування та покращення структури класних колективів;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розв’язання проблем і труднощів психосоціального розвитку у значної частини учнівського та педагогічного колективів;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покращення навчальних показників;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 активної ролі класного керівника, впровадження у їх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практичну діяльність інноваційних форм і методів роботи;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77863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 психолого-педагогічної грамотності всіх учасників НВП.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14282" y="500042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357554" y="2786058"/>
            <a:ext cx="2286016" cy="1714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Основні види професійної діяльності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428736"/>
            <a:ext cx="3214710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929066"/>
            <a:ext cx="3214710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643182"/>
            <a:ext cx="3214710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071678"/>
            <a:ext cx="3143272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психолого-педагогічної діагностики особистісного розвитку особистості учнів НЗ 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357694"/>
            <a:ext cx="3143272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Задачі особистісного розвитку учнів 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143248"/>
            <a:ext cx="3143272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проблеми та потенційні можливості особистісного розвитку учнів 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5500702"/>
            <a:ext cx="1643074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err="1" smtClean="0">
                <a:solidFill>
                  <a:schemeClr val="tx1"/>
                </a:solidFill>
              </a:rPr>
              <a:t>Корекційно-відновлювальна</a:t>
            </a:r>
            <a:r>
              <a:rPr lang="uk-UA" sz="1400" b="1" i="1" dirty="0" smtClean="0">
                <a:solidFill>
                  <a:schemeClr val="tx1"/>
                </a:solidFill>
              </a:rPr>
              <a:t>, розвивальна робота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5500702"/>
            <a:ext cx="1643074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chemeClr val="tx1"/>
                </a:solidFill>
              </a:rPr>
              <a:t>Психологічна просвіта</a:t>
            </a:r>
            <a:endParaRPr lang="uk-UA" sz="1400" b="1" i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14810" y="2071678"/>
            <a:ext cx="571504" cy="214314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лево 14"/>
          <p:cNvSpPr/>
          <p:nvPr/>
        </p:nvSpPr>
        <p:spPr>
          <a:xfrm>
            <a:off x="4214810" y="2643182"/>
            <a:ext cx="571504" cy="214314"/>
          </a:xfrm>
          <a:prstGeom prst="lef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4286248" y="3214686"/>
            <a:ext cx="571504" cy="214314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4286248" y="4572008"/>
            <a:ext cx="571504" cy="214314"/>
          </a:xfrm>
          <a:prstGeom prst="righ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лево 17"/>
          <p:cNvSpPr/>
          <p:nvPr/>
        </p:nvSpPr>
        <p:spPr>
          <a:xfrm>
            <a:off x="4286248" y="3929066"/>
            <a:ext cx="571504" cy="214314"/>
          </a:xfrm>
          <a:prstGeom prst="lef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5286380" y="5214950"/>
            <a:ext cx="357190" cy="214314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>
            <a:off x="7286644" y="5214950"/>
            <a:ext cx="357190" cy="214314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26" y="428604"/>
            <a:ext cx="878687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Модель психолого-педагогічного проектування 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особистісного розвитку учнів</a:t>
            </a:r>
            <a:endParaRPr lang="uk-UA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272573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uk-UA" sz="4000" dirty="0" err="1" smtClean="0"/>
              <a:t>Корекційно-відновлювальна</a:t>
            </a:r>
            <a:r>
              <a:rPr lang="uk-UA" sz="4000" dirty="0" smtClean="0"/>
              <a:t> робота</a:t>
            </a:r>
            <a:br>
              <a:rPr lang="uk-UA" sz="4000" dirty="0" smtClean="0"/>
            </a:br>
            <a:r>
              <a:rPr lang="uk-UA" sz="1800" i="1" dirty="0" smtClean="0"/>
              <a:t>У наш час існує велика кількість методичних та змістовних підходів щодо реалізації </a:t>
            </a:r>
            <a:r>
              <a:rPr lang="uk-UA" sz="1800" i="1" dirty="0" err="1" smtClean="0"/>
              <a:t>корекційно</a:t>
            </a:r>
            <a:r>
              <a:rPr lang="uk-UA" sz="1800" i="1" dirty="0" smtClean="0"/>
              <a:t> - розвивальної роботи з учнями. Одним із ефективних та м’яких засобів впливу на поведінку дітей є </a:t>
            </a:r>
            <a:r>
              <a:rPr lang="uk-UA" sz="1800" i="1" dirty="0" err="1" smtClean="0"/>
              <a:t>психокорекційні</a:t>
            </a:r>
            <a:r>
              <a:rPr lang="uk-UA" sz="1800" i="1" dirty="0" smtClean="0"/>
              <a:t> казки</a:t>
            </a:r>
            <a:r>
              <a:rPr lang="uk-UA" sz="1800" b="1" i="1" dirty="0" smtClean="0"/>
              <a:t>. </a:t>
            </a:r>
            <a:r>
              <a:rPr lang="uk-UA" sz="1800" i="1" dirty="0" smtClean="0"/>
              <a:t>У </a:t>
            </a:r>
            <a:r>
              <a:rPr lang="uk-UA" sz="1800" i="1" dirty="0" err="1" smtClean="0"/>
              <a:t>корекційній</a:t>
            </a:r>
            <a:r>
              <a:rPr lang="uk-UA" sz="1800" i="1" dirty="0" smtClean="0"/>
              <a:t> роботі я використовую свої </a:t>
            </a:r>
            <a:r>
              <a:rPr lang="uk-UA" sz="1800" b="1" i="1" dirty="0" smtClean="0"/>
              <a:t>авторські </a:t>
            </a:r>
            <a:r>
              <a:rPr lang="uk-UA" sz="1800" b="1" i="1" dirty="0" err="1" smtClean="0"/>
              <a:t>психокорекційні</a:t>
            </a:r>
            <a:r>
              <a:rPr lang="uk-UA" sz="1800" b="1" i="1" dirty="0" smtClean="0"/>
              <a:t> казки, </a:t>
            </a:r>
            <a:r>
              <a:rPr lang="uk-UA" sz="1800" i="1" dirty="0" smtClean="0"/>
              <a:t>які складаю відповідно до індивідуальної чи групової проблеми учнів (емоційні і поведінкові труднощі, </a:t>
            </a:r>
            <a:r>
              <a:rPr lang="uk-UA" sz="1800" i="1" dirty="0" err="1" smtClean="0"/>
              <a:t>труднощі</a:t>
            </a:r>
            <a:r>
              <a:rPr lang="uk-UA" sz="1800" i="1" dirty="0" smtClean="0"/>
              <a:t> у взаєминах, тривоги, образи, страхи тощо).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6511">
            <a:off x="519629" y="2542688"/>
            <a:ext cx="197510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Admin\Desktop\атестація\технопар\2015-11 (Лис)\сканирование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1239">
            <a:off x="2416897" y="3088870"/>
            <a:ext cx="2320131" cy="332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Admin\Desktop\атестація\технопар\2015-11 (Лис)\сканирование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2812">
            <a:off x="6224239" y="2413415"/>
            <a:ext cx="2254449" cy="309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Рисунок 5"/>
          <p:cNvPicPr>
            <a:picLocks noChangeArrowheads="1"/>
          </p:cNvPicPr>
          <p:nvPr/>
        </p:nvPicPr>
        <p:blipFill>
          <a:blip r:embed="rId6"/>
          <a:srcRect t="-676" r="-229" b="-1173"/>
          <a:stretch>
            <a:fillRect/>
          </a:stretch>
        </p:blipFill>
        <p:spPr bwMode="auto">
          <a:xfrm rot="1194703">
            <a:off x="4831299" y="4095947"/>
            <a:ext cx="1939925" cy="213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21537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Психологічна просвіта учнів</a:t>
            </a:r>
          </a:p>
          <a:p>
            <a:pPr lvl="0" algn="ctr"/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857232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kumimoji="0" lang="uk-UA" sz="1400" b="0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формування потреби у психологічних знаннях, бажання використовувати їх в інтересах особистого розвитку, створення умов для гармонійного особистісного розвитку та самовизначення учнів на кожному віковому етапі, а також попередження можливих порушень у становленні особистості. Це сприяє усвідомленню себе як особистості, свого місця серед людей, формуванню навичок рефлексії, конструктивної взаємодії з оточенням. </a:t>
            </a:r>
            <a:endParaRPr kumimoji="0" lang="uk-UA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2143116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учнів 10-11 класів я склала програму та розробила заняття навчального курсу </a:t>
            </a:r>
            <a:r>
              <a:rPr lang="uk-UA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«Етика та психологія сімейного життя».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учнів 5-х класів, я використовую авторську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програму занять «Психологія спілкування».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Програми пройшли експертизу експертної комісії лабораторії ППСР ТОКІППО у 2010 р. </a:t>
            </a:r>
            <a:endParaRPr kumimoji="0" lang="uk-UA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D:\!_D_!\Мои документы\документи Оксана\фотоальбом\мои фото\труд\робота\акции\вибі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721800" cy="225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!_D_!\Мои документы\документи Оксана\фотоальбом\мои фото\труд\робота\акции\е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D:\!_D_!\Мои документы\документи Оксана\фотоальбом\мои фото\труд\робота\акции\профілакт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143380"/>
            <a:ext cx="276226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ages.faithclipart.com/images/3/1266253958455_2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571612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Реалізація авторського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проекту «Формування психологічної компетентності педагогічних працівників» дозволила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перевести педагогів зі стану пасивних спостерігачів у стан активних партнерів у забезпеченні </a:t>
            </a:r>
            <a:r>
              <a:rPr kumimoji="0" lang="uk-UA" sz="1600" b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особистісно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– орієнтованого навчання учнівської молоді.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отримав перемогу (диплом І ступеня) на міському конкурсі «Парадигма освітніх інновацій - 2014».</a:t>
            </a:r>
            <a:endParaRPr kumimoji="0" lang="uk-UA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80724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з педагогічним колективом</a:t>
            </a:r>
          </a:p>
          <a:p>
            <a:pPr lvl="0" algn="ctr"/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71480"/>
            <a:ext cx="864399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:формування психологічної культури, розвиток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педагогічної компетентності педагогів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F:\технопарк\Майстер - клас\шлях підлітка\IMG_6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25003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929198"/>
            <a:ext cx="237089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86124"/>
            <a:ext cx="2571768" cy="1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!_D_!\Мои документы\документи Оксана\фотоальбом\мои фото\труд\робота\тренинг учителя\педагог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947058"/>
            <a:ext cx="2368694" cy="1776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1461</Words>
  <PresentationFormat>Экран (4:3)</PresentationFormat>
  <Paragraphs>223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- освіта    Тернопільський експериментальний      інститут педагогічної освіти; - фахова спеціалізація   практичний психолог - місце роботи   Тернопільська Українська гімназія ім. І.Франка - кваліфікаційна категорія  спеціаліст вищої категорії - практичний досвід роботи 1999 р. – 2003 р. практичний психолог      СШ №7 м. Тернополя;     2003 р. – по теп. час - практичний психолог      Тернопільської Української  гімназії ім. І.Франка.  </vt:lpstr>
      <vt:lpstr>Мета:  створення комфортних умов для розвитку кожного учня як особистості, як суб’єкта діяльності та спілкування; виховання соціально – активної творчої особистості, здатної до самореалізації та самовдосконалення. </vt:lpstr>
      <vt:lpstr>Завдання: - здійснювати подальший соціально-психологічний моніторинг розвитку особистості гімназистів;  - вдосконалити систему заходів спрямованих на профілактику труднощів у адаптації учнів перших класів до навчання у гімназії; - забезпечити психологічний супровід профільного, допрофільного навчання та випускників під час ЗНО; - розробити та реалізувати заходи, спрямовані на профілактику та психокорекцію протиправної, агресивної, жорстокої, насильницької поведінки, серед гімназистів.  - вдосконалити систему заходів, спрямованих на підвищення психологічної культури і компетентності педагогічних працівників. - розробити та впровадити у НЗ заходи психопрофілактики та психокорекції стресу, психотравми у школярів. </vt:lpstr>
      <vt:lpstr>Слайд 4</vt:lpstr>
      <vt:lpstr>Слайд 5</vt:lpstr>
      <vt:lpstr>Слайд 6</vt:lpstr>
      <vt:lpstr>Корекційно-відновлювальна робота У наш час існує велика кількість методичних та змістовних підходів щодо реалізації корекційно - розвивальної роботи з учнями. Одним із ефективних та м’яких засобів впливу на поведінку дітей є психокорекційні казки. У корекційній роботі я використовую свої авторські психокорекційні казки, які складаю відповідно до індивідуальної чи групової проблеми учнів (емоційні і поведінкові труднощі, труднощі у взаєминах, тривоги, образи, страхи тощо).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з досвіду роботи Колісник О.Г., практичного психолога  Тернопільської Української гімназії ім.І.Франка</dc:title>
  <dc:creator>Admin</dc:creator>
  <cp:lastModifiedBy>Admin</cp:lastModifiedBy>
  <cp:revision>135</cp:revision>
  <dcterms:created xsi:type="dcterms:W3CDTF">2016-02-07T12:26:35Z</dcterms:created>
  <dcterms:modified xsi:type="dcterms:W3CDTF">2016-02-18T07:36:58Z</dcterms:modified>
</cp:coreProperties>
</file>