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85" r:id="rId19"/>
    <p:sldId id="284" r:id="rId20"/>
    <p:sldId id="283" r:id="rId21"/>
    <p:sldId id="282" r:id="rId22"/>
    <p:sldId id="273" r:id="rId23"/>
    <p:sldId id="274" r:id="rId24"/>
    <p:sldId id="272" r:id="rId25"/>
    <p:sldId id="275" r:id="rId26"/>
    <p:sldId id="276" r:id="rId27"/>
    <p:sldId id="277" r:id="rId28"/>
    <p:sldId id="278" r:id="rId29"/>
    <p:sldId id="280" r:id="rId30"/>
    <p:sldId id="279" r:id="rId31"/>
    <p:sldId id="28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CC"/>
    <a:srgbClr val="6600FF"/>
    <a:srgbClr val="FF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02F5-1639-43FD-BE3E-7CA2AD1B3F2F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984E-6A28-4C82-9F96-668A5F6D6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&#1041;&#1072;&#1083;&#1083;&#1072;&#1076;&#1072;%20&#1056;.&#1051;.&#1057;&#1090;&#1080;&#1074;&#1077;&#1085;&#1089;&#1086;&#1085;&#1072;%20&#1042;&#1077;&#1088;&#1077;&#1089;&#1082;&#1086;&#1074;&#1099;&#1081;%20&#1084;&#1105;&#1076;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&#1042;&#1077;&#1088;&#1077;&#1089;&#1082;%20&#1086;&#1073;&#1099;&#1082;&#1085;&#1086;&#1074;&#1077;&#1085;&#1085;&#1099;&#1081;%20(Calluna%20vulgaris)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&#1069;&#1085;&#1094;&#1080;&#1082;&#1083;&#1086;&#1087;&#1077;&#1076;&#1080;&#1103;%20-%20&#1056;&#1086;&#1073;&#1077;&#1088;&#1090;%20&#1051;&#1100;&#1102;&#1080;&#1089;%20&#1057;&#1090;&#1080;&#1074;&#1077;&#1085;&#1089;&#1086;&#1085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470" y="0"/>
            <a:ext cx="109247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Р.Л. </a:t>
            </a:r>
            <a:r>
              <a:rPr lang="ru-RU" sz="44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</a:t>
            </a:r>
            <a:r>
              <a:rPr lang="uk-UA" sz="44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івенсон</a:t>
            </a:r>
            <a:r>
              <a:rPr lang="uk-UA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«Вересовий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трунок». Утвердження духовної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сили </a:t>
            </a:r>
            <a:r>
              <a:rPr lang="uk-UA" sz="44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пиктів</a:t>
            </a:r>
            <a:r>
              <a:rPr lang="uk-UA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їхнього героїзму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захисті національних цінностей.</a:t>
            </a:r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liturok.in.ua/uploads/posts/2015-05/1432401641_stive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2" y="2800767"/>
            <a:ext cx="4094328" cy="399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2865" y="3138985"/>
            <a:ext cx="3461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latin typeface="Segoe Script" panose="020B0504020000000003" pitchFamily="34" charset="0"/>
              </a:rPr>
              <a:t>Вересковий</a:t>
            </a:r>
            <a:r>
              <a:rPr lang="ru-RU" sz="4000" b="1" dirty="0" smtClean="0">
                <a:latin typeface="Segoe Script" panose="020B0504020000000003" pitchFamily="34" charset="0"/>
              </a:rPr>
              <a:t> </a:t>
            </a:r>
          </a:p>
          <a:p>
            <a:pPr algn="ctr"/>
            <a:r>
              <a:rPr lang="ru-RU" sz="4000" b="1" dirty="0" err="1" smtClean="0">
                <a:latin typeface="Segoe Script" panose="020B0504020000000003" pitchFamily="34" charset="0"/>
              </a:rPr>
              <a:t>трунок</a:t>
            </a:r>
            <a:endParaRPr lang="ru-RU" sz="4000" b="1" dirty="0" smtClean="0">
              <a:latin typeface="Segoe Script" panose="020B0504020000000003" pitchFamily="34" charset="0"/>
            </a:endParaRPr>
          </a:p>
          <a:p>
            <a:pPr algn="ctr"/>
            <a:r>
              <a:rPr lang="ru-RU" sz="4000" b="1" dirty="0" smtClean="0">
                <a:latin typeface="Segoe Script" panose="020B0504020000000003" pitchFamily="34" charset="0"/>
              </a:rPr>
              <a:t>……………..</a:t>
            </a:r>
          </a:p>
          <a:p>
            <a:pPr algn="ctr"/>
            <a:r>
              <a:rPr lang="ru-RU" sz="4000" b="1" dirty="0" smtClean="0">
                <a:latin typeface="Segoe Script" panose="020B0504020000000003" pitchFamily="34" charset="0"/>
              </a:rPr>
              <a:t>………………..</a:t>
            </a:r>
            <a:endParaRPr lang="ru-RU" sz="40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380">
            <a:off x="6482173" y="3186790"/>
            <a:ext cx="31646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Довідкове </a:t>
            </a:r>
          </a:p>
          <a:p>
            <a:pPr algn="ctr"/>
            <a:r>
              <a:rPr lang="uk-UA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бюро</a:t>
            </a:r>
            <a:endParaRPr lang="ru-RU" sz="6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9"/>
          <a:stretch/>
        </p:blipFill>
        <p:spPr>
          <a:xfrm>
            <a:off x="1235242" y="128337"/>
            <a:ext cx="5374105" cy="317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95" y="0"/>
            <a:ext cx="3723423" cy="317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r="47835"/>
          <a:stretch/>
        </p:blipFill>
        <p:spPr>
          <a:xfrm>
            <a:off x="2037347" y="3371676"/>
            <a:ext cx="3317330" cy="348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5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6" y="-1"/>
            <a:ext cx="97594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" y="-210631"/>
            <a:ext cx="6558476" cy="6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313054" y="3433011"/>
            <a:ext cx="3502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Дослідницька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448507" y="3433011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Пізнавальна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915" y="0"/>
            <a:ext cx="856997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Словникова робота:</a:t>
            </a:r>
          </a:p>
          <a:p>
            <a:endParaRPr lang="uk-UA" sz="6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60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можновладець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60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броварі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60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васал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60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нурти</a:t>
            </a:r>
            <a:endParaRPr lang="ru-RU" sz="6000" b="1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b-online.ru/wp-content/uploads/2014/04/vazhno-imet-istochniki-horoshego-nastroenija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5" y="0"/>
            <a:ext cx="54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 b="13035"/>
          <a:stretch/>
        </p:blipFill>
        <p:spPr>
          <a:xfrm>
            <a:off x="1392073" y="0"/>
            <a:ext cx="102928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1866" b="3510"/>
          <a:stretch/>
        </p:blipFill>
        <p:spPr>
          <a:xfrm>
            <a:off x="1850110" y="0"/>
            <a:ext cx="8413584" cy="697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3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907" b="10359"/>
          <a:stretch/>
        </p:blipFill>
        <p:spPr>
          <a:xfrm>
            <a:off x="1487606" y="0"/>
            <a:ext cx="101669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5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" y="-210631"/>
            <a:ext cx="6558476" cy="6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87" y="0"/>
            <a:ext cx="9312768" cy="695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7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753"/>
          <a:stretch/>
        </p:blipFill>
        <p:spPr>
          <a:xfrm>
            <a:off x="1842447" y="0"/>
            <a:ext cx="8496457" cy="695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0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298627" y="3433011"/>
            <a:ext cx="35317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«Текстуальна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241" y="0"/>
            <a:ext cx="5662864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якому місті народився    Р. </a:t>
            </a:r>
            <a:r>
              <a:rPr lang="uk-UA" sz="2800" b="1" dirty="0" err="1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Стівенсон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                                                     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буква</a:t>
            </a:r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Рослина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дрібними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червоним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квіточками і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дуже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приємним запахом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4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Напій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міцніший за вино 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буква</a:t>
            </a:r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ось …. шотландський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800" b="1" dirty="0" err="1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Жахались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вороги!...» 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«І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вересового трунку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Зі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мною помре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буква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6633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64" t="9232" r="22051" b="12512"/>
          <a:stretch/>
        </p:blipFill>
        <p:spPr>
          <a:xfrm>
            <a:off x="6336631" y="0"/>
            <a:ext cx="3834063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2" y="0"/>
            <a:ext cx="609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Батько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вірив у …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хлопця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ще не мав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бороди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буква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Де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 </a:t>
            </a:r>
            <a:r>
              <a:rPr lang="uk-UA" sz="2800" b="1" dirty="0" err="1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пікти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«долі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раділи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своїй»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буква</a:t>
            </a:r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Пивовари, що варили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трунок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буква</a:t>
            </a:r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«…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не лякає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Життя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цінує він…»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Легендарний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народ, що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населяв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Давню Шотландію </a:t>
            </a:r>
          </a:p>
          <a:p>
            <a:pPr lvl="0" algn="just"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буква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8" y="0"/>
            <a:ext cx="3834716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74" y="200078"/>
            <a:ext cx="6240379" cy="654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Місце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річці, морі  із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коловим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 води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3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«…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 цінує.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Щоб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жити, я все зроблю…»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3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13.«Чом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вересу трунку не …»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В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пору червонів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верес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«</a:t>
            </a:r>
            <a:r>
              <a:rPr lang="uk-UA" sz="2800" b="1" dirty="0" err="1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Іхав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шотландський </a:t>
            </a:r>
            <a:endParaRPr lang="uk-UA" sz="2800" b="1" dirty="0" smtClean="0">
              <a:solidFill>
                <a:srgbClr val="6633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вересовій землі…»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буква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504" y="0"/>
            <a:ext cx="3834716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2" y="0"/>
            <a:ext cx="107529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4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32" y="-144379"/>
            <a:ext cx="10455989" cy="708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9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558313" y="3433011"/>
            <a:ext cx="30123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Очікування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608864" y="3095852"/>
            <a:ext cx="2959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 </a:t>
            </a:r>
          </a:p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Острів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скарбів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6.storage.canalblog.com/62/42/334316/8276686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1" y="177422"/>
            <a:ext cx="4580199" cy="6548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forwallpaper.com/files/thumbs/preview/51/510986__taste-of-honey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2" y="0"/>
            <a:ext cx="4594936" cy="2873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28847" y="3016155"/>
            <a:ext cx="20198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onotype Corsiva" panose="03010101010201010101" pitchFamily="66" charset="0"/>
              </a:rPr>
              <a:t>From the bonny bells of heather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They brewed a drink long-</a:t>
            </a:r>
            <a:r>
              <a:rPr lang="en-US" sz="1100" b="1" dirty="0" err="1">
                <a:latin typeface="Monotype Corsiva" panose="03010101010201010101" pitchFamily="66" charset="0"/>
              </a:rPr>
              <a:t>syne</a:t>
            </a:r>
            <a:r>
              <a:rPr lang="en-US" sz="1100" b="1" dirty="0">
                <a:latin typeface="Monotype Corsiva" panose="03010101010201010101" pitchFamily="66" charset="0"/>
              </a:rPr>
              <a:t>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Was sweeter far then honey,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Was stronger far than wine.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They brewed it and they drank it,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And lay in a blessed </a:t>
            </a:r>
            <a:r>
              <a:rPr lang="en-US" sz="1100" b="1" dirty="0" err="1">
                <a:latin typeface="Monotype Corsiva" panose="03010101010201010101" pitchFamily="66" charset="0"/>
              </a:rPr>
              <a:t>swound</a:t>
            </a:r>
            <a:endParaRPr lang="en-US" sz="1100" b="1" dirty="0">
              <a:latin typeface="Monotype Corsiva" panose="03010101010201010101" pitchFamily="66" charset="0"/>
            </a:endParaRPr>
          </a:p>
          <a:p>
            <a:r>
              <a:rPr lang="en-US" sz="1100" b="1" dirty="0">
                <a:latin typeface="Monotype Corsiva" panose="03010101010201010101" pitchFamily="66" charset="0"/>
              </a:rPr>
              <a:t>For days and days together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In their dwellings underground.</a:t>
            </a:r>
          </a:p>
          <a:p>
            <a:endParaRPr lang="en-US" sz="1100" b="1" dirty="0">
              <a:latin typeface="Monotype Corsiva" panose="03010101010201010101" pitchFamily="66" charset="0"/>
            </a:endParaRPr>
          </a:p>
          <a:p>
            <a:r>
              <a:rPr lang="en-US" sz="1100" b="1" dirty="0">
                <a:latin typeface="Monotype Corsiva" panose="03010101010201010101" pitchFamily="66" charset="0"/>
              </a:rPr>
              <a:t>There rose a king in Scotland,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A fell man to his foes,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He smote the </a:t>
            </a:r>
            <a:r>
              <a:rPr lang="en-US" sz="1100" b="1" dirty="0" err="1">
                <a:latin typeface="Monotype Corsiva" panose="03010101010201010101" pitchFamily="66" charset="0"/>
              </a:rPr>
              <a:t>Picts</a:t>
            </a:r>
            <a:r>
              <a:rPr lang="en-US" sz="1100" b="1" dirty="0">
                <a:latin typeface="Monotype Corsiva" panose="03010101010201010101" pitchFamily="66" charset="0"/>
              </a:rPr>
              <a:t> in battle,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He hunted them like roes.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Over miles of the red mountain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He hunted as they fled,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And strewed the dwarfish bodies</a:t>
            </a:r>
          </a:p>
          <a:p>
            <a:r>
              <a:rPr lang="en-US" sz="1100" b="1" dirty="0">
                <a:latin typeface="Monotype Corsiva" panose="03010101010201010101" pitchFamily="66" charset="0"/>
              </a:rPr>
              <a:t>Of the dying and the dead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4" y="0"/>
            <a:ext cx="681736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3947"/>
          <a:stretch/>
        </p:blipFill>
        <p:spPr>
          <a:xfrm>
            <a:off x="994611" y="0"/>
            <a:ext cx="108123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821" y="776409"/>
            <a:ext cx="5630779" cy="444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завдання: </a:t>
            </a:r>
            <a:endParaRPr lang="uk-UA" sz="3600" b="1" i="1" dirty="0" smtClean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600" b="1" dirty="0" err="1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скласти</a:t>
            </a:r>
            <a:r>
              <a:rPr lang="ru-RU" sz="36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сенкан</a:t>
            </a:r>
            <a:r>
              <a:rPr lang="uk-UA" sz="36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«Свобода</a:t>
            </a:r>
            <a:r>
              <a:rPr lang="uk-UA" sz="36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3600" b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підібрати </a:t>
            </a:r>
            <a:r>
              <a:rPr lang="uk-UA" sz="3600" b="1" dirty="0">
                <a:solidFill>
                  <a:srgbClr val="6633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прислів’я, що розкривають тему та зміст балади.</a:t>
            </a:r>
            <a:endParaRPr lang="ru-RU" sz="3600" b="1" dirty="0">
              <a:solidFill>
                <a:srgbClr val="6633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cb-online.ru/wp-content/uploads/2014/04/vazhno-imet-istochniki-horoshego-nastroenija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5" y="0"/>
            <a:ext cx="2528464" cy="33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15" y="84265"/>
            <a:ext cx="6817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18606">
            <a:off x="3567281" y="1098695"/>
            <a:ext cx="5205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44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Острів</a:t>
            </a:r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скарбів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589" y="2389820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66"/>
                </a:solidFill>
                <a:latin typeface="Bookman Old Style" panose="02050604050505020204" pitchFamily="18" charset="0"/>
              </a:rPr>
              <a:t>адвокат</a:t>
            </a:r>
            <a:endParaRPr lang="ru-RU" sz="4400" b="1" dirty="0">
              <a:solidFill>
                <a:srgbClr val="66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702236">
            <a:off x="494969" y="1058592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663300"/>
                </a:solidFill>
                <a:latin typeface="Bookman Old Style" panose="02050604050505020204" pitchFamily="18" charset="0"/>
              </a:rPr>
              <a:t>острів</a:t>
            </a:r>
            <a:r>
              <a:rPr lang="ru-RU" sz="4400" b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 Самоа</a:t>
            </a:r>
            <a:endParaRPr lang="ru-RU" sz="4400" b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1332" y="2262670"/>
            <a:ext cx="6418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FF"/>
                </a:solidFill>
                <a:latin typeface="Bookman Old Style" panose="02050604050505020204" pitchFamily="18" charset="0"/>
              </a:rPr>
              <a:t>Великий </a:t>
            </a:r>
            <a:r>
              <a:rPr lang="ru-RU" sz="4400" b="1" dirty="0" err="1" smtClean="0">
                <a:solidFill>
                  <a:srgbClr val="6600FF"/>
                </a:solidFill>
                <a:latin typeface="Bookman Old Style" panose="02050604050505020204" pitchFamily="18" charset="0"/>
              </a:rPr>
              <a:t>Розповідач</a:t>
            </a:r>
            <a:endParaRPr lang="ru-RU" sz="4400" b="1" dirty="0">
              <a:solidFill>
                <a:srgbClr val="66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741295">
            <a:off x="3758705" y="513824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Ллойд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863276">
            <a:off x="2851818" y="977896"/>
            <a:ext cx="1733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маяк</a:t>
            </a:r>
            <a:endParaRPr lang="ru-RU" sz="4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54662">
            <a:off x="5811912" y="3771646"/>
            <a:ext cx="4517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квітка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купава</a:t>
            </a:r>
          </a:p>
        </p:txBody>
      </p:sp>
    </p:spTree>
    <p:extLst>
      <p:ext uri="{BB962C8B-B14F-4D97-AF65-F5344CB8AC3E}">
        <p14:creationId xmlns:p14="http://schemas.microsoft.com/office/powerpoint/2010/main" val="2111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6" y="0"/>
            <a:ext cx="107686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.xvatit.com/images/thumb/4/4b/Z16-1.jpg/539px-Z16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7" y="-2"/>
            <a:ext cx="5084833" cy="5362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3055" t="240" r="3055" b="17780"/>
          <a:stretch/>
        </p:blipFill>
        <p:spPr>
          <a:xfrm>
            <a:off x="6422314" y="-1"/>
            <a:ext cx="5251526" cy="536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6400"/>
          <a:stretch/>
        </p:blipFill>
        <p:spPr>
          <a:xfrm rot="5400000">
            <a:off x="5781210" y="1741170"/>
            <a:ext cx="1691640" cy="666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4950" y="5761091"/>
            <a:ext cx="10424160" cy="98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віра </a:t>
            </a:r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поета у свій народ, у продовження його життя, нове відродження, мирне вільне існування.</a:t>
            </a:r>
            <a:endParaRPr lang="ru-RU" sz="28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489384" y="3433011"/>
            <a:ext cx="31502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 </a:t>
            </a:r>
            <a:endParaRPr lang="ru-RU" sz="4400" b="1" dirty="0" smtClean="0">
              <a:solidFill>
                <a:srgbClr val="663300"/>
              </a:solidFill>
              <a:latin typeface="Monotype Corsiva" panose="03010101010201010101" pitchFamily="66" charset="0"/>
            </a:endParaRP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«Б</a:t>
            </a:r>
            <a:r>
              <a:rPr lang="uk-UA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іографічна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" y="-210631"/>
            <a:ext cx="6558476" cy="6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7" y="119062"/>
            <a:ext cx="10576055" cy="2126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4" y="2654969"/>
            <a:ext cx="4128642" cy="420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380">
            <a:off x="6468545" y="3433011"/>
            <a:ext cx="3191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Станція</a:t>
            </a:r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dirty="0" err="1" smtClean="0">
                <a:solidFill>
                  <a:srgbClr val="663300"/>
                </a:solidFill>
                <a:latin typeface="Monotype Corsiva" panose="03010101010201010101" pitchFamily="66" charset="0"/>
              </a:rPr>
              <a:t>Фольклорна</a:t>
            </a:r>
            <a:r>
              <a:rPr lang="uk-UA" sz="4400" b="1" dirty="0" smtClean="0">
                <a:solidFill>
                  <a:srgbClr val="663300"/>
                </a:solidFill>
                <a:latin typeface="Monotype Corsiva" panose="03010101010201010101" pitchFamily="66" charset="0"/>
              </a:rPr>
              <a:t>»</a:t>
            </a:r>
            <a:endParaRPr lang="ru-RU" sz="4400" b="1" dirty="0">
              <a:solidFill>
                <a:srgbClr val="66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420</Words>
  <Application>Microsoft Office PowerPoint</Application>
  <PresentationFormat>Широкоэкранный</PresentationFormat>
  <Paragraphs>103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Bookman Old Style</vt:lpstr>
      <vt:lpstr>Calibri</vt:lpstr>
      <vt:lpstr>Calibri Light</vt:lpstr>
      <vt:lpstr>Monotype Corsiva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</dc:creator>
  <cp:lastModifiedBy>admin</cp:lastModifiedBy>
  <cp:revision>27</cp:revision>
  <dcterms:created xsi:type="dcterms:W3CDTF">2015-10-06T08:26:58Z</dcterms:created>
  <dcterms:modified xsi:type="dcterms:W3CDTF">2016-02-24T10:08:05Z</dcterms:modified>
</cp:coreProperties>
</file>