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62171A-F282-4EE3-8DAA-FDD4C5E64511}" type="datetimeFigureOut">
              <a:rPr lang="ru-RU" smtClean="0"/>
              <a:pPr/>
              <a:t>20.04.2014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164B41-E7C5-466F-B471-5ED25EEA5B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9622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164B41-E7C5-466F-B471-5ED25EEA5BC5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164B41-E7C5-466F-B471-5ED25EEA5BC5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EB13C-9657-410D-9444-9F247E2DAAA3}" type="datetimeFigureOut">
              <a:rPr lang="ru-RU" smtClean="0"/>
              <a:pPr/>
              <a:t>20.04.2014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25FD145-B4CC-4708-B62E-B753006E259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EB13C-9657-410D-9444-9F247E2DAAA3}" type="datetimeFigureOut">
              <a:rPr lang="ru-RU" smtClean="0"/>
              <a:pPr/>
              <a:t>20.04.2014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FD145-B4CC-4708-B62E-B753006E25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EB13C-9657-410D-9444-9F247E2DAAA3}" type="datetimeFigureOut">
              <a:rPr lang="ru-RU" smtClean="0"/>
              <a:pPr/>
              <a:t>20.04.2014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FD145-B4CC-4708-B62E-B753006E25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CBEB13C-9657-410D-9444-9F247E2DAAA3}" type="datetimeFigureOut">
              <a:rPr lang="ru-RU" smtClean="0"/>
              <a:pPr/>
              <a:t>20.04.2014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A25FD145-B4CC-4708-B62E-B753006E259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EB13C-9657-410D-9444-9F247E2DAAA3}" type="datetimeFigureOut">
              <a:rPr lang="ru-RU" smtClean="0"/>
              <a:pPr/>
              <a:t>20.04.2014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FD145-B4CC-4708-B62E-B753006E259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EB13C-9657-410D-9444-9F247E2DAAA3}" type="datetimeFigureOut">
              <a:rPr lang="ru-RU" smtClean="0"/>
              <a:pPr/>
              <a:t>20.04.2014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FD145-B4CC-4708-B62E-B753006E259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FD145-B4CC-4708-B62E-B753006E259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EB13C-9657-410D-9444-9F247E2DAAA3}" type="datetimeFigureOut">
              <a:rPr lang="ru-RU" smtClean="0"/>
              <a:pPr/>
              <a:t>20.04.2014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EB13C-9657-410D-9444-9F247E2DAAA3}" type="datetimeFigureOut">
              <a:rPr lang="ru-RU" smtClean="0"/>
              <a:pPr/>
              <a:t>20.04.2014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FD145-B4CC-4708-B62E-B753006E259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EB13C-9657-410D-9444-9F247E2DAAA3}" type="datetimeFigureOut">
              <a:rPr lang="ru-RU" smtClean="0"/>
              <a:pPr/>
              <a:t>20.04.2014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FD145-B4CC-4708-B62E-B753006E25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CBEB13C-9657-410D-9444-9F247E2DAAA3}" type="datetimeFigureOut">
              <a:rPr lang="ru-RU" smtClean="0"/>
              <a:pPr/>
              <a:t>20.04.2014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25FD145-B4CC-4708-B62E-B753006E259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EB13C-9657-410D-9444-9F247E2DAAA3}" type="datetimeFigureOut">
              <a:rPr lang="ru-RU" smtClean="0"/>
              <a:pPr/>
              <a:t>20.04.2014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25FD145-B4CC-4708-B62E-B753006E259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CBEB13C-9657-410D-9444-9F247E2DAAA3}" type="datetimeFigureOut">
              <a:rPr lang="ru-RU" smtClean="0"/>
              <a:pPr/>
              <a:t>20.04.2014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A25FD145-B4CC-4708-B62E-B753006E259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93704" y="3861048"/>
            <a:ext cx="4752528" cy="2880320"/>
          </a:xfrm>
        </p:spPr>
        <p:txBody>
          <a:bodyPr>
            <a:normAutofit fontScale="92500" lnSpcReduction="20000"/>
          </a:bodyPr>
          <a:lstStyle/>
          <a:p>
            <a:r>
              <a:rPr lang="ru-RU" sz="2800" b="1" i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Книга Книг, </a:t>
            </a:r>
            <a:endParaRPr lang="ru-RU" sz="2800" b="1" i="1" dirty="0" smtClean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i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Книга </a:t>
            </a:r>
            <a:r>
              <a:rPr lang="ru-RU" sz="2800" b="1" i="1" dirty="0" err="1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sz="2800" b="1" i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ru-RU" sz="2800" b="1" i="1" dirty="0" smtClean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i="1" dirty="0" err="1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Вічна</a:t>
            </a:r>
            <a:r>
              <a:rPr lang="ru-RU" sz="2800" b="1" i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Книга</a:t>
            </a:r>
            <a:r>
              <a:rPr lang="ru-RU" sz="2800" b="1" i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sz="2800" b="1" i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Святе</a:t>
            </a:r>
            <a:r>
              <a:rPr lang="ru-RU" sz="2800" b="1" i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Письмо, </a:t>
            </a:r>
            <a:endParaRPr lang="ru-RU" sz="2800" b="1" i="1" dirty="0" smtClean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i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Боже </a:t>
            </a:r>
            <a:r>
              <a:rPr lang="ru-RU" sz="2800" b="1" i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Слово</a:t>
            </a:r>
            <a:r>
              <a:rPr lang="ru-RU" sz="2800" b="1" i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sz="2800" b="1" i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Старий</a:t>
            </a:r>
            <a:r>
              <a:rPr lang="ru-RU" sz="2800" b="1" i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800" b="1" i="1" dirty="0" err="1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Новий</a:t>
            </a:r>
            <a:r>
              <a:rPr lang="ru-RU" sz="2800" b="1" i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Заповіт</a:t>
            </a:r>
            <a:r>
              <a:rPr lang="ru-RU" sz="2800" b="1" i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ru-RU" sz="2800" b="1" i="1" dirty="0" smtClean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ru-RU" sz="2800" b="1" i="1" dirty="0" smtClean="0">
                <a:solidFill>
                  <a:schemeClr val="bg2">
                    <a:lumMod val="75000"/>
                  </a:schemeClr>
                </a:solidFill>
              </a:rPr>
            </a:br>
            <a:endParaRPr lang="ru-RU" sz="28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908720"/>
            <a:ext cx="4176464" cy="2592288"/>
          </a:xfrm>
        </p:spPr>
        <p:txBody>
          <a:bodyPr>
            <a:noAutofit/>
          </a:bodyPr>
          <a:lstStyle/>
          <a:p>
            <a:r>
              <a:rPr lang="ru-RU" sz="66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6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6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6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6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6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6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6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6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6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6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6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7200" b="1" i="1" dirty="0" err="1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Біблія</a:t>
            </a:r>
            <a:r>
              <a:rPr lang="ru-RU" sz="7200" b="1" i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dirty="0" smtClean="0">
                <a:solidFill>
                  <a:srgbClr val="663300"/>
                </a:solidFill>
              </a:rPr>
              <a:t/>
            </a:r>
            <a:br>
              <a:rPr lang="ru-RU" sz="7200" dirty="0" smtClean="0">
                <a:solidFill>
                  <a:srgbClr val="663300"/>
                </a:solidFill>
              </a:rPr>
            </a:br>
            <a:endParaRPr lang="ru-RU" sz="7200" b="1" i="1" dirty="0">
              <a:solidFill>
                <a:srgbClr val="663300"/>
              </a:solidFill>
            </a:endParaRPr>
          </a:p>
        </p:txBody>
      </p:sp>
      <p:pic>
        <p:nvPicPr>
          <p:cNvPr id="11270" name="Picture 6" descr="Картинка 10 из 1562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140968"/>
            <a:ext cx="3888432" cy="2880320"/>
          </a:xfrm>
          <a:prstGeom prst="rect">
            <a:avLst/>
          </a:prstGeom>
          <a:noFill/>
        </p:spPr>
      </p:pic>
      <p:pic>
        <p:nvPicPr>
          <p:cNvPr id="11272" name="Picture 8" descr="http://i.obozrevatel.com/8/762221/gallery/166615_image_larg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836712"/>
            <a:ext cx="4139952" cy="28803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457200" y="908720"/>
            <a:ext cx="4040188" cy="1252873"/>
          </a:xfrm>
        </p:spPr>
        <p:txBody>
          <a:bodyPr/>
          <a:lstStyle/>
          <a:p>
            <a:pPr algn="ctr"/>
            <a:r>
              <a:rPr lang="uk-UA" dirty="0">
                <a:solidFill>
                  <a:schemeClr val="tx2">
                    <a:lumMod val="10000"/>
                  </a:schemeClr>
                </a:solidFill>
              </a:rPr>
              <a:t>Мікеланджело </a:t>
            </a:r>
            <a:r>
              <a:rPr lang="ru-RU" b="0" dirty="0" err="1" smtClean="0">
                <a:solidFill>
                  <a:schemeClr val="tx2">
                    <a:lumMod val="10000"/>
                  </a:schemeClr>
                </a:solidFill>
              </a:rPr>
              <a:t>Сикстинська</a:t>
            </a:r>
            <a:r>
              <a:rPr lang="ru-RU" b="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b="0" dirty="0" err="1" smtClean="0">
                <a:solidFill>
                  <a:schemeClr val="tx2">
                    <a:lumMod val="10000"/>
                  </a:schemeClr>
                </a:solidFill>
              </a:rPr>
              <a:t>капела</a:t>
            </a:r>
            <a:r>
              <a:rPr lang="ru-RU" b="0" dirty="0" smtClean="0">
                <a:solidFill>
                  <a:schemeClr val="tx2">
                    <a:lumMod val="10000"/>
                  </a:schemeClr>
                </a:solidFill>
              </a:rPr>
              <a:t> Потоп</a:t>
            </a:r>
            <a:endParaRPr lang="ru-RU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7328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i="1" dirty="0" smtClean="0">
                <a:solidFill>
                  <a:srgbClr val="663300"/>
                </a:solidFill>
              </a:rPr>
              <a:t>Біблійні образи</a:t>
            </a:r>
            <a:br>
              <a:rPr lang="uk-UA" b="1" i="1" dirty="0" smtClean="0">
                <a:solidFill>
                  <a:srgbClr val="663300"/>
                </a:solidFill>
              </a:rPr>
            </a:b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3"/>
          </p:nvPr>
        </p:nvSpPr>
        <p:spPr>
          <a:xfrm>
            <a:off x="4748150" y="1505029"/>
            <a:ext cx="4040188" cy="762000"/>
          </a:xfrm>
        </p:spPr>
        <p:txBody>
          <a:bodyPr/>
          <a:lstStyle/>
          <a:p>
            <a:pPr algn="ctr"/>
            <a:r>
              <a:rPr lang="uk-UA" dirty="0">
                <a:solidFill>
                  <a:schemeClr val="tx2">
                    <a:lumMod val="10000"/>
                  </a:schemeClr>
                </a:solidFill>
              </a:rPr>
              <a:t>Мікеланджело </a:t>
            </a:r>
            <a:r>
              <a:rPr lang="ru-RU" b="0" dirty="0" err="1" smtClean="0">
                <a:solidFill>
                  <a:schemeClr val="tx2">
                    <a:lumMod val="10000"/>
                  </a:schemeClr>
                </a:solidFill>
              </a:rPr>
              <a:t>Сикстинська</a:t>
            </a:r>
            <a:r>
              <a:rPr lang="ru-RU" b="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b="0" dirty="0" err="1" smtClean="0">
                <a:solidFill>
                  <a:schemeClr val="tx2">
                    <a:lumMod val="10000"/>
                  </a:schemeClr>
                </a:solidFill>
              </a:rPr>
              <a:t>капела</a:t>
            </a:r>
            <a:r>
              <a:rPr lang="ru-RU" b="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b="0" dirty="0" err="1" smtClean="0">
                <a:solidFill>
                  <a:schemeClr val="tx2">
                    <a:lumMod val="10000"/>
                  </a:schemeClr>
                </a:solidFill>
              </a:rPr>
              <a:t>Страшний</a:t>
            </a:r>
            <a:r>
              <a:rPr lang="ru-RU" b="0" dirty="0" smtClean="0">
                <a:solidFill>
                  <a:schemeClr val="tx2">
                    <a:lumMod val="10000"/>
                  </a:schemeClr>
                </a:solidFill>
              </a:rPr>
              <a:t> Суд</a:t>
            </a:r>
            <a:endParaRPr lang="ru-RU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24578" name="Picture 2" descr="http://znanijamira.ru/img/04/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348880"/>
            <a:ext cx="3600400" cy="4176464"/>
          </a:xfrm>
          <a:prstGeom prst="rect">
            <a:avLst/>
          </a:prstGeom>
          <a:noFill/>
        </p:spPr>
      </p:pic>
      <p:pic>
        <p:nvPicPr>
          <p:cNvPr id="24580" name="Picture 4" descr="http://znanijamira.ru/img/04/8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2276872"/>
            <a:ext cx="3528392" cy="42484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580112" y="4005064"/>
            <a:ext cx="3178696" cy="2304256"/>
          </a:xfrm>
        </p:spPr>
        <p:txBody>
          <a:bodyPr>
            <a:noAutofit/>
          </a:bodyPr>
          <a:lstStyle/>
          <a:p>
            <a:pPr lvl="8" algn="r">
              <a:buNone/>
            </a:pPr>
            <a:endParaRPr lang="ru-RU" sz="2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188640"/>
            <a:ext cx="4248472" cy="2592288"/>
          </a:xfrm>
        </p:spPr>
        <p:txBody>
          <a:bodyPr>
            <a:normAutofit/>
          </a:bodyPr>
          <a:lstStyle/>
          <a:p>
            <a:pPr lvl="8" algn="ctr" rtl="0">
              <a:spcBef>
                <a:spcPct val="0"/>
              </a:spcBef>
            </a:pPr>
            <a:r>
              <a:rPr lang="uk-UA" sz="2400" b="1" i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Біблія – збірник священних текстів іудеїв і християн, основа віри і життя, найбільше джерело вічних духовних цінностей</a:t>
            </a:r>
            <a:r>
              <a:rPr lang="ru-RU" sz="2400" b="1" i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i="1" dirty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 descr="Картинка 42 из 1562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636912"/>
            <a:ext cx="3384376" cy="3888432"/>
          </a:xfrm>
          <a:prstGeom prst="rect">
            <a:avLst/>
          </a:prstGeom>
          <a:noFill/>
        </p:spPr>
      </p:pic>
      <p:pic>
        <p:nvPicPr>
          <p:cNvPr id="14342" name="Picture 6" descr="Картинка 151 из 1562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620688"/>
            <a:ext cx="4176464" cy="2880320"/>
          </a:xfrm>
          <a:prstGeom prst="rect">
            <a:avLst/>
          </a:prstGeom>
          <a:noFill/>
        </p:spPr>
      </p:pic>
      <p:pic>
        <p:nvPicPr>
          <p:cNvPr id="14344" name="Picture 8" descr="Картинка 195 из 1562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7391" y="4005064"/>
            <a:ext cx="3801666" cy="22586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1556792"/>
            <a:ext cx="3563888" cy="504056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b="1" dirty="0" smtClean="0">
                <a:solidFill>
                  <a:schemeClr val="bg2">
                    <a:lumMod val="50000"/>
                  </a:schemeClr>
                </a:solidFill>
              </a:rPr>
              <a:t>        </a:t>
            </a:r>
            <a:r>
              <a:rPr lang="uk-UA" b="1" i="1" dirty="0" smtClean="0">
                <a:solidFill>
                  <a:schemeClr val="bg2">
                    <a:lumMod val="50000"/>
                  </a:schemeClr>
                </a:solidFill>
              </a:rPr>
              <a:t>Із творів різноманітних жанрів: </a:t>
            </a:r>
            <a:r>
              <a:rPr lang="uk-UA" b="1" i="1" dirty="0" smtClean="0">
                <a:solidFill>
                  <a:schemeClr val="bg2">
                    <a:lumMod val="50000"/>
                  </a:schemeClr>
                </a:solidFill>
              </a:rPr>
              <a:t>              міфи </a:t>
            </a:r>
            <a:r>
              <a:rPr lang="uk-UA" b="1" i="1" dirty="0" smtClean="0">
                <a:solidFill>
                  <a:schemeClr val="bg2">
                    <a:lumMod val="50000"/>
                  </a:schemeClr>
                </a:solidFill>
              </a:rPr>
              <a:t>і легенди,  історичні перекази, епоси, філософські роздуми, притчі, релігійні гімни, любовна лірика, байки і загадки.</a:t>
            </a:r>
            <a:endParaRPr lang="ru-RU" b="1" i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944216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>
                <a:solidFill>
                  <a:srgbClr val="663300"/>
                </a:solidFill>
              </a:rPr>
              <a:t>Старий Заповіт </a:t>
            </a:r>
            <a:br>
              <a:rPr lang="uk-UA" dirty="0" smtClean="0">
                <a:solidFill>
                  <a:srgbClr val="663300"/>
                </a:solidFill>
              </a:rPr>
            </a:br>
            <a:r>
              <a:rPr lang="uk-UA" dirty="0" smtClean="0">
                <a:solidFill>
                  <a:srgbClr val="663300"/>
                </a:solidFill>
              </a:rPr>
              <a:t>складається з 39 книг</a:t>
            </a:r>
            <a:r>
              <a:rPr lang="ru-RU" dirty="0" smtClean="0">
                <a:solidFill>
                  <a:srgbClr val="663300"/>
                </a:solidFill>
              </a:rPr>
              <a:t/>
            </a:r>
            <a:br>
              <a:rPr lang="ru-RU" dirty="0" smtClean="0">
                <a:solidFill>
                  <a:srgbClr val="663300"/>
                </a:solidFill>
              </a:rPr>
            </a:br>
            <a:endParaRPr lang="ru-RU" dirty="0">
              <a:solidFill>
                <a:srgbClr val="663300"/>
              </a:solidFill>
            </a:endParaRPr>
          </a:p>
        </p:txBody>
      </p:sp>
      <p:pic>
        <p:nvPicPr>
          <p:cNvPr id="27650" name="Picture 2" descr="Картинка 41 из 553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1628800"/>
            <a:ext cx="5276478" cy="4752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364088" y="2492896"/>
            <a:ext cx="3394720" cy="302433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uk-UA" sz="2800" dirty="0" smtClean="0">
                <a:solidFill>
                  <a:schemeClr val="bg2">
                    <a:lumMod val="50000"/>
                  </a:schemeClr>
                </a:solidFill>
              </a:rPr>
              <a:t>-П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</a:rPr>
              <a:t>’</a:t>
            </a:r>
            <a:r>
              <a:rPr lang="uk-UA" sz="2800" dirty="0" err="1" smtClean="0">
                <a:solidFill>
                  <a:schemeClr val="bg2">
                    <a:lumMod val="50000"/>
                  </a:schemeClr>
                </a:solidFill>
              </a:rPr>
              <a:t>ятикнижжя</a:t>
            </a:r>
            <a:r>
              <a:rPr lang="uk-UA" sz="2800" dirty="0" smtClean="0">
                <a:solidFill>
                  <a:schemeClr val="bg2">
                    <a:lumMod val="50000"/>
                  </a:schemeClr>
                </a:solidFill>
              </a:rPr>
              <a:t> Мойсеєве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sz="2800" dirty="0" smtClean="0">
                <a:solidFill>
                  <a:schemeClr val="bg2">
                    <a:lumMod val="50000"/>
                  </a:schemeClr>
                </a:solidFill>
              </a:rPr>
              <a:t>Книги історичні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sz="2800" dirty="0" smtClean="0">
                <a:solidFill>
                  <a:schemeClr val="bg2">
                    <a:lumMod val="50000"/>
                  </a:schemeClr>
                </a:solidFill>
              </a:rPr>
              <a:t>Книги </a:t>
            </a:r>
            <a:r>
              <a:rPr lang="uk-UA" sz="2800" dirty="0" err="1" smtClean="0">
                <a:solidFill>
                  <a:schemeClr val="bg2">
                    <a:lumMod val="50000"/>
                  </a:schemeClr>
                </a:solidFill>
              </a:rPr>
              <a:t>навчально</a:t>
            </a:r>
            <a:r>
              <a:rPr lang="uk-UA" sz="2800" dirty="0" smtClean="0">
                <a:solidFill>
                  <a:schemeClr val="bg2">
                    <a:lumMod val="50000"/>
                  </a:schemeClr>
                </a:solidFill>
              </a:rPr>
              <a:t> поетичні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sz="2800" dirty="0" smtClean="0">
                <a:solidFill>
                  <a:schemeClr val="bg2">
                    <a:lumMod val="50000"/>
                  </a:schemeClr>
                </a:solidFill>
              </a:rPr>
              <a:t>Книги пророків</a:t>
            </a:r>
            <a:endParaRPr lang="ru-RU" sz="28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 smtClean="0">
                <a:solidFill>
                  <a:srgbClr val="663300"/>
                </a:solidFill>
              </a:rPr>
              <a:t>Композиція Старого Заповіту:</a:t>
            </a:r>
            <a:endParaRPr lang="ru-RU" b="1" i="1" dirty="0">
              <a:solidFill>
                <a:srgbClr val="663300"/>
              </a:solidFill>
            </a:endParaRPr>
          </a:p>
        </p:txBody>
      </p:sp>
      <p:pic>
        <p:nvPicPr>
          <p:cNvPr id="28674" name="Picture 2" descr="Картинка 1 из 159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412776"/>
            <a:ext cx="2520280" cy="3384376"/>
          </a:xfrm>
          <a:prstGeom prst="rect">
            <a:avLst/>
          </a:prstGeom>
          <a:noFill/>
        </p:spPr>
      </p:pic>
      <p:pic>
        <p:nvPicPr>
          <p:cNvPr id="28676" name="Picture 4" descr="Картинка 3 из 159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3284984"/>
            <a:ext cx="2480320" cy="32403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11960" y="4797152"/>
            <a:ext cx="4680520" cy="1656184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uk-UA" sz="3600" b="1" i="1" dirty="0" smtClean="0">
                <a:solidFill>
                  <a:schemeClr val="tx2">
                    <a:lumMod val="10000"/>
                  </a:schemeClr>
                </a:solidFill>
              </a:rPr>
              <a:t>  Це </a:t>
            </a:r>
            <a:r>
              <a:rPr lang="uk-UA" sz="3600" b="1" i="1" dirty="0" smtClean="0">
                <a:solidFill>
                  <a:schemeClr val="tx2">
                    <a:lumMod val="10000"/>
                  </a:schemeClr>
                </a:solidFill>
              </a:rPr>
              <a:t>життєпис діянь Ісуса Христа та святих </a:t>
            </a:r>
            <a:r>
              <a:rPr lang="uk-UA" sz="3600" b="1" i="1" dirty="0" smtClean="0">
                <a:solidFill>
                  <a:schemeClr val="tx2">
                    <a:lumMod val="10000"/>
                  </a:schemeClr>
                </a:solidFill>
              </a:rPr>
              <a:t>апостолів</a:t>
            </a:r>
            <a:endParaRPr lang="ru-RU" sz="3600" b="1" i="1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3968" y="152400"/>
            <a:ext cx="4402832" cy="1116360"/>
          </a:xfrm>
        </p:spPr>
        <p:txBody>
          <a:bodyPr/>
          <a:lstStyle/>
          <a:p>
            <a:pPr algn="ctr"/>
            <a:r>
              <a:rPr lang="uk-UA" b="1" i="1" dirty="0" smtClean="0">
                <a:solidFill>
                  <a:srgbClr val="663300"/>
                </a:solidFill>
              </a:rPr>
              <a:t>Новий Заповіт</a:t>
            </a:r>
            <a:endParaRPr lang="ru-RU" b="1" i="1" dirty="0">
              <a:solidFill>
                <a:srgbClr val="663300"/>
              </a:solidFill>
            </a:endParaRPr>
          </a:p>
        </p:txBody>
      </p:sp>
      <p:pic>
        <p:nvPicPr>
          <p:cNvPr id="29700" name="Picture 4" descr="Картинка 68 из 2445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908720"/>
            <a:ext cx="3752850" cy="4762500"/>
          </a:xfrm>
          <a:prstGeom prst="rect">
            <a:avLst/>
          </a:prstGeom>
          <a:noFill/>
        </p:spPr>
      </p:pic>
      <p:pic>
        <p:nvPicPr>
          <p:cNvPr id="29702" name="Picture 6" descr="Картинка 5 из 15837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340768"/>
            <a:ext cx="2592288" cy="34563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524000"/>
            <a:ext cx="4978896" cy="492933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uk-UA" sz="2800" dirty="0" smtClean="0">
                <a:solidFill>
                  <a:schemeClr val="tx2">
                    <a:lumMod val="10000"/>
                  </a:schemeClr>
                </a:solidFill>
              </a:rPr>
              <a:t>Чотири Євангелія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sz="2800" dirty="0" smtClean="0">
                <a:solidFill>
                  <a:schemeClr val="tx2">
                    <a:lumMod val="10000"/>
                  </a:schemeClr>
                </a:solidFill>
              </a:rPr>
              <a:t>Послання апостолів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sz="2800" dirty="0" smtClean="0">
                <a:solidFill>
                  <a:schemeClr val="tx2">
                    <a:lumMod val="10000"/>
                  </a:schemeClr>
                </a:solidFill>
              </a:rPr>
              <a:t>Одкровення Іоанна Богослова.</a:t>
            </a:r>
          </a:p>
          <a:p>
            <a:pPr marL="0" indent="0" algn="ctr">
              <a:buNone/>
            </a:pPr>
            <a:r>
              <a:rPr lang="uk-UA" sz="28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uk-UA" sz="2800" b="1" dirty="0" smtClean="0">
                <a:solidFill>
                  <a:schemeClr val="tx2">
                    <a:lumMod val="10000"/>
                  </a:schemeClr>
                </a:solidFill>
              </a:rPr>
              <a:t>Їх </a:t>
            </a:r>
            <a:r>
              <a:rPr lang="uk-UA" sz="2800" b="1" dirty="0" smtClean="0">
                <a:solidFill>
                  <a:schemeClr val="tx2">
                    <a:lumMod val="10000"/>
                  </a:schemeClr>
                </a:solidFill>
              </a:rPr>
              <a:t>було створено вісьмома </a:t>
            </a:r>
            <a:r>
              <a:rPr lang="uk-UA" sz="2800" b="1" dirty="0" err="1" smtClean="0">
                <a:solidFill>
                  <a:schemeClr val="tx2">
                    <a:lumMod val="10000"/>
                  </a:schemeClr>
                </a:solidFill>
              </a:rPr>
              <a:t>богонатхненними</a:t>
            </a:r>
            <a:r>
              <a:rPr lang="uk-UA" sz="2800" b="1" dirty="0" smtClean="0">
                <a:solidFill>
                  <a:schemeClr val="tx2">
                    <a:lumMod val="10000"/>
                  </a:schemeClr>
                </a:solidFill>
              </a:rPr>
              <a:t> письменниками – Євангелістами Матвієм, Марком, Лукою, Іоанном, Павлом, Петром, Яковом, Юдою.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b="1" i="1" dirty="0" smtClean="0">
                <a:solidFill>
                  <a:srgbClr val="663300"/>
                </a:solidFill>
              </a:rPr>
              <a:t>Новий Заповіт має таку композицію:</a:t>
            </a:r>
            <a:endParaRPr lang="ru-RU" b="1" i="1" dirty="0">
              <a:solidFill>
                <a:srgbClr val="663300"/>
              </a:solidFill>
            </a:endParaRPr>
          </a:p>
        </p:txBody>
      </p:sp>
      <p:pic>
        <p:nvPicPr>
          <p:cNvPr id="34818" name="Picture 2" descr="Картинка 92 из 15997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1700808"/>
            <a:ext cx="3171825" cy="4267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46856" y="404664"/>
            <a:ext cx="8229600" cy="1764432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i="1" dirty="0" smtClean="0">
                <a:solidFill>
                  <a:srgbClr val="663300"/>
                </a:solidFill>
              </a:rPr>
              <a:t>Апокаліпсис </a:t>
            </a:r>
            <a:br>
              <a:rPr lang="uk-UA" b="1" i="1" dirty="0" smtClean="0">
                <a:solidFill>
                  <a:srgbClr val="663300"/>
                </a:solidFill>
              </a:rPr>
            </a:br>
            <a:r>
              <a:rPr lang="uk-UA" b="1" i="1" dirty="0" smtClean="0">
                <a:solidFill>
                  <a:srgbClr val="663300"/>
                </a:solidFill>
              </a:rPr>
              <a:t> </a:t>
            </a:r>
            <a:r>
              <a:rPr lang="uk-UA" sz="3200" b="1" i="1" dirty="0" smtClean="0">
                <a:solidFill>
                  <a:schemeClr val="tx2">
                    <a:lumMod val="10000"/>
                  </a:schemeClr>
                </a:solidFill>
              </a:rPr>
              <a:t>остання книга Нового Завіту, яка є пророчою частиною текстів.</a:t>
            </a:r>
            <a:endParaRPr lang="ru-RU" b="1" i="1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33796" name="Picture 4" descr="Картинка 25 из 445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9545" y="2852936"/>
            <a:ext cx="3960440" cy="3312368"/>
          </a:xfrm>
          <a:prstGeom prst="rect">
            <a:avLst/>
          </a:prstGeom>
          <a:noFill/>
        </p:spPr>
      </p:pic>
      <p:pic>
        <p:nvPicPr>
          <p:cNvPr id="33798" name="Picture 6" descr="Картинка 26 из 445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492896"/>
            <a:ext cx="3816424" cy="3384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391666" y="1467403"/>
            <a:ext cx="4040188" cy="792088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tx2">
                    <a:lumMod val="10000"/>
                  </a:schemeClr>
                </a:solidFill>
              </a:rPr>
              <a:t>Леонардо да </a:t>
            </a:r>
            <a:r>
              <a:rPr lang="ru-RU" dirty="0" err="1">
                <a:solidFill>
                  <a:schemeClr val="tx2">
                    <a:lumMod val="10000"/>
                  </a:schemeClr>
                </a:solidFill>
              </a:rPr>
              <a:t>Вінчі</a:t>
            </a:r>
            <a:r>
              <a:rPr lang="ru-RU" b="0" dirty="0">
                <a:solidFill>
                  <a:schemeClr val="tx2">
                    <a:lumMod val="10000"/>
                  </a:schemeClr>
                </a:solidFill>
              </a:rPr>
              <a:t> </a:t>
            </a:r>
          </a:p>
          <a:p>
            <a:pPr algn="ctr"/>
            <a:r>
              <a:rPr lang="ru-RU" b="0" dirty="0" smtClean="0">
                <a:solidFill>
                  <a:schemeClr val="tx2">
                    <a:lumMod val="10000"/>
                  </a:schemeClr>
                </a:solidFill>
              </a:rPr>
              <a:t>«</a:t>
            </a:r>
            <a:r>
              <a:rPr lang="ru-RU" b="0" dirty="0" err="1" smtClean="0">
                <a:solidFill>
                  <a:schemeClr val="tx2">
                    <a:lumMod val="10000"/>
                  </a:schemeClr>
                </a:solidFill>
              </a:rPr>
              <a:t>Хрещен</a:t>
            </a:r>
            <a:r>
              <a:rPr lang="uk-UA" b="0" dirty="0" err="1" smtClean="0">
                <a:solidFill>
                  <a:schemeClr val="tx2">
                    <a:lumMod val="10000"/>
                  </a:schemeClr>
                </a:solidFill>
              </a:rPr>
              <a:t>ня</a:t>
            </a:r>
            <a:r>
              <a:rPr lang="ru-RU" b="0" dirty="0" smtClean="0">
                <a:solidFill>
                  <a:schemeClr val="tx2">
                    <a:lumMod val="10000"/>
                  </a:schemeClr>
                </a:solidFill>
              </a:rPr>
              <a:t> Христа</a:t>
            </a:r>
            <a:r>
              <a:rPr lang="ru-RU" b="0" dirty="0" smtClean="0">
                <a:solidFill>
                  <a:schemeClr val="tx2">
                    <a:lumMod val="10000"/>
                  </a:schemeClr>
                </a:solidFill>
              </a:rPr>
              <a:t>»</a:t>
            </a:r>
            <a:endParaRPr lang="ru-RU" b="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969296"/>
          </a:xfrm>
        </p:spPr>
        <p:txBody>
          <a:bodyPr/>
          <a:lstStyle/>
          <a:p>
            <a:pPr algn="ctr"/>
            <a:r>
              <a:rPr lang="uk-UA" b="1" i="1" dirty="0" smtClean="0">
                <a:solidFill>
                  <a:srgbClr val="663300"/>
                </a:solidFill>
              </a:rPr>
              <a:t>Біблійні образи</a:t>
            </a:r>
            <a:endParaRPr lang="ru-RU" b="1" i="1" dirty="0">
              <a:solidFill>
                <a:srgbClr val="663300"/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3"/>
          </p:nvPr>
        </p:nvSpPr>
        <p:spPr>
          <a:xfrm>
            <a:off x="5006493" y="1052737"/>
            <a:ext cx="3528392" cy="1224135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Рембрандт </a:t>
            </a:r>
            <a:r>
              <a:rPr lang="ru-RU" b="0" dirty="0" smtClean="0">
                <a:solidFill>
                  <a:schemeClr val="tx2">
                    <a:lumMod val="10000"/>
                  </a:schemeClr>
                </a:solidFill>
              </a:rPr>
              <a:t>«</a:t>
            </a:r>
            <a:r>
              <a:rPr lang="ru-RU" b="0" dirty="0" err="1" smtClean="0">
                <a:solidFill>
                  <a:schemeClr val="tx2">
                    <a:lumMod val="10000"/>
                  </a:schemeClr>
                </a:solidFill>
              </a:rPr>
              <a:t>Іаков</a:t>
            </a:r>
            <a:r>
              <a:rPr lang="ru-RU" b="0" dirty="0" smtClean="0">
                <a:solidFill>
                  <a:schemeClr val="tx2">
                    <a:lumMod val="10000"/>
                  </a:schemeClr>
                </a:solidFill>
              </a:rPr>
              <a:t>, борющийся с ангелом</a:t>
            </a:r>
            <a:r>
              <a:rPr lang="ru-RU" b="0" dirty="0" smtClean="0">
                <a:solidFill>
                  <a:schemeClr val="tx2">
                    <a:lumMod val="10000"/>
                  </a:schemeClr>
                </a:solidFill>
              </a:rPr>
              <a:t>»</a:t>
            </a:r>
            <a:endParaRPr lang="ru-RU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32774" name="Picture 6" descr="Картинка 68 из 74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2276872"/>
            <a:ext cx="3637037" cy="4365104"/>
          </a:xfrm>
          <a:prstGeom prst="rect">
            <a:avLst/>
          </a:prstGeom>
          <a:noFill/>
        </p:spPr>
      </p:pic>
      <p:pic>
        <p:nvPicPr>
          <p:cNvPr id="32776" name="Picture 8" descr="Картинка 13 из 100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276872"/>
            <a:ext cx="3600400" cy="43651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546373" y="1514872"/>
            <a:ext cx="4040188" cy="762000"/>
          </a:xfrm>
        </p:spPr>
        <p:txBody>
          <a:bodyPr/>
          <a:lstStyle/>
          <a:p>
            <a:pPr algn="ctr"/>
            <a:r>
              <a:rPr lang="ru-RU" dirty="0" err="1" smtClean="0">
                <a:solidFill>
                  <a:schemeClr val="tx2">
                    <a:lumMod val="10000"/>
                  </a:schemeClr>
                </a:solidFill>
              </a:rPr>
              <a:t>Рафаель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endParaRPr lang="ru-RU" dirty="0" smtClean="0">
              <a:solidFill>
                <a:schemeClr val="tx2">
                  <a:lumMod val="10000"/>
                </a:schemeClr>
              </a:solidFill>
            </a:endParaRPr>
          </a:p>
          <a:p>
            <a:pPr algn="ctr"/>
            <a:r>
              <a:rPr lang="ru-RU" b="0" dirty="0" smtClean="0">
                <a:solidFill>
                  <a:schemeClr val="tx2">
                    <a:lumMod val="10000"/>
                  </a:schemeClr>
                </a:solidFill>
              </a:rPr>
              <a:t>«</a:t>
            </a:r>
            <a:r>
              <a:rPr lang="ru-RU" b="0" dirty="0" err="1" smtClean="0">
                <a:solidFill>
                  <a:schemeClr val="tx2">
                    <a:lumMod val="10000"/>
                  </a:schemeClr>
                </a:solidFill>
              </a:rPr>
              <a:t>Сикстинс</a:t>
            </a:r>
            <a:r>
              <a:rPr lang="uk-UA" b="0" dirty="0" smtClean="0">
                <a:solidFill>
                  <a:schemeClr val="tx2">
                    <a:lumMod val="10000"/>
                  </a:schemeClr>
                </a:solidFill>
              </a:rPr>
              <a:t>ь</a:t>
            </a:r>
            <a:r>
              <a:rPr lang="ru-RU" b="0" dirty="0" err="1" smtClean="0">
                <a:solidFill>
                  <a:schemeClr val="tx2">
                    <a:lumMod val="10000"/>
                  </a:schemeClr>
                </a:solidFill>
              </a:rPr>
              <a:t>ка</a:t>
            </a:r>
            <a:r>
              <a:rPr lang="ru-RU" b="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b="0" dirty="0" err="1" smtClean="0">
                <a:solidFill>
                  <a:schemeClr val="tx2">
                    <a:lumMod val="10000"/>
                  </a:schemeClr>
                </a:solidFill>
              </a:rPr>
              <a:t>мадона</a:t>
            </a:r>
            <a:r>
              <a:rPr lang="ru-RU" b="0" dirty="0" smtClean="0">
                <a:solidFill>
                  <a:schemeClr val="tx2">
                    <a:lumMod val="10000"/>
                  </a:schemeClr>
                </a:solidFill>
              </a:rPr>
              <a:t>»</a:t>
            </a:r>
            <a:endParaRPr lang="ru-RU" b="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i="1" dirty="0" smtClean="0">
                <a:solidFill>
                  <a:srgbClr val="663300"/>
                </a:solidFill>
              </a:rPr>
              <a:t>Біблійні образи</a:t>
            </a:r>
            <a:endParaRPr lang="ru-RU" dirty="0">
              <a:solidFill>
                <a:srgbClr val="663300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3"/>
          </p:nvPr>
        </p:nvSpPr>
        <p:spPr>
          <a:xfrm>
            <a:off x="4816946" y="1491382"/>
            <a:ext cx="4040188" cy="762000"/>
          </a:xfrm>
        </p:spPr>
        <p:txBody>
          <a:bodyPr/>
          <a:lstStyle/>
          <a:p>
            <a:pPr algn="ctr"/>
            <a:r>
              <a:rPr lang="ru-RU" dirty="0" err="1" smtClean="0">
                <a:solidFill>
                  <a:schemeClr val="tx2">
                    <a:lumMod val="10000"/>
                  </a:schemeClr>
                </a:solidFill>
              </a:rPr>
              <a:t>Рафаель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      </a:t>
            </a:r>
            <a:r>
              <a:rPr lang="ru-RU" b="0" dirty="0" smtClean="0">
                <a:solidFill>
                  <a:schemeClr val="tx2">
                    <a:lumMod val="10000"/>
                  </a:schemeClr>
                </a:solidFill>
              </a:rPr>
              <a:t>          «</a:t>
            </a:r>
            <a:r>
              <a:rPr lang="ru-RU" b="0" dirty="0" err="1" smtClean="0">
                <a:solidFill>
                  <a:schemeClr val="tx2">
                    <a:lumMod val="10000"/>
                  </a:schemeClr>
                </a:solidFill>
              </a:rPr>
              <a:t>Мадона</a:t>
            </a:r>
            <a:r>
              <a:rPr lang="ru-RU" b="0" dirty="0" smtClean="0">
                <a:solidFill>
                  <a:schemeClr val="tx2">
                    <a:lumMod val="10000"/>
                  </a:schemeClr>
                </a:solidFill>
              </a:rPr>
              <a:t> де </a:t>
            </a:r>
            <a:r>
              <a:rPr lang="ru-RU" b="0" dirty="0" err="1" smtClean="0">
                <a:solidFill>
                  <a:schemeClr val="tx2">
                    <a:lumMod val="10000"/>
                  </a:schemeClr>
                </a:solidFill>
              </a:rPr>
              <a:t>Фоліньо</a:t>
            </a:r>
            <a:r>
              <a:rPr lang="ru-RU" b="0" dirty="0" smtClean="0">
                <a:solidFill>
                  <a:schemeClr val="tx2">
                    <a:lumMod val="10000"/>
                  </a:schemeClr>
                </a:solidFill>
              </a:rPr>
              <a:t>»</a:t>
            </a:r>
            <a:endParaRPr lang="ru-RU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1026" name="Picture 2" descr="http://nearyou.ru/100kartin/100_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276872"/>
            <a:ext cx="3189734" cy="4176464"/>
          </a:xfrm>
          <a:prstGeom prst="rect">
            <a:avLst/>
          </a:prstGeom>
          <a:noFill/>
        </p:spPr>
      </p:pic>
      <p:pic>
        <p:nvPicPr>
          <p:cNvPr id="1028" name="Picture 4" descr="http://az.lib.ru/img/b/briliant_s_m/text_0030/text_0030-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2276873"/>
            <a:ext cx="3089920" cy="41764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161</TotalTime>
  <Words>175</Words>
  <Application>Microsoft Office PowerPoint</Application>
  <PresentationFormat>Экран (4:3)</PresentationFormat>
  <Paragraphs>36</Paragraphs>
  <Slides>10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Бумажная</vt:lpstr>
      <vt:lpstr>      Біблія  </vt:lpstr>
      <vt:lpstr>Біблія – збірник священних текстів іудеїв і християн, основа віри і життя, найбільше джерело вічних духовних цінностей </vt:lpstr>
      <vt:lpstr>Старий Заповіт  складається з 39 книг </vt:lpstr>
      <vt:lpstr>Композиція Старого Заповіту:</vt:lpstr>
      <vt:lpstr>Новий Заповіт</vt:lpstr>
      <vt:lpstr>Новий Заповіт має таку композицію:</vt:lpstr>
      <vt:lpstr>Апокаліпсис   остання книга Нового Завіту, яка є пророчою частиною текстів.</vt:lpstr>
      <vt:lpstr>Біблійні образи</vt:lpstr>
      <vt:lpstr>Біблійні образи</vt:lpstr>
      <vt:lpstr>Біблійні образи </vt:lpstr>
    </vt:vector>
  </TitlesOfParts>
  <Company>RePack by SPecialiST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Библия –  </dc:title>
  <dc:creator>Admin</dc:creator>
  <cp:lastModifiedBy>Константин</cp:lastModifiedBy>
  <cp:revision>21</cp:revision>
  <dcterms:created xsi:type="dcterms:W3CDTF">2012-09-09T12:14:25Z</dcterms:created>
  <dcterms:modified xsi:type="dcterms:W3CDTF">2014-04-20T15:20:55Z</dcterms:modified>
</cp:coreProperties>
</file>