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4" r:id="rId7"/>
    <p:sldId id="262" r:id="rId8"/>
    <p:sldId id="263" r:id="rId9"/>
    <p:sldId id="265" r:id="rId10"/>
    <p:sldId id="266" r:id="rId11"/>
    <p:sldId id="267" r:id="rId12"/>
    <p:sldId id="269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19" autoAdjust="0"/>
    <p:restoredTop sz="86027" autoAdjust="0"/>
  </p:normalViewPr>
  <p:slideViewPr>
    <p:cSldViewPr>
      <p:cViewPr>
        <p:scale>
          <a:sx n="70" d="100"/>
          <a:sy n="70" d="100"/>
        </p:scale>
        <p:origin x="-894" y="-6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1000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advClick="0" advTm="100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100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advClick="0" advTm="1000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100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advClick="0" advTm="1000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1000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1000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1000">
    <p:push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tiff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53.jpeg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Documents and Settings\Admin\Рабочий стол\з газет\школ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71678"/>
            <a:ext cx="521497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00034" y="785794"/>
            <a:ext cx="507209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Інноваційні технології </a:t>
            </a:r>
            <a:endParaRPr lang="uk-UA" sz="2800" dirty="0" smtClean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 управлінській діяльності</a:t>
            </a:r>
            <a:endParaRPr lang="uk-UA" sz="2800" dirty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5143512"/>
            <a:ext cx="507209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0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Кам'янківська ЗОШ І-ІІІ ступенів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000" b="1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Підволочиської</a:t>
            </a:r>
            <a:r>
              <a:rPr lang="uk-UA" sz="20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районної ради Тернопільської області </a:t>
            </a:r>
            <a:endParaRPr lang="uk-UA" sz="1100" dirty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1026" name="Picture 2" descr="F:\photo 438ку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32289"/>
            <a:ext cx="2775822" cy="59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29388" y="4929198"/>
            <a:ext cx="2428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000" b="1" i="1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uk-UA" sz="20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Оксана  Петрівна    </a:t>
            </a:r>
            <a:r>
              <a:rPr lang="uk-UA" sz="2000" b="1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Кучеравенко</a:t>
            </a:r>
            <a:endParaRPr lang="uk-UA" sz="2000" b="1" i="1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uk-UA" sz="2000" b="1" i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Директор школи</a:t>
            </a:r>
            <a:endParaRPr lang="uk-UA" sz="2000" dirty="0"/>
          </a:p>
        </p:txBody>
      </p:sp>
    </p:spTree>
  </p:cSld>
  <p:clrMapOvr>
    <a:masterClrMapping/>
  </p:clrMapOvr>
  <p:transition advClick="0" advTm="1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t="36170"/>
          <a:stretch>
            <a:fillRect/>
          </a:stretch>
        </p:blipFill>
        <p:spPr bwMode="auto">
          <a:xfrm>
            <a:off x="0" y="1214422"/>
            <a:ext cx="300040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6073" y="4000504"/>
            <a:ext cx="3607927" cy="241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4357694"/>
            <a:ext cx="3038847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1234\Desktop\101NIKON\DSCN256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29066"/>
            <a:ext cx="2786050" cy="2304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1234\Desktop\презентацыя\SAM_7946.JPG"/>
          <p:cNvPicPr/>
          <p:nvPr/>
        </p:nvPicPr>
        <p:blipFill>
          <a:blip r:embed="rId6" cstate="print"/>
          <a:srcRect l="5882"/>
          <a:stretch>
            <a:fillRect/>
          </a:stretch>
        </p:blipFill>
        <p:spPr bwMode="auto">
          <a:xfrm>
            <a:off x="5715008" y="1071546"/>
            <a:ext cx="3428992" cy="2428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714612" y="928670"/>
            <a:ext cx="3786214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100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організація психолого-педагогічної освіти батьків;</a:t>
            </a:r>
          </a:p>
          <a:p>
            <a:pPr marL="228600">
              <a:spcAft>
                <a:spcPts val="1000"/>
              </a:spcAft>
              <a:buFontTx/>
              <a:buChar char="-"/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участь батьків в управлінні школою;</a:t>
            </a:r>
          </a:p>
          <a:p>
            <a:pPr marL="228600">
              <a:spcAft>
                <a:spcPts val="1000"/>
              </a:spcAft>
              <a:buFontTx/>
              <a:buChar char="-"/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залучення батьків,                              представників громадськості, юридичних осіб до підготовки    нового навчального року;</a:t>
            </a:r>
          </a:p>
          <a:p>
            <a:pPr marL="228600">
              <a:spcAft>
                <a:spcPts val="100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робота “ </a:t>
            </a:r>
            <a:r>
              <a:rPr lang="uk-UA" sz="1600" b="1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Асоціаціїя</a:t>
            </a: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               випускників, працівників та              друзів </a:t>
            </a:r>
            <a:r>
              <a:rPr lang="uk-UA" sz="1600" b="1" i="1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Кам’янкі</a:t>
            </a:r>
            <a:r>
              <a:rPr lang="uk-UA" sz="1600" b="1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вської</a:t>
            </a: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школи ”.</a:t>
            </a:r>
            <a:endParaRPr lang="uk-UA" sz="1600" dirty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428692" y="285728"/>
            <a:ext cx="957269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uk-UA" sz="3200" b="1" i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Основні заходи у роботі з батьками та громадськістю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359138" y="13430320"/>
            <a:ext cx="11519378" cy="1535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4465065"/>
            <a:ext cx="3190863" cy="2392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357694"/>
            <a:ext cx="3490650" cy="2335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 l="2276" t="12121" r="20347" b="24242"/>
          <a:stretch>
            <a:fillRect/>
          </a:stretch>
        </p:blipFill>
        <p:spPr bwMode="auto">
          <a:xfrm>
            <a:off x="5500694" y="1142984"/>
            <a:ext cx="346984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14282" y="1214422"/>
            <a:ext cx="6357950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1000"/>
              </a:spcAft>
            </a:pPr>
            <a:r>
              <a:rPr lang="en-US" sz="1600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-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забезпечення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належних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умов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санітарно-гігієнічного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,</a:t>
            </a:r>
          </a:p>
          <a:p>
            <a:pPr marL="228600">
              <a:spcAft>
                <a:spcPts val="1000"/>
              </a:spcAft>
            </a:pP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протипожежного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режимів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;</a:t>
            </a:r>
          </a:p>
          <a:p>
            <a:pPr marL="228600">
              <a:spcAft>
                <a:spcPts val="1000"/>
              </a:spcAft>
            </a:pP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- </a:t>
            </a:r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благоустрій шкільної території;  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    - </a:t>
            </a:r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ремонт покрівлі школи; 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    - 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ремонт спортивного залу,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шкільної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їдальні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системи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                                                                                                                         </a:t>
            </a:r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центрального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опалення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; 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   -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оснащення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школи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сучасною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оргтехнікою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; 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   -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розробка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та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створення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сайту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школи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;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   -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приведення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до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єдиного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естетичного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вигляду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шкільних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приміщень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;. 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  - </a:t>
            </a:r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встановлення енергозберігаючих вікон та дверей.</a:t>
            </a:r>
            <a:endParaRPr lang="uk-UA" dirty="0">
              <a:solidFill>
                <a:srgbClr val="002060"/>
              </a:solidFill>
              <a:latin typeface="Monotype Corsiva" pitchFamily="66" charset="0"/>
              <a:ea typeface="Times New Roman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42852"/>
            <a:ext cx="914400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Основні</a:t>
            </a:r>
            <a: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 заходи </a:t>
            </a:r>
            <a:r>
              <a:rPr lang="ru-RU" sz="3200" b="1" i="1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щодо</a:t>
            </a:r>
            <a: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 </a:t>
            </a:r>
            <a:r>
              <a:rPr lang="uk-UA" sz="3200" b="1" i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зміцнення матеріально-технічної бази   школи</a:t>
            </a:r>
            <a:endParaRPr lang="uk-UA" sz="3200" dirty="0" smtClean="0">
              <a:solidFill>
                <a:srgbClr val="002060"/>
              </a:solidFill>
              <a:latin typeface="Monotype Corsiva" pitchFamily="66" charset="0"/>
              <a:ea typeface="Times New Roman"/>
              <a:cs typeface="Times New Roman"/>
            </a:endParaRPr>
          </a:p>
        </p:txBody>
      </p:sp>
      <p:pic>
        <p:nvPicPr>
          <p:cNvPr id="1026" name="Picture 2" descr="C:\Documents and Settings\Admin\Рабочий стол\сходи\SAM_1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3357562"/>
            <a:ext cx="2928957" cy="219671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57224" y="-214338"/>
            <a:ext cx="8001056" cy="1219200"/>
          </a:xfrm>
        </p:spPr>
        <p:txBody>
          <a:bodyPr>
            <a:normAutofit/>
          </a:bodyPr>
          <a:lstStyle/>
          <a:p>
            <a:r>
              <a:rPr lang="ru-RU" sz="4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/>
                <a:cs typeface="Times New Roman"/>
              </a:rPr>
              <a:t>Громадське</a:t>
            </a:r>
            <a: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/>
                <a:cs typeface="Times New Roman"/>
              </a:rPr>
              <a:t> </a:t>
            </a:r>
            <a:r>
              <a:rPr lang="ru-RU" sz="4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/>
                <a:cs typeface="Times New Roman"/>
              </a:rPr>
              <a:t>визнання</a:t>
            </a:r>
            <a: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/>
                <a:cs typeface="Times New Roman"/>
              </a:rPr>
              <a:t> та </a:t>
            </a:r>
            <a:r>
              <a:rPr lang="ru-RU" sz="4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/>
                <a:cs typeface="Times New Roman"/>
              </a:rPr>
              <a:t>досягнення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9" name="Picture 3" descr="C:\Documents and Settings\Admin\Рабочий стол\презентацыя\грамоти\SAM_1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2357454" cy="3360443"/>
          </a:xfrm>
          <a:prstGeom prst="rect">
            <a:avLst/>
          </a:prstGeom>
          <a:noFill/>
        </p:spPr>
      </p:pic>
      <p:pic>
        <p:nvPicPr>
          <p:cNvPr id="10" name="Picture 4" descr="C:\Documents and Settings\Admin\Рабочий стол\презентацыя\грамоти\SAM_1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928670"/>
            <a:ext cx="2256871" cy="3069830"/>
          </a:xfrm>
          <a:prstGeom prst="rect">
            <a:avLst/>
          </a:prstGeom>
          <a:noFill/>
        </p:spPr>
      </p:pic>
      <p:pic>
        <p:nvPicPr>
          <p:cNvPr id="11" name="Picture 2" descr="C:\Documents and Settings\Admin\Рабочий стол\презентацыя\грамоти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857364"/>
            <a:ext cx="2243952" cy="3290901"/>
          </a:xfrm>
          <a:prstGeom prst="rect">
            <a:avLst/>
          </a:prstGeom>
          <a:noFill/>
        </p:spPr>
      </p:pic>
      <p:pic>
        <p:nvPicPr>
          <p:cNvPr id="1026" name="Picture 2" descr="C:\Users\1234\Desktop\uhfvjnb - 0002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9050" y="1285860"/>
            <a:ext cx="2224950" cy="3143272"/>
          </a:xfrm>
          <a:prstGeom prst="rect">
            <a:avLst/>
          </a:prstGeom>
          <a:noFill/>
        </p:spPr>
      </p:pic>
      <p:pic>
        <p:nvPicPr>
          <p:cNvPr id="1027" name="Picture 3" descr="C:\Users\1234\Desktop\uhfvjnb - 0004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3357538"/>
            <a:ext cx="2386529" cy="350046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14346" y="357166"/>
            <a:ext cx="935834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0"/>
              </a:spcAft>
            </a:pPr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Сторінками становлення іміджу школи…</a:t>
            </a:r>
            <a:endParaRPr lang="uk-UA" sz="3600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6" name="Рисунок 5" descr="C:\Users\1234\Desktop\презентацыя\IMG_4037.JPG"/>
          <p:cNvPicPr/>
          <p:nvPr/>
        </p:nvPicPr>
        <p:blipFill>
          <a:blip r:embed="rId2" cstate="print"/>
          <a:srcRect t="12403"/>
          <a:stretch>
            <a:fillRect/>
          </a:stretch>
        </p:blipFill>
        <p:spPr bwMode="auto">
          <a:xfrm>
            <a:off x="4786314" y="928670"/>
            <a:ext cx="4140044" cy="2522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928671"/>
            <a:ext cx="5072066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50000"/>
              </a:lnSpc>
              <a:spcAft>
                <a:spcPts val="0"/>
              </a:spcAft>
            </a:pPr>
            <a:r>
              <a:rPr lang="uk-UA" sz="22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Учитись важко, а учить ще важче,</a:t>
            </a:r>
          </a:p>
          <a:p>
            <a:pPr marL="228600">
              <a:lnSpc>
                <a:spcPct val="150000"/>
              </a:lnSpc>
              <a:spcAft>
                <a:spcPts val="0"/>
              </a:spcAft>
            </a:pPr>
            <a:r>
              <a:rPr lang="uk-UA" sz="22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Але не мусиш зупинятись ти.</a:t>
            </a:r>
          </a:p>
          <a:p>
            <a:pPr marL="228600">
              <a:lnSpc>
                <a:spcPct val="150000"/>
              </a:lnSpc>
              <a:spcAft>
                <a:spcPts val="0"/>
              </a:spcAft>
            </a:pPr>
            <a:r>
              <a:rPr lang="uk-UA" sz="22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Як людям віддаси усе найкраще,</a:t>
            </a:r>
          </a:p>
          <a:p>
            <a:pPr marL="228600">
              <a:lnSpc>
                <a:spcPct val="150000"/>
              </a:lnSpc>
              <a:spcAft>
                <a:spcPts val="0"/>
              </a:spcAft>
            </a:pPr>
            <a:r>
              <a:rPr lang="uk-UA" sz="22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То й  сам нової висоти.</a:t>
            </a:r>
            <a:endParaRPr lang="en-US" sz="2200" b="1" i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>
              <a:lnSpc>
                <a:spcPct val="150000"/>
              </a:lnSpc>
              <a:spcAft>
                <a:spcPts val="0"/>
              </a:spcAft>
            </a:pPr>
            <a:endParaRPr lang="uk-UA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033" name="Picture 9" descr="C:\Users\1234\Desktop\М.О\з газет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14686"/>
            <a:ext cx="2931641" cy="2160000"/>
          </a:xfrm>
          <a:prstGeom prst="rect">
            <a:avLst/>
          </a:prstGeom>
          <a:noFill/>
        </p:spPr>
      </p:pic>
      <p:pic>
        <p:nvPicPr>
          <p:cNvPr id="1036" name="Picture 12" descr="C:\Users\1234\Desktop\М.О\з газет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286124"/>
            <a:ext cx="4775073" cy="2160000"/>
          </a:xfrm>
          <a:prstGeom prst="rect">
            <a:avLst/>
          </a:prstGeom>
          <a:noFill/>
        </p:spPr>
      </p:pic>
      <p:pic>
        <p:nvPicPr>
          <p:cNvPr id="1035" name="Picture 11" descr="C:\Users\1234\Desktop\М.О\з газет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429000"/>
            <a:ext cx="1933454" cy="2160000"/>
          </a:xfrm>
          <a:prstGeom prst="rect">
            <a:avLst/>
          </a:prstGeom>
          <a:noFill/>
        </p:spPr>
      </p:pic>
      <p:pic>
        <p:nvPicPr>
          <p:cNvPr id="1037" name="Picture 13" descr="C:\Users\1234\Desktop\М.О\з газет\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3571876"/>
            <a:ext cx="2884371" cy="2160000"/>
          </a:xfrm>
          <a:prstGeom prst="rect">
            <a:avLst/>
          </a:prstGeom>
          <a:noFill/>
        </p:spPr>
      </p:pic>
      <p:pic>
        <p:nvPicPr>
          <p:cNvPr id="1032" name="Picture 8" descr="C:\Users\1234\Desktop\М.О\з газет\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04" y="3714752"/>
            <a:ext cx="2188382" cy="2160000"/>
          </a:xfrm>
          <a:prstGeom prst="rect">
            <a:avLst/>
          </a:prstGeom>
          <a:noFill/>
        </p:spPr>
      </p:pic>
      <p:pic>
        <p:nvPicPr>
          <p:cNvPr id="1028" name="Picture 4" descr="C:\Users\1234\Desktop\М.О\з газет\3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28794" y="3786190"/>
            <a:ext cx="899372" cy="2160000"/>
          </a:xfrm>
          <a:prstGeom prst="rect">
            <a:avLst/>
          </a:prstGeom>
          <a:noFill/>
        </p:spPr>
      </p:pic>
      <p:pic>
        <p:nvPicPr>
          <p:cNvPr id="1038" name="Picture 14" descr="C:\Users\1234\Desktop\М.О\з газет\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14546" y="3857628"/>
            <a:ext cx="1216256" cy="2160000"/>
          </a:xfrm>
          <a:prstGeom prst="rect">
            <a:avLst/>
          </a:prstGeom>
          <a:noFill/>
        </p:spPr>
      </p:pic>
      <p:pic>
        <p:nvPicPr>
          <p:cNvPr id="1030" name="Picture 6" descr="C:\Users\1234\Desktop\М.О\з газет\5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62212" y="3912615"/>
            <a:ext cx="1245940" cy="2160000"/>
          </a:xfrm>
          <a:prstGeom prst="rect">
            <a:avLst/>
          </a:prstGeom>
          <a:noFill/>
        </p:spPr>
      </p:pic>
      <p:pic>
        <p:nvPicPr>
          <p:cNvPr id="1031" name="Picture 7" descr="C:\Users\1234\Desktop\М.О\з газет\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71802" y="4000504"/>
            <a:ext cx="2210763" cy="2160000"/>
          </a:xfrm>
          <a:prstGeom prst="rect">
            <a:avLst/>
          </a:prstGeom>
          <a:noFill/>
        </p:spPr>
      </p:pic>
      <p:pic>
        <p:nvPicPr>
          <p:cNvPr id="1034" name="Picture 10" descr="C:\Users\1234\Desktop\М.О\з газет\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14744" y="4071942"/>
            <a:ext cx="2160000" cy="2160000"/>
          </a:xfrm>
          <a:prstGeom prst="rect">
            <a:avLst/>
          </a:prstGeom>
          <a:noFill/>
        </p:spPr>
      </p:pic>
      <p:pic>
        <p:nvPicPr>
          <p:cNvPr id="1029" name="Picture 5" descr="C:\Users\1234\Desktop\М.О\з газет\4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3438" y="4143380"/>
            <a:ext cx="1476266" cy="2160000"/>
          </a:xfrm>
          <a:prstGeom prst="rect">
            <a:avLst/>
          </a:prstGeom>
          <a:noFill/>
        </p:spPr>
      </p:pic>
      <p:pic>
        <p:nvPicPr>
          <p:cNvPr id="1027" name="Picture 3" descr="C:\Users\1234\Desktop\М.О\з газет\2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43570" y="4214818"/>
            <a:ext cx="2287473" cy="2160000"/>
          </a:xfrm>
          <a:prstGeom prst="rect">
            <a:avLst/>
          </a:prstGeom>
          <a:noFill/>
        </p:spPr>
      </p:pic>
      <p:pic>
        <p:nvPicPr>
          <p:cNvPr id="1026" name="Picture 2" descr="C:\Users\1234\Desktop\М.О\з газет\11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16" y="4286256"/>
            <a:ext cx="1222504" cy="2160000"/>
          </a:xfrm>
          <a:prstGeom prst="rect">
            <a:avLst/>
          </a:prstGeom>
          <a:noFill/>
        </p:spPr>
      </p:pic>
      <p:pic>
        <p:nvPicPr>
          <p:cNvPr id="1039" name="Picture 15" descr="C:\Users\1234\Desktop\М.О\з газет\1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00958" y="4357694"/>
            <a:ext cx="1245979" cy="216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3164E-6 L 0.31632 -0.1574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0" y="-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32 -0.15749 L 0.03421 -0.0108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0" y="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056E-7 L 0.1842 -0.188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0" y="-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036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0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2 -0.18871 L 0.05833 7.40056E-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0" y="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 0.01064 L 0.30052 -0.1680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0" y="-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103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0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52 -0.16802 L 0.0092 0.01064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21E-6 L 0.20955 -0.1676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0" y="-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103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10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955 -0.16778 L -1.38889E-6 -3.7769E-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0" y="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2084 L 0.21528 -0.2409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0" y="-1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632 -0.23055 L -0.00799 -0.01042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0" y="1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0.24775 -0.24098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0" y="-1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74 -0.25139 L 0.00365 0.00069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0" y="1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23 -0.04166 L 0.1809 -0.28263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-1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2000" fill="hold"/>
                                        <p:tgtEl>
                                          <p:spTgt spid="103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2000" fill="hold"/>
                                        <p:tgtEl>
                                          <p:spTgt spid="10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913 -0.25139 L -0.00555 0.00069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0" y="1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33  E" pathEditMode="relative" ptsTypes="">
                                      <p:cBhvr>
                                        <p:cTn id="17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3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7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33  E" pathEditMode="relative" ptsTypes="">
                                      <p:cBhvr>
                                        <p:cTn id="191" dur="2000" spd="-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-7.40741E-7 L 0.05104 -0.27222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" y="-1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9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1042 L 0.05104 -0.27222 " pathEditMode="relative" rAng="0" ptsTypes="AA">
                                      <p:cBhvr>
                                        <p:cTn id="213" dur="1000" spd="-100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" y="-1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-0.01041 L -0.01649 -0.28263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1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7" dur="2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1" dur="2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1041 L -0.0165 -0.28263 " pathEditMode="relative" rAng="0" ptsTypes="AA">
                                      <p:cBhvr>
                                        <p:cTn id="235" dur="2000" spd="-100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-1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0.08073 -0.28263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-1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9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3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0.08073 -0.28263 " pathEditMode="relative" rAng="0" ptsTypes="AA">
                                      <p:cBhvr>
                                        <p:cTn id="257" dur="2000" spd="-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-1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23438 -0.29305 " pathEditMode="relative" rAng="0" ptsTypes="AA">
                                      <p:cBhvr>
                                        <p:cTn id="26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-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1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5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23438 -0.29305 " pathEditMode="relative" rAng="0" ptsTypes="AA">
                                      <p:cBhvr>
                                        <p:cTn id="279" dur="2000" spd="-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-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62627E-6 L -0.31684 -0.30319 " pathEditMode="relative" rAng="0" ptsTypes="AA">
                                      <p:cBhvr>
                                        <p:cTn id="28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00" y="-1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3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7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62627E-6 L -0.30903 -0.30319 " pathEditMode="relative" rAng="0" ptsTypes="AA">
                                      <p:cBhvr>
                                        <p:cTn id="301" dur="2000" spd="-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1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56799E-7 L -0.38056 -0.3136 " pathEditMode="relative" rAng="0" ptsTypes="AA">
                                      <p:cBhvr>
                                        <p:cTn id="311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0" y="-1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5" dur="2000" fill="hold"/>
                                        <p:tgtEl>
                                          <p:spTgt spid="103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9" dur="2000" fill="hold"/>
                                        <p:tgtEl>
                                          <p:spTgt spid="10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56799E-7 L -0.38837 -0.3136 " pathEditMode="relative" rAng="0" ptsTypes="AA">
                                      <p:cBhvr>
                                        <p:cTn id="323" dur="2000" spd="-100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0" y="-1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:\презентацыя\SAM_9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57158" y="3786190"/>
            <a:ext cx="4286281" cy="2882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:\презентацыя\photo 438.jpg"/>
          <p:cNvPicPr>
            <a:picLocks noChangeAspect="1" noChangeArrowheads="1"/>
          </p:cNvPicPr>
          <p:nvPr/>
        </p:nvPicPr>
        <p:blipFill>
          <a:blip r:embed="rId3" cstate="print"/>
          <a:srcRect r="10232"/>
          <a:stretch>
            <a:fillRect/>
          </a:stretch>
        </p:blipFill>
        <p:spPr bwMode="auto">
          <a:xfrm>
            <a:off x="4786314" y="3781211"/>
            <a:ext cx="3929090" cy="2917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1234\Desktop\презентацыя\SAM_6731.JPG"/>
          <p:cNvPicPr/>
          <p:nvPr/>
        </p:nvPicPr>
        <p:blipFill>
          <a:blip r:embed="rId4" cstate="print"/>
          <a:srcRect l="29412" r="10860"/>
          <a:stretch>
            <a:fillRect/>
          </a:stretch>
        </p:blipFill>
        <p:spPr bwMode="auto">
          <a:xfrm>
            <a:off x="251520" y="332656"/>
            <a:ext cx="3214710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508104" y="836712"/>
            <a:ext cx="3635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2000" b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Кожній дитині – світло знань.</a:t>
            </a:r>
          </a:p>
          <a:p>
            <a:pPr>
              <a:spcAft>
                <a:spcPts val="0"/>
              </a:spcAft>
            </a:pPr>
            <a:r>
              <a:rPr lang="uk-UA" sz="2000" b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Кожній дитині – світло любові.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Віру в сили свої без вагань,</a:t>
            </a:r>
            <a:endParaRPr lang="uk-UA" sz="2000" b="1" dirty="0" smtClean="0">
              <a:solidFill>
                <a:srgbClr val="002060"/>
              </a:solidFill>
              <a:latin typeface="Monotype Corsiva" pitchFamily="66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uk-UA" sz="2000" b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Як запоруку щасливої долі.</a:t>
            </a:r>
            <a:endParaRPr lang="uk-UA" sz="2000" b="1" dirty="0">
              <a:solidFill>
                <a:srgbClr val="002060"/>
              </a:solidFill>
              <a:latin typeface="Monotype Corsiva" pitchFamily="66" charset="0"/>
              <a:ea typeface="Times New Roman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7554" y="2143116"/>
            <a:ext cx="5429288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Місце роботи – директор Кам’янківської  ЗОШ І-ІІІ ступенів.</a:t>
            </a:r>
            <a:endParaRPr lang="uk-UA" sz="14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Освіта –у 1984 р. закінчила Вінницький  державний  педагогічний інститут  ім. М. Островського,      вчитель географії  та біології</a:t>
            </a:r>
            <a:endParaRPr lang="uk-UA" sz="14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114425" algn="l"/>
                <a:tab pos="2969895" algn="ctr"/>
              </a:tabLst>
            </a:pPr>
            <a:r>
              <a:rPr lang="uk-UA" sz="14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Досвід роботи -	 29 років педагогічного стажу, 21 рік на керівній посаді.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114425" algn="l"/>
                <a:tab pos="2969895" algn="ctr"/>
              </a:tabLst>
            </a:pPr>
            <a:r>
              <a:rPr lang="uk-UA" sz="14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Кваліфікація - вчитель «вищої кваліфікаційної категорії», </a:t>
            </a:r>
            <a:endParaRPr lang="uk-UA" sz="14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звання – «старший вчитель».</a:t>
            </a:r>
            <a:endParaRPr lang="uk-UA" sz="1400" b="1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57620" y="188640"/>
            <a:ext cx="52863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/>
                <a:cs typeface="Times New Roman" pitchFamily="18" charset="0"/>
              </a:rPr>
              <a:t>Педагогічне кредо </a:t>
            </a:r>
            <a:endParaRPr lang="ru-RU" sz="4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1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63 0.20328 L 0.06406 0.430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113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66 -0.18502 L 0.04149 -0.453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0" y="-134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135 -0.16952 L -0.09237 -0.438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0" y="-1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248" y="571480"/>
            <a:ext cx="448289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474658"/>
            <a:ext cx="4071966" cy="306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14282" y="3786190"/>
            <a:ext cx="471490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0"/>
              </a:spcAft>
            </a:pPr>
            <a:r>
              <a:rPr lang="uk-UA" sz="20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Microsoft New Tai Lue" pitchFamily="34" charset="0"/>
              </a:rPr>
              <a:t>Педагогічний колектив</a:t>
            </a:r>
            <a:endParaRPr lang="uk-UA" sz="2000" b="1" i="1" dirty="0" smtClean="0">
              <a:solidFill>
                <a:srgbClr val="002060"/>
              </a:solidFill>
              <a:latin typeface="Calibri"/>
              <a:ea typeface="Times New Roman"/>
              <a:cs typeface="Microsoft New Tai Lue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Microsoft New Tai Lue" pitchFamily="34" charset="0"/>
              </a:rPr>
              <a:t>В школі працює 30 учителів, з яких:</a:t>
            </a:r>
            <a:endParaRPr lang="uk-UA" sz="1600" b="1" i="1" dirty="0" smtClean="0">
              <a:solidFill>
                <a:srgbClr val="002060"/>
              </a:solidFill>
              <a:latin typeface="Calibri"/>
              <a:ea typeface="Times New Roman"/>
              <a:cs typeface="Microsoft New Tai Lue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Microsoft New Tai Lue" pitchFamily="34" charset="0"/>
              </a:rPr>
              <a:t> «вчитель-методист» - 3 особи;</a:t>
            </a:r>
            <a:endParaRPr lang="uk-UA" sz="1600" b="1" i="1" dirty="0" smtClean="0">
              <a:solidFill>
                <a:srgbClr val="002060"/>
              </a:solidFill>
              <a:latin typeface="Calibri"/>
              <a:ea typeface="Times New Roman"/>
              <a:cs typeface="Microsoft New Tai Lue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Microsoft New Tai Lue" pitchFamily="34" charset="0"/>
              </a:rPr>
              <a:t> «старший учитель» - 6 осіб;</a:t>
            </a:r>
            <a:endParaRPr lang="uk-UA" sz="1600" b="1" i="1" dirty="0" smtClean="0">
              <a:solidFill>
                <a:srgbClr val="002060"/>
              </a:solidFill>
              <a:latin typeface="Calibri"/>
              <a:ea typeface="Times New Roman"/>
              <a:cs typeface="Microsoft New Tai Lue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Microsoft New Tai Lue" pitchFamily="34" charset="0"/>
              </a:rPr>
              <a:t>«спеціаліст вищої категорії» - 14 осіб;</a:t>
            </a:r>
            <a:endParaRPr lang="uk-UA" sz="1600" b="1" i="1" dirty="0" smtClean="0">
              <a:solidFill>
                <a:srgbClr val="002060"/>
              </a:solidFill>
              <a:latin typeface="Calibri"/>
              <a:ea typeface="Times New Roman"/>
              <a:cs typeface="Microsoft New Tai Lue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Microsoft New Tai Lue" pitchFamily="34" charset="0"/>
              </a:rPr>
              <a:t> «спеціаліст І категорії» - 7 осіб;</a:t>
            </a:r>
            <a:endParaRPr lang="uk-UA" sz="1600" b="1" i="1" dirty="0" smtClean="0">
              <a:solidFill>
                <a:srgbClr val="002060"/>
              </a:solidFill>
              <a:latin typeface="Calibri"/>
              <a:ea typeface="Times New Roman"/>
              <a:cs typeface="Microsoft New Tai Lue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Microsoft New Tai Lue" pitchFamily="34" charset="0"/>
              </a:rPr>
              <a:t>«спеціаліст ІІ категорії» - 3 особи;</a:t>
            </a:r>
            <a:endParaRPr lang="uk-UA" sz="1600" b="1" i="1" dirty="0" smtClean="0">
              <a:solidFill>
                <a:srgbClr val="002060"/>
              </a:solidFill>
              <a:latin typeface="Calibri"/>
              <a:ea typeface="Times New Roman"/>
              <a:cs typeface="Microsoft New Tai Lue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Microsoft New Tai Lue" pitchFamily="34" charset="0"/>
              </a:rPr>
              <a:t> «спеціаліст» - 5 особи;</a:t>
            </a:r>
            <a:endParaRPr lang="uk-UA" sz="1600" b="1" i="1" dirty="0" smtClean="0">
              <a:solidFill>
                <a:srgbClr val="002060"/>
              </a:solidFill>
              <a:latin typeface="Calibri"/>
              <a:ea typeface="Times New Roman"/>
              <a:cs typeface="Microsoft New Tai Lue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Microsoft New Tai Lue" pitchFamily="34" charset="0"/>
              </a:rPr>
              <a:t>педагогів пенсійного віку – 5 осіб;</a:t>
            </a:r>
            <a:endParaRPr lang="uk-UA" sz="1600" b="1" i="1" dirty="0" smtClean="0">
              <a:solidFill>
                <a:srgbClr val="002060"/>
              </a:solidFill>
              <a:latin typeface="Calibri"/>
              <a:ea typeface="Times New Roman"/>
              <a:cs typeface="Microsoft New Tai Lue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Microsoft New Tai Lue" pitchFamily="34" charset="0"/>
              </a:rPr>
              <a:t>молодих учителів – 5 осіб.</a:t>
            </a:r>
            <a:endParaRPr lang="uk-UA" sz="1600" b="1" i="1" dirty="0">
              <a:solidFill>
                <a:srgbClr val="002060"/>
              </a:solidFill>
              <a:latin typeface="Calibri"/>
              <a:ea typeface="Times New Roman"/>
              <a:cs typeface="Microsoft New Tai Lue" pitchFamily="34" charset="0"/>
            </a:endParaRPr>
          </a:p>
        </p:txBody>
      </p:sp>
      <p:pic>
        <p:nvPicPr>
          <p:cNvPr id="4100" name="Picture 4" descr="H:\презентацыя\SAM_65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642918"/>
            <a:ext cx="439343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55 -0.44843 L 0.17917 -0.1797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0" y="134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26 0.15726 L -0.05503 0.3841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0" y="113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 0.15611 L 0.0651 0.3829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0" y="1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презентацыя\уляна.фото\DSC_0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2938463" cy="1946243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презентацыя\уляна.фото\DSC_0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214554"/>
            <a:ext cx="3451457" cy="2286016"/>
          </a:xfrm>
          <a:prstGeom prst="rect">
            <a:avLst/>
          </a:prstGeom>
          <a:noFill/>
        </p:spPr>
      </p:pic>
      <p:pic>
        <p:nvPicPr>
          <p:cNvPr id="1029" name="Picture 5" descr="C:\Documents and Settings\Admin\Рабочий стол\презентацыя\уляна.фото\DSC_0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143380"/>
            <a:ext cx="3626375" cy="2401870"/>
          </a:xfrm>
          <a:prstGeom prst="rect">
            <a:avLst/>
          </a:prstGeom>
          <a:noFill/>
        </p:spPr>
      </p:pic>
      <p:pic>
        <p:nvPicPr>
          <p:cNvPr id="1032" name="Picture 8" descr="C:\Documents and Settings\Admin\Рабочий стол\презентацыя\уляна.фото\DSC_00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572008"/>
            <a:ext cx="2861385" cy="1895191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презентацыя\уляна.фото\DSC_00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285728"/>
            <a:ext cx="3295621" cy="2182800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презентацыя\уляна.фото\DSC_00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1214422"/>
            <a:ext cx="2357454" cy="355929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51720" y="188640"/>
            <a:ext cx="6806560" cy="845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4400" b="1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Візитівка</a:t>
            </a:r>
            <a:r>
              <a:rPr lang="uk-UA" sz="4400" b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   школи…</a:t>
            </a:r>
            <a:endParaRPr lang="uk-UA" sz="4400" dirty="0" smtClean="0">
              <a:solidFill>
                <a:srgbClr val="002060"/>
              </a:solidFill>
              <a:latin typeface="Monotype Corsiva" pitchFamily="66" charset="0"/>
              <a:ea typeface="Times New Roman"/>
              <a:cs typeface="Times New Roman"/>
            </a:endParaRPr>
          </a:p>
        </p:txBody>
      </p:sp>
      <p:pic>
        <p:nvPicPr>
          <p:cNvPr id="1031" name="Picture 7" descr="C:\Documents and Settings\Admin\Рабочий стол\презентацыя\уляна.фото\DSC_007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2143116"/>
            <a:ext cx="2938463" cy="194624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презентацыя\DSC01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82579"/>
            <a:ext cx="4214842" cy="316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H:\презентацыя\u-hrami-zn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42"/>
            <a:ext cx="3083590" cy="2923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214678" y="928670"/>
            <a:ext cx="5643602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створення сприятливого комфортного навчально – виховного  середовища для учнів та педагогів; </a:t>
            </a:r>
            <a:endParaRPr lang="en-US" sz="1600" b="1" i="1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 </a:t>
            </a: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озвиток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та самореалізація кожної особистості, як громадянина України, здатного навчатися упродовж життя;</a:t>
            </a:r>
            <a:endParaRPr lang="uk-UA" sz="1600" b="1" i="1" dirty="0" smtClean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формування творчого колективу педагогів-однодумців;</a:t>
            </a:r>
            <a:endParaRPr lang="uk-UA" sz="1600" b="1" i="1" dirty="0" smtClean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забезпечення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принципів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науковості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та  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оптимальності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при 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організації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навчально-виховного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процесу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uk-UA" sz="1600" b="1" i="1" dirty="0" smtClean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4927" y="357166"/>
            <a:ext cx="630622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3600" b="1" i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Мета роботи директора школи</a:t>
            </a:r>
            <a:endParaRPr lang="uk-UA" sz="3600" dirty="0" smtClean="0">
              <a:solidFill>
                <a:srgbClr val="002060"/>
              </a:solidFill>
              <a:latin typeface="Monotype Corsiva" pitchFamily="66" charset="0"/>
              <a:ea typeface="Times New Roman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876"/>
            <a:ext cx="4000528" cy="3000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H:\презентацыя\SAM_63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571612"/>
            <a:ext cx="3714776" cy="247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-214346" y="214290"/>
            <a:ext cx="8501122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uk-UA" sz="3600" b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Основні заходи щодо забезпечення загальної                                        середньої </a:t>
            </a:r>
            <a:r>
              <a:rPr lang="uk-UA" sz="36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освіти </a:t>
            </a:r>
          </a:p>
          <a:p>
            <a:pPr algn="ctr"/>
            <a:r>
              <a:rPr lang="uk-UA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uk-UA" sz="2400" b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071546"/>
            <a:ext cx="4786346" cy="314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- облік дітей , що проживають в селі </a:t>
            </a:r>
            <a:r>
              <a:rPr lang="uk-UA" sz="16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Кам’янки</a:t>
            </a: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; </a:t>
            </a:r>
          </a:p>
          <a:p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- комплектація 1-х, 10-х класів;</a:t>
            </a:r>
          </a:p>
          <a:p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- контроль за рухом учнів;</a:t>
            </a:r>
          </a:p>
          <a:p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- забезпечення дітей підручниками;</a:t>
            </a:r>
          </a:p>
          <a:p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- навчання хворих дітей вдома;</a:t>
            </a:r>
          </a:p>
          <a:p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- контроль відвідування учнями школи;</a:t>
            </a:r>
          </a:p>
          <a:p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- контроль за навчанням дітей з </a:t>
            </a:r>
            <a:r>
              <a:rPr lang="uk-UA" sz="1600" b="1" i="1" dirty="0" err="1" smtClean="0">
                <a:solidFill>
                  <a:srgbClr val="002060"/>
                </a:solidFill>
                <a:latin typeface="Times New Roman"/>
                <a:ea typeface="Times New Roman"/>
              </a:rPr>
              <a:t>“групи</a:t>
            </a: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uk-UA" sz="1600" b="1" i="1" dirty="0" err="1" smtClean="0">
                <a:solidFill>
                  <a:srgbClr val="002060"/>
                </a:solidFill>
                <a:latin typeface="Times New Roman"/>
                <a:ea typeface="Times New Roman"/>
              </a:rPr>
              <a:t>ризику”</a:t>
            </a: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; </a:t>
            </a:r>
          </a:p>
          <a:p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- робота з дітьми, що перебувають під опікою;</a:t>
            </a:r>
          </a:p>
          <a:p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- організація роботи груп продовженого дня;</a:t>
            </a:r>
          </a:p>
          <a:p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- вивчення системи зайнятості дітей у позаурочний час;</a:t>
            </a:r>
          </a:p>
          <a:p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- контроль за працевлаштуванням випускників.</a:t>
            </a:r>
            <a:endParaRPr lang="uk-UA" sz="16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C:\Users\1234\Desktop\презентацыя\Світлані Стаіславівні\SAM_9616.JPG"/>
          <p:cNvPicPr/>
          <p:nvPr/>
        </p:nvPicPr>
        <p:blipFill>
          <a:blip r:embed="rId3" cstate="print"/>
          <a:srcRect t="9677"/>
          <a:stretch>
            <a:fillRect/>
          </a:stretch>
        </p:blipFill>
        <p:spPr bwMode="auto">
          <a:xfrm>
            <a:off x="4500562" y="4000504"/>
            <a:ext cx="4429156" cy="2714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1234\Desktop\презентацыя\SAM_667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143380"/>
            <a:ext cx="3857652" cy="2376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F:\uhfvjnb - 000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00174"/>
            <a:ext cx="2312979" cy="3252672"/>
          </a:xfrm>
          <a:prstGeom prst="rect">
            <a:avLst/>
          </a:prstGeom>
          <a:noFill/>
        </p:spPr>
      </p:pic>
      <p:pic>
        <p:nvPicPr>
          <p:cNvPr id="3076" name="Picture 4" descr="C:\Documents and Settings\Admin\Рабочий стол\презентацыя\грамоти\SAM_1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268760"/>
            <a:ext cx="2407014" cy="342902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14282" y="357166"/>
            <a:ext cx="8929718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spcAft>
                <a:spcPts val="1000"/>
              </a:spcAft>
            </a:pPr>
            <a:r>
              <a:rPr lang="uk-UA" sz="2800" b="1" i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В</a:t>
            </a:r>
            <a:r>
              <a:rPr lang="ru-RU" sz="2800" b="1" i="1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провадження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     </a:t>
            </a:r>
            <a:r>
              <a:rPr lang="ru-RU" sz="2800" b="1" i="1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інноваційних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    </a:t>
            </a:r>
            <a:r>
              <a:rPr lang="ru-RU" sz="2800" b="1" i="1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освітньо-виховних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   </a:t>
            </a:r>
            <a:r>
              <a:rPr lang="ru-RU" sz="2800" b="1" i="1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програм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 </a:t>
            </a:r>
          </a:p>
          <a:p>
            <a:pPr marL="228600" algn="ctr">
              <a:spcAft>
                <a:spcPts val="100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та   </a:t>
            </a:r>
            <a:r>
              <a:rPr lang="ru-RU" sz="2800" b="1" i="1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проектів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   </a:t>
            </a:r>
            <a:r>
              <a:rPr lang="ru-RU" sz="2800" b="1" i="1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упродовж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  201</a:t>
            </a:r>
            <a:r>
              <a:rPr lang="uk-UA" sz="2800" b="1" i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1-2013 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рок</a:t>
            </a:r>
            <a:r>
              <a:rPr lang="uk-UA" sz="2800" b="1" i="1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ів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  в  </a:t>
            </a:r>
            <a:r>
              <a:rPr lang="ru-RU" sz="2800" b="1" i="1" dirty="0" err="1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школі</a:t>
            </a:r>
            <a:r>
              <a:rPr lang="uk-UA" sz="2800" b="1" i="1" dirty="0" smtClean="0">
                <a:solidFill>
                  <a:schemeClr val="tx1">
                    <a:lumMod val="50000"/>
                  </a:schemeClr>
                </a:solidFill>
                <a:latin typeface="Monotype Corsiva" pitchFamily="66" charset="0"/>
                <a:ea typeface="Times New Roman"/>
                <a:cs typeface="Times New Roman"/>
              </a:rPr>
              <a:t>:</a:t>
            </a:r>
            <a:endParaRPr lang="uk-UA" sz="2800" dirty="0">
              <a:solidFill>
                <a:schemeClr val="tx1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</p:txBody>
      </p:sp>
      <p:pic>
        <p:nvPicPr>
          <p:cNvPr id="9218" name="Picture 2" descr="H:\презентацыя\SAM_63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331351"/>
            <a:ext cx="3857652" cy="2526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Documents and Settings\Admin\Рабочий стол\презентацыя\грамоти\SAM_1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357298"/>
            <a:ext cx="2419292" cy="3429024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презентацыя\грамоти\SAM_10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1556792"/>
            <a:ext cx="2341734" cy="3417408"/>
          </a:xfrm>
          <a:prstGeom prst="rect">
            <a:avLst/>
          </a:prstGeom>
          <a:noFill/>
        </p:spPr>
      </p:pic>
      <p:pic>
        <p:nvPicPr>
          <p:cNvPr id="3077" name="Picture 5" descr="C:\Documents and Settings\Admin\Рабочий стол\О.П. 1\О.П\IMG_14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4482686"/>
            <a:ext cx="3167085" cy="237531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ОКС ПЕТР\О.П. 1\О.П\IMG_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1230" y="4286256"/>
            <a:ext cx="2952770" cy="2214578"/>
          </a:xfrm>
          <a:prstGeom prst="rect">
            <a:avLst/>
          </a:prstGeom>
          <a:noFill/>
        </p:spPr>
      </p:pic>
      <p:pic>
        <p:nvPicPr>
          <p:cNvPr id="8195" name="Picture 3" descr="H:\презентацыя\SAM_71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429132"/>
            <a:ext cx="3357586" cy="2238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643182"/>
            <a:ext cx="3500462" cy="2343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H:\презентацыя\SAM_61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642918"/>
            <a:ext cx="3500462" cy="2333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-1428792" y="142852"/>
            <a:ext cx="11715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/>
            <a:r>
              <a:rPr lang="uk-UA" sz="2800" b="1" i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Основні заходи щодо вирішення завдань створення системи </a:t>
            </a:r>
          </a:p>
          <a:p>
            <a:pPr marL="228600" algn="ctr"/>
            <a:r>
              <a:rPr lang="uk-UA" sz="2800" b="1" i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виховної    роботи   і   забезпечення   вихованості   учнів</a:t>
            </a:r>
            <a:endParaRPr lang="uk-UA" sz="2800" dirty="0" smtClean="0">
              <a:solidFill>
                <a:schemeClr val="tx1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00430" y="1214422"/>
            <a:ext cx="5429288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60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громадянське та патріотичне виховання; </a:t>
            </a:r>
          </a:p>
          <a:p>
            <a:pPr marL="228600">
              <a:spcAft>
                <a:spcPts val="60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культурно-просвітницька робота; </a:t>
            </a:r>
          </a:p>
          <a:p>
            <a:pPr marL="228600">
              <a:spcAft>
                <a:spcPts val="60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профілактика правопорушень та злочинів серед неповнолітніх;</a:t>
            </a:r>
          </a:p>
          <a:p>
            <a:pPr marL="228600">
              <a:spcAft>
                <a:spcPts val="60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 робота з дітьми </a:t>
            </a:r>
            <a:r>
              <a:rPr lang="uk-UA" sz="1600" b="1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“групи</a:t>
            </a: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uk-UA" sz="1600" b="1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ризику”</a:t>
            </a: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;</a:t>
            </a:r>
          </a:p>
          <a:p>
            <a:pPr marL="228600">
              <a:spcAft>
                <a:spcPts val="60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- педагогічна допомога діяльності органів учнівського самоврядування; </a:t>
            </a:r>
          </a:p>
          <a:p>
            <a:pPr marL="228600">
              <a:spcAft>
                <a:spcPts val="60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збереження та примноження традиції школи</a:t>
            </a:r>
          </a:p>
          <a:p>
            <a:pPr marL="228600">
              <a:spcAft>
                <a:spcPts val="60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організація дозвілля та здоровлення учнів; </a:t>
            </a:r>
          </a:p>
          <a:p>
            <a:pPr marL="228600">
              <a:spcAft>
                <a:spcPts val="60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краєзнавча робота.</a:t>
            </a:r>
            <a:endParaRPr lang="uk-UA" sz="1600" b="1" i="1" dirty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1028" name="Picture 4" descr="D:\ОКС ПЕТР\О.П. 1\О.П\IMG_21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4357694"/>
            <a:ext cx="3000364" cy="225027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О.П. 1\О.П\IMG_19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786190"/>
            <a:ext cx="3571900" cy="2678926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3938" y="785794"/>
            <a:ext cx="3733808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000108"/>
            <a:ext cx="374105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786182" y="3214686"/>
            <a:ext cx="5034860" cy="320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забезпечення високого рівня кваліфікації  педагогів;</a:t>
            </a:r>
          </a:p>
          <a:p>
            <a:pPr>
              <a:spcAft>
                <a:spcPts val="100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узагальнення педагогічного  досвіду;</a:t>
            </a:r>
          </a:p>
          <a:p>
            <a:pPr>
              <a:spcAft>
                <a:spcPts val="100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атестація педагогічних працівників;</a:t>
            </a:r>
          </a:p>
          <a:p>
            <a:pPr>
              <a:spcAft>
                <a:spcPts val="100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організація науково-методичної роботи у школі;</a:t>
            </a:r>
          </a:p>
          <a:p>
            <a:pPr>
              <a:spcAft>
                <a:spcPts val="100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участь у конкурсі “ Учитель року ”;</a:t>
            </a:r>
          </a:p>
          <a:p>
            <a:pPr>
              <a:spcAft>
                <a:spcPts val="100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організація роботи методичних об’єднань;</a:t>
            </a:r>
          </a:p>
          <a:p>
            <a:pPr>
              <a:spcAft>
                <a:spcPts val="100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організація роботи “ Школа молодого вчителя ”;</a:t>
            </a:r>
          </a:p>
          <a:p>
            <a:pPr>
              <a:spcAft>
                <a:spcPts val="100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обговорення кандидатур та підготовка матеріалів для заохочення.</a:t>
            </a:r>
            <a:endParaRPr lang="uk-UA" sz="1600" b="1" i="1" dirty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85728"/>
            <a:ext cx="9144000" cy="640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3200" b="1" i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/>
              </a:rPr>
              <a:t>Основні заходи  у роботі з педагогічним колективом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20138" y="-224799"/>
            <a:ext cx="228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Aft>
                <a:spcPts val="100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uk-UA" sz="1600" b="1" i="1" dirty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</p:txBody>
      </p:sp>
    </p:spTree>
  </p:cSld>
  <p:clrMapOvr>
    <a:masterClrMapping/>
  </p:clrMapOvr>
  <p:transition advClick="0" advTm="1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1">
      <a:dk1>
        <a:srgbClr val="FEB687"/>
      </a:dk1>
      <a:lt1>
        <a:srgbClr val="E65C01"/>
      </a:lt1>
      <a:dk2>
        <a:srgbClr val="FEB687"/>
      </a:dk2>
      <a:lt2>
        <a:srgbClr val="FFF39D"/>
      </a:lt2>
      <a:accent1>
        <a:srgbClr val="FE8637"/>
      </a:accent1>
      <a:accent2>
        <a:srgbClr val="732E00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FEB687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1553</TotalTime>
  <Words>599</Words>
  <Application>Microsoft Office PowerPoint</Application>
  <PresentationFormat>Экран (4:3)</PresentationFormat>
  <Paragraphs>89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Громадське визнання та досягнення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1234</dc:creator>
  <cp:lastModifiedBy>Admin</cp:lastModifiedBy>
  <cp:revision>194</cp:revision>
  <dcterms:created xsi:type="dcterms:W3CDTF">2013-11-01T17:51:02Z</dcterms:created>
  <dcterms:modified xsi:type="dcterms:W3CDTF">2013-11-13T14:54:31Z</dcterms:modified>
</cp:coreProperties>
</file>