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1"/>
  </p:notesMasterIdLst>
  <p:sldIdLst>
    <p:sldId id="301" r:id="rId2"/>
    <p:sldId id="294" r:id="rId3"/>
    <p:sldId id="302" r:id="rId4"/>
    <p:sldId id="293" r:id="rId5"/>
    <p:sldId id="285" r:id="rId6"/>
    <p:sldId id="300" r:id="rId7"/>
    <p:sldId id="295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2A77"/>
    <a:srgbClr val="1810BC"/>
    <a:srgbClr val="E1C3F3"/>
    <a:srgbClr val="D6A7E5"/>
    <a:srgbClr val="9F5FCF"/>
    <a:srgbClr val="12B2B2"/>
    <a:srgbClr val="9933FF"/>
    <a:srgbClr val="B7C7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9172" autoAdjust="0"/>
  </p:normalViewPr>
  <p:slideViewPr>
    <p:cSldViewPr>
      <p:cViewPr>
        <p:scale>
          <a:sx n="80" d="100"/>
          <a:sy n="80" d="100"/>
        </p:scale>
        <p:origin x="-1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F43C-ABF7-4FFA-BFD3-6EE90986F762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B9E2-9347-4376-8C4B-7C8E184786E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63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1F44-87A0-46A9-8ED8-7A12FF8C16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30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00174"/>
            <a:ext cx="8643998" cy="1940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/>
                <a:solidFill>
                  <a:schemeClr val="accent3"/>
                </a:solidFill>
              </a:rPr>
              <a:t>Несмашна Галина Євгенівна</a:t>
            </a:r>
            <a:r>
              <a:rPr lang="ru-RU" sz="48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800" dirty="0" smtClean="0">
                <a:ln/>
                <a:solidFill>
                  <a:schemeClr val="accent3"/>
                </a:solidFill>
              </a:rPr>
            </a:br>
            <a:r>
              <a:rPr lang="uk-UA" sz="4800" i="1" dirty="0" smtClean="0">
                <a:ln/>
                <a:solidFill>
                  <a:schemeClr val="accent3"/>
                </a:solidFill>
              </a:rPr>
              <a:t>методист психологічної служби </a:t>
            </a:r>
            <a:endParaRPr lang="ru-RU" sz="4800" i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008" y="548680"/>
            <a:ext cx="9036496" cy="792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700" b="1" i="1" dirty="0" smtClean="0"/>
              <a:t>Тернопільський комунальний методичний центр </a:t>
            </a:r>
          </a:p>
          <a:p>
            <a:pPr algn="ctr"/>
            <a:r>
              <a:rPr lang="uk-UA" sz="1700" b="1" i="1" dirty="0" smtClean="0"/>
              <a:t>науково-освітніх </a:t>
            </a:r>
            <a:r>
              <a:rPr lang="uk-UA" sz="1700" b="1" i="1" dirty="0"/>
              <a:t>інновацій та моніторинг</a:t>
            </a:r>
            <a:r>
              <a:rPr lang="uk-UA" sz="1700" i="1" dirty="0"/>
              <a:t>у</a:t>
            </a:r>
            <a:endParaRPr lang="ru-RU" sz="17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5343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Психолог,</a:t>
            </a:r>
            <a:r>
              <a:rPr lang="uk-UA" sz="1600" b="1" dirty="0">
                <a:solidFill>
                  <a:srgbClr val="002060"/>
                </a:solidFill>
              </a:rPr>
              <a:t> психотерапевт Європейського та Українського реєстрів за напрямком </a:t>
            </a:r>
            <a:r>
              <a:rPr lang="uk-UA" sz="1600" b="1" dirty="0" smtClean="0">
                <a:solidFill>
                  <a:srgbClr val="002060"/>
                </a:solidFill>
              </a:rPr>
              <a:t>«Позитивна </a:t>
            </a:r>
            <a:r>
              <a:rPr lang="uk-UA" sz="1600" b="1" dirty="0">
                <a:solidFill>
                  <a:srgbClr val="002060"/>
                </a:solidFill>
              </a:rPr>
              <a:t>психотерапія»,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регіональний тренер з правом консультативної та методичної роботи програми ПРООН ЮНЕЙДС «Сприяння здоровому способу життя за методом «Рівний рівному» серед молоді України», член Української спілки </a:t>
            </a:r>
            <a:r>
              <a:rPr lang="uk-UA" sz="1600" b="1" dirty="0" smtClean="0">
                <a:solidFill>
                  <a:srgbClr val="002060"/>
                </a:solidFill>
              </a:rPr>
              <a:t>психотерапевтів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7" name="Рисунок 6" descr="емблема нов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643314"/>
            <a:ext cx="2964711" cy="2934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1855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3" y="-99392"/>
            <a:ext cx="9256475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679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Освіта впродовж життя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908720"/>
            <a:ext cx="9180512" cy="5544616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2013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- 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2015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- участь у навчальному проекті «</a:t>
            </a:r>
            <a:r>
              <a:rPr lang="en-US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EMDR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і </a:t>
            </a:r>
            <a:r>
              <a:rPr lang="uk-UA" sz="16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травматерапія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» (Асоціація </a:t>
            </a: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EMDR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Україна спільно з Австрійською мережею </a:t>
            </a: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EMDR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(членом Європейської асоціації </a:t>
            </a: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EMDR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, Львів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).</a:t>
            </a:r>
          </a:p>
          <a:p>
            <a:endParaRPr lang="uk-UA" sz="1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2013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— навчання за освітньою програмою "Сімейна позитивна психотерапія та консультування" (Український інститут позитивної крос-культурної психотерапії і менеджменту, м. Черкаси, Вісбаденська Академія Позитивної психотерапії, WAРP (</a:t>
            </a:r>
            <a:r>
              <a:rPr lang="uk-UA" sz="16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Вісбаден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, 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Німеччина). </a:t>
            </a:r>
          </a:p>
          <a:p>
            <a:endParaRPr lang="uk-UA" sz="1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2011-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2012 — підвищення кваліфікації при Українському науково-методичному центрі практичної психології та соціальної роботи за модулем «Використання арт-терапії в роботі практичного психолога та соціального педагога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».</a:t>
            </a:r>
          </a:p>
          <a:p>
            <a:endParaRPr lang="uk-UA" sz="1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2012-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навчання за технологією «Особливості використання </a:t>
            </a:r>
            <a:r>
              <a:rPr lang="uk-UA" sz="16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казкотерапії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в роботі практичного психолога та соціального педагога» (Івано-Франківський обласний інститут післядипломної освіти, центр практичної психології та соціальної роботи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).</a:t>
            </a:r>
          </a:p>
          <a:p>
            <a:endParaRPr lang="uk-UA" sz="1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2010-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навчання за технологією «Використання  піскової терапії в роботі практичного психолога та соціального педагога» (Івано-Франківський обласний інститут післядипломної освіти, центр практичної психології та соціальної роботи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).</a:t>
            </a:r>
          </a:p>
          <a:p>
            <a:endParaRPr lang="uk-UA" sz="1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2004-2008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— навчання за освітньою програмою "Майстер-курс" </a:t>
            </a:r>
            <a:r>
              <a:rPr lang="uk-UA" sz="1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за напрямком </a:t>
            </a:r>
            <a:r>
              <a:rPr lang="uk-UA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Позитивна психотерапія (Український інститут Позитивної крос-культурної психотерапії і Менеджменту, Черкаси), психотерапевт.</a:t>
            </a:r>
            <a:endParaRPr lang="ru-RU" sz="1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endParaRPr lang="ru-RU" sz="1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8305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free-vector-puzzles-gesture-template-03-vector_002790_Puzzles business template vector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886" b="17184"/>
          <a:stretch/>
        </p:blipFill>
        <p:spPr bwMode="auto">
          <a:xfrm>
            <a:off x="-36512" y="1173509"/>
            <a:ext cx="2068465" cy="568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free-vector-puzzles-gesture-template-03-vector_002790_Puzzles business template vector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78" b="16661"/>
          <a:stretch/>
        </p:blipFill>
        <p:spPr bwMode="auto">
          <a:xfrm>
            <a:off x="7135616" y="1124745"/>
            <a:ext cx="2044896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9992" y="260648"/>
            <a:ext cx="6682408" cy="854968"/>
          </a:xfr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i="1" dirty="0" smtClean="0">
                <a:ln/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Професійна ідентичність</a:t>
            </a:r>
            <a:endParaRPr lang="ru-RU" sz="4000" b="1" i="1" dirty="0">
              <a:ln/>
              <a:solidFill>
                <a:schemeClr val="accent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0778" y="1052736"/>
            <a:ext cx="7839694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</a:t>
            </a:r>
            <a:r>
              <a:rPr lang="ru-RU" sz="2100" b="1" dirty="0" err="1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рактичний</a:t>
            </a:r>
            <a:r>
              <a:rPr lang="ru-RU" sz="21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психолог - </a:t>
            </a:r>
            <a:r>
              <a:rPr lang="uk-UA" sz="21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25</a:t>
            </a:r>
            <a:r>
              <a:rPr lang="ru-RU" sz="21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р., з них </a:t>
            </a:r>
          </a:p>
          <a:p>
            <a:pPr>
              <a:buBlip>
                <a:blip r:embed="rId3"/>
              </a:buBlip>
            </a:pPr>
            <a:r>
              <a:rPr lang="ru-RU" sz="1700" b="1" dirty="0" err="1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Шкільний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психолог -7р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 </a:t>
            </a:r>
            <a:endParaRPr lang="ru-RU" sz="1700" b="1" dirty="0" smtClean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Методист  </a:t>
            </a:r>
            <a:r>
              <a:rPr lang="ru-RU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психологічної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служби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освіти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- 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</a:t>
            </a: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онсультант 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 </a:t>
            </a:r>
            <a:r>
              <a:rPr lang="ru-RU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напрямком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«Позитивна </a:t>
            </a:r>
            <a:r>
              <a:rPr lang="ru-RU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психотерапія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» -</a:t>
            </a: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13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 </a:t>
            </a:r>
            <a:endParaRPr lang="ru-RU" sz="1700" b="1" dirty="0" smtClean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</a:t>
            </a: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ерівник </a:t>
            </a: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міської </a:t>
            </a:r>
            <a:r>
              <a:rPr lang="uk-UA" sz="1700" b="1" dirty="0" err="1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психолого-медико-педагогічної</a:t>
            </a: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uk-UA" sz="1700" b="1" dirty="0" smtClean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консультації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</a:t>
            </a: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9р</a:t>
            </a: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</a:t>
            </a:r>
            <a:r>
              <a:rPr lang="ru-RU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икладач </a:t>
            </a:r>
            <a:r>
              <a:rPr lang="ru-RU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психології - 6р. </a:t>
            </a:r>
            <a:endParaRPr lang="ru-RU" sz="1700" b="1" dirty="0" smtClean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</a:t>
            </a: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втор </a:t>
            </a: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статей психологічного розділу журналу «Здоров’я </a:t>
            </a:r>
            <a:endParaRPr lang="uk-UA" sz="1700" b="1" dirty="0" smtClean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indent="0">
              <a:buNone/>
            </a:pPr>
            <a:r>
              <a:rPr lang="uk-UA" sz="1700" b="1" dirty="0" smtClean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жінки </a:t>
            </a:r>
            <a:r>
              <a:rPr lang="uk-UA" sz="1700" b="1" dirty="0">
                <a:ln w="1905"/>
                <a:solidFill>
                  <a:srgbClr val="1B2A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 Україні-5р.</a:t>
            </a:r>
            <a:endParaRPr lang="ru-RU" sz="1700" b="1" dirty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ln w="1905"/>
              <a:solidFill>
                <a:srgbClr val="1B2A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D:\ФОТО З ФОТИКА\ДЛЯ ГАЗЕТИ ПИСХОЛОГ\в журі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208">
            <a:off x="573090" y="4153884"/>
            <a:ext cx="1584176" cy="199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093">
            <a:off x="4336400" y="4107449"/>
            <a:ext cx="2378019" cy="178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9" descr="C:\Users\User\Downloads\P11206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695">
            <a:off x="2027291" y="4346979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" descr="D:\Наші фотки\2013\art\n4c_rKH4l8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84" r="2717"/>
          <a:stretch/>
        </p:blipFill>
        <p:spPr bwMode="auto">
          <a:xfrm rot="289677">
            <a:off x="6597027" y="4183584"/>
            <a:ext cx="2218670" cy="202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043608" y="6309320"/>
            <a:ext cx="71103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Людина починається з уміння служити іншому й уміння бути вдячною.</a:t>
            </a:r>
          </a:p>
          <a:p>
            <a:pPr algn="ctr"/>
            <a:r>
              <a:rPr lang="uk-UA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Немає іншої дороги на свободу, окрім як шлях до людей.</a:t>
            </a:r>
            <a:endParaRPr lang="uk-UA" sz="1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6002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ndN\AppData\Roaming\Skype\nysika...#\media_messaging\media_cache\^CD9BFD3E03B97385231C50281AEBF399693B1AFBB2226AC2A5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5511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172400" cy="54864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i="1" dirty="0" err="1" smtClean="0">
                <a:ln/>
                <a:solidFill>
                  <a:schemeClr val="accent3"/>
                </a:solidFill>
                <a:latin typeface="Arial Black" pitchFamily="34" charset="0"/>
              </a:rPr>
              <a:t>Компетентнісний</a:t>
            </a:r>
            <a:r>
              <a:rPr lang="uk-UA" sz="2400" i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 </a:t>
            </a:r>
            <a:r>
              <a:rPr lang="uk-UA" sz="2400" i="1" dirty="0">
                <a:ln/>
                <a:solidFill>
                  <a:schemeClr val="accent3"/>
                </a:solidFill>
                <a:latin typeface="Arial Black" pitchFamily="34" charset="0"/>
              </a:rPr>
              <a:t>підхід в організації роботи психологічної служби </a:t>
            </a:r>
            <a:r>
              <a:rPr lang="uk-UA" sz="2400" i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освіти</a:t>
            </a:r>
            <a:endParaRPr lang="ru-RU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8" cy="4176464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uk-UA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Професійна складова компетентності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i="1" dirty="0">
                <a:latin typeface="+mj-lt"/>
              </a:rPr>
              <a:t>р</a:t>
            </a:r>
            <a:r>
              <a:rPr lang="uk-UA" sz="2300" i="1" dirty="0" smtClean="0">
                <a:latin typeface="+mj-lt"/>
              </a:rPr>
              <a:t>озробка індивідуальних </a:t>
            </a:r>
            <a:r>
              <a:rPr lang="uk-UA" sz="2300" i="1" dirty="0">
                <a:latin typeface="+mj-lt"/>
              </a:rPr>
              <a:t>технік та </a:t>
            </a:r>
            <a:r>
              <a:rPr lang="uk-UA" sz="2300" i="1" dirty="0" smtClean="0">
                <a:latin typeface="+mj-lt"/>
              </a:rPr>
              <a:t>технологій;</a:t>
            </a:r>
            <a:endParaRPr lang="uk-UA" sz="2300" i="1" dirty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300" i="1" dirty="0">
                <a:latin typeface="+mj-lt"/>
              </a:rPr>
              <a:t>формування індивідуального професійного </a:t>
            </a:r>
            <a:r>
              <a:rPr lang="uk-UA" sz="2300" i="1" dirty="0" smtClean="0">
                <a:latin typeface="+mj-lt"/>
              </a:rPr>
              <a:t>стилю</a:t>
            </a:r>
            <a:r>
              <a:rPr lang="uk-UA" sz="2300" i="1" dirty="0">
                <a:latin typeface="+mj-lt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i="1" dirty="0" smtClean="0">
                <a:latin typeface="+mj-lt"/>
              </a:rPr>
              <a:t>професійна рефлексія, </a:t>
            </a:r>
            <a:r>
              <a:rPr lang="uk-UA" sz="2300" i="1" dirty="0">
                <a:latin typeface="+mj-lt"/>
              </a:rPr>
              <a:t>вміння приєднуватись </a:t>
            </a:r>
            <a:r>
              <a:rPr lang="uk-UA" sz="2300" i="1" dirty="0" smtClean="0">
                <a:latin typeface="+mj-lt"/>
              </a:rPr>
              <a:t> до </a:t>
            </a:r>
            <a:r>
              <a:rPr lang="uk-UA" sz="2300" i="1" dirty="0">
                <a:latin typeface="+mj-lt"/>
              </a:rPr>
              <a:t>позиції клієнта, </a:t>
            </a:r>
            <a:r>
              <a:rPr lang="uk-UA" sz="2300" i="1" dirty="0" smtClean="0">
                <a:latin typeface="+mj-lt"/>
              </a:rPr>
              <a:t> рольова варіативність. </a:t>
            </a:r>
          </a:p>
          <a:p>
            <a:pPr marL="0" indent="0" algn="just">
              <a:buNone/>
            </a:pPr>
            <a:endParaRPr lang="uk-UA" sz="2300" i="1" dirty="0"/>
          </a:p>
          <a:p>
            <a:pPr marL="0" indent="0" algn="just"/>
            <a:r>
              <a:rPr lang="uk-UA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Особистісна складова </a:t>
            </a:r>
            <a:endParaRPr lang="uk-UA" sz="2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300" i="1" dirty="0" smtClean="0">
                <a:latin typeface="+mj-lt"/>
              </a:rPr>
              <a:t>психологічна </a:t>
            </a:r>
            <a:r>
              <a:rPr lang="uk-UA" sz="2300" i="1" dirty="0">
                <a:latin typeface="+mj-lt"/>
              </a:rPr>
              <a:t>готовність до професійної </a:t>
            </a:r>
            <a:r>
              <a:rPr lang="uk-UA" sz="2300" i="1" dirty="0" smtClean="0">
                <a:latin typeface="+mj-lt"/>
              </a:rPr>
              <a:t>діяльності; </a:t>
            </a:r>
            <a:endParaRPr lang="uk-UA" sz="2300" i="1" dirty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300" i="1" dirty="0" smtClean="0">
                <a:latin typeface="+mj-lt"/>
              </a:rPr>
              <a:t>здатність </a:t>
            </a:r>
            <a:r>
              <a:rPr lang="uk-UA" sz="2300" i="1" dirty="0">
                <a:latin typeface="+mj-lt"/>
              </a:rPr>
              <a:t>запобігати (долати) професійні </a:t>
            </a:r>
            <a:r>
              <a:rPr lang="uk-UA" sz="2300" i="1" dirty="0" smtClean="0">
                <a:latin typeface="+mj-lt"/>
              </a:rPr>
              <a:t>кризи;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i="1" dirty="0">
                <a:latin typeface="+mj-lt"/>
              </a:rPr>
              <a:t>розширення кола професійних можливостей </a:t>
            </a:r>
            <a:endParaRPr lang="uk-UA" sz="2300" i="1" dirty="0" smtClean="0">
              <a:latin typeface="+mj-lt"/>
            </a:endParaRPr>
          </a:p>
          <a:p>
            <a:pPr marL="0" indent="0" algn="just">
              <a:buNone/>
            </a:pPr>
            <a:r>
              <a:rPr lang="uk-UA" sz="2300" i="1" dirty="0">
                <a:latin typeface="+mj-lt"/>
              </a:rPr>
              <a:t> </a:t>
            </a:r>
            <a:r>
              <a:rPr lang="uk-UA" sz="2300" i="1" dirty="0" smtClean="0">
                <a:latin typeface="+mj-lt"/>
              </a:rPr>
              <a:t>   за </a:t>
            </a:r>
            <a:r>
              <a:rPr lang="uk-UA" sz="2300" i="1" dirty="0">
                <a:latin typeface="+mj-lt"/>
              </a:rPr>
              <a:t>рахунок розвитку особистісних якостей.</a:t>
            </a:r>
            <a:endParaRPr lang="ru-RU" sz="2300" i="1" dirty="0">
              <a:latin typeface="+mj-lt"/>
            </a:endParaRPr>
          </a:p>
          <a:p>
            <a:pPr algn="just"/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76672"/>
            <a:ext cx="302345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Методична проблема: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5420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andN\Desktop\Plug.Puzz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82068"/>
            <a:ext cx="2699321" cy="20313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C:\Users\SandN\Desktop\Выв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25" y="1268759"/>
            <a:ext cx="2664297" cy="26642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416824" cy="2736304"/>
          </a:xfrm>
        </p:spPr>
        <p:txBody>
          <a:bodyPr>
            <a:noAutofit/>
          </a:bodyPr>
          <a:lstStyle/>
          <a:p>
            <a:pPr lvl="0" algn="just">
              <a:buBlip>
                <a:blip r:embed="rId5"/>
              </a:buBlip>
            </a:pPr>
            <a:r>
              <a:rPr lang="uk-UA" sz="1500" dirty="0">
                <a:latin typeface="+mj-lt"/>
              </a:rPr>
              <a:t>Формування професійного мислення та розвиток базових практичних </a:t>
            </a:r>
            <a:endParaRPr lang="en-US" sz="15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en-US" sz="1500" dirty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      </a:t>
            </a:r>
            <a:r>
              <a:rPr lang="uk-UA" sz="1500" dirty="0" smtClean="0">
                <a:latin typeface="+mj-lt"/>
              </a:rPr>
              <a:t>навичок психолога та соціального педагога  </a:t>
            </a:r>
            <a:r>
              <a:rPr lang="uk-UA" sz="1500" dirty="0">
                <a:latin typeface="+mj-lt"/>
              </a:rPr>
              <a:t>у професійній  взаємодії</a:t>
            </a:r>
            <a:r>
              <a:rPr lang="uk-UA" sz="1500" dirty="0" smtClean="0">
                <a:latin typeface="+mj-lt"/>
              </a:rPr>
              <a:t>.</a:t>
            </a:r>
          </a:p>
          <a:p>
            <a:pPr marL="0" lvl="0" indent="0" algn="just">
              <a:buNone/>
            </a:pPr>
            <a:endParaRPr lang="ru-RU" sz="800" dirty="0">
              <a:latin typeface="+mj-lt"/>
            </a:endParaRPr>
          </a:p>
          <a:p>
            <a:pPr lvl="0" algn="just">
              <a:buBlip>
                <a:blip r:embed="rId5"/>
              </a:buBlip>
            </a:pPr>
            <a:r>
              <a:rPr lang="uk-UA" sz="1500" dirty="0">
                <a:latin typeface="+mj-lt"/>
              </a:rPr>
              <a:t>Навчання  побудові системи роботи з надання психологічної допомоги</a:t>
            </a:r>
            <a:r>
              <a:rPr lang="uk-UA" sz="1500" dirty="0" smtClean="0">
                <a:latin typeface="+mj-lt"/>
              </a:rPr>
              <a:t>.</a:t>
            </a:r>
          </a:p>
          <a:p>
            <a:pPr marL="0" lvl="0" indent="0" algn="just"/>
            <a:endParaRPr lang="ru-RU" sz="800" dirty="0">
              <a:latin typeface="+mj-lt"/>
            </a:endParaRPr>
          </a:p>
          <a:p>
            <a:pPr lvl="0" algn="just">
              <a:buBlip>
                <a:blip r:embed="rId5"/>
              </a:buBlip>
            </a:pPr>
            <a:r>
              <a:rPr lang="uk-UA" sz="1500" dirty="0" smtClean="0">
                <a:latin typeface="+mj-lt"/>
              </a:rPr>
              <a:t>Сприяння засвоєнню працівниками організаційно-методичних </a:t>
            </a:r>
            <a:r>
              <a:rPr lang="uk-UA" sz="1500" dirty="0">
                <a:latin typeface="+mj-lt"/>
              </a:rPr>
              <a:t>та етичних </a:t>
            </a:r>
            <a:endParaRPr lang="en-US" sz="15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en-US" sz="1500" dirty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      </a:t>
            </a:r>
            <a:r>
              <a:rPr lang="uk-UA" sz="1500" dirty="0" smtClean="0">
                <a:latin typeface="+mj-lt"/>
              </a:rPr>
              <a:t>засад </a:t>
            </a:r>
            <a:r>
              <a:rPr lang="uk-UA" sz="1500" dirty="0">
                <a:latin typeface="+mj-lt"/>
              </a:rPr>
              <a:t>професійної діяльності </a:t>
            </a:r>
            <a:r>
              <a:rPr lang="uk-UA" sz="1500" dirty="0" smtClean="0">
                <a:latin typeface="+mj-lt"/>
              </a:rPr>
              <a:t>психолога та соціального педагога, </a:t>
            </a:r>
            <a:r>
              <a:rPr lang="uk-UA" sz="1500" dirty="0">
                <a:latin typeface="+mj-lt"/>
              </a:rPr>
              <a:t>основ </a:t>
            </a:r>
            <a:endParaRPr lang="en-US" sz="15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en-US" sz="1500" dirty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       </a:t>
            </a:r>
            <a:r>
              <a:rPr lang="uk-UA" sz="1500" dirty="0" smtClean="0">
                <a:latin typeface="+mj-lt"/>
              </a:rPr>
              <a:t>культури </a:t>
            </a:r>
            <a:r>
              <a:rPr lang="uk-UA" sz="1500" dirty="0">
                <a:latin typeface="+mj-lt"/>
              </a:rPr>
              <a:t>праці спеціаліста психологічної служби в закладі, організації. </a:t>
            </a:r>
            <a:endParaRPr lang="en-US" sz="1500" dirty="0" smtClean="0">
              <a:latin typeface="+mj-lt"/>
            </a:endParaRPr>
          </a:p>
          <a:p>
            <a:pPr marL="0" lvl="0" indent="0" algn="just">
              <a:buNone/>
            </a:pPr>
            <a:endParaRPr lang="en-US" sz="800" dirty="0" smtClean="0">
              <a:latin typeface="+mj-lt"/>
            </a:endParaRPr>
          </a:p>
          <a:p>
            <a:pPr algn="just">
              <a:buBlip>
                <a:blip r:embed="rId5"/>
              </a:buBlip>
            </a:pPr>
            <a:r>
              <a:rPr lang="uk-UA" sz="1500" dirty="0">
                <a:latin typeface="+mj-lt"/>
              </a:rPr>
              <a:t>Забезпечення отримання особистого досвіду. </a:t>
            </a:r>
          </a:p>
          <a:p>
            <a:pPr marL="0" lvl="0" indent="0" algn="just">
              <a:buNone/>
            </a:pPr>
            <a:endParaRPr lang="uk-UA" sz="1500" dirty="0" smtClean="0">
              <a:latin typeface="+mj-lt"/>
            </a:endParaRPr>
          </a:p>
          <a:p>
            <a:pPr marL="0" lvl="0" indent="0" algn="just"/>
            <a:endParaRPr lang="ru-RU" sz="1500" dirty="0">
              <a:latin typeface="+mj-lt"/>
            </a:endParaRPr>
          </a:p>
          <a:p>
            <a:pPr marL="0" lvl="0" indent="0" algn="just"/>
            <a:endParaRPr lang="en-US" sz="1500" dirty="0"/>
          </a:p>
          <a:p>
            <a:pPr marL="0" lvl="0" indent="0" algn="just"/>
            <a:endParaRPr lang="uk-UA" sz="15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-36512" y="1052736"/>
            <a:ext cx="1152128" cy="2664296"/>
          </a:xfrm>
          <a:prstGeom prst="rightArrowCallout">
            <a:avLst>
              <a:gd name="adj1" fmla="val 19402"/>
              <a:gd name="adj2" fmla="val 32761"/>
              <a:gd name="adj3" fmla="val 25000"/>
              <a:gd name="adj4" fmla="val 669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uk-UA" sz="1500" b="1" dirty="0">
                <a:ln/>
                <a:solidFill>
                  <a:srgbClr val="9F5FCF"/>
                </a:solidFill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rPr>
              <a:t>ПРОФЕСІЙНА  ІДЕНТИЧНІСТЬ </a:t>
            </a:r>
            <a:endParaRPr lang="ru-RU" sz="1500" b="1" dirty="0">
              <a:ln/>
              <a:solidFill>
                <a:srgbClr val="9F5FCF"/>
              </a:solidFill>
              <a:effectLst>
                <a:innerShdw blurRad="114300">
                  <a:prstClr val="black"/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72400" cy="7920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200" i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Завдання методичного супроводу працівників психологічної служби</a:t>
            </a:r>
            <a:endParaRPr lang="ru-RU" sz="2200" i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0" y="4169106"/>
            <a:ext cx="1115616" cy="2592288"/>
          </a:xfrm>
          <a:prstGeom prst="rightArrowCallout">
            <a:avLst>
              <a:gd name="adj1" fmla="val 19402"/>
              <a:gd name="adj2" fmla="val 32761"/>
              <a:gd name="adj3" fmla="val 25000"/>
              <a:gd name="adj4" fmla="val 669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uk-UA" sz="1600" b="1" spc="130" dirty="0" smtClean="0">
                <a:ln/>
                <a:solidFill>
                  <a:srgbClr val="9F5FCF"/>
                </a:solidFill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rPr>
              <a:t>МЕТОДИ</a:t>
            </a:r>
            <a:endParaRPr lang="ru-RU" sz="1600" b="1" spc="130" dirty="0">
              <a:ln/>
              <a:solidFill>
                <a:srgbClr val="9F5FCF"/>
              </a:solidFill>
              <a:effectLst>
                <a:innerShdw blurRad="114300">
                  <a:prstClr val="black"/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60240" y="3933056"/>
            <a:ext cx="4788024" cy="792088"/>
          </a:xfrm>
          <a:prstGeom prst="rect">
            <a:avLst/>
          </a:prstGeom>
        </p:spPr>
        <p:txBody>
          <a:bodyPr vert="horz" lIns="0" rIns="0" bIns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200" i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Діагностична основа</a:t>
            </a:r>
            <a:endParaRPr lang="ru-RU" sz="2200" i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687976"/>
            <a:ext cx="78488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uk-UA" sz="1500" dirty="0" smtClean="0">
                <a:latin typeface="+mj-lt"/>
              </a:rPr>
              <a:t>Анкетування </a:t>
            </a:r>
            <a:r>
              <a:rPr lang="uk-UA" sz="1500" dirty="0">
                <a:latin typeface="+mj-lt"/>
              </a:rPr>
              <a:t>шкільних психологів </a:t>
            </a:r>
            <a:r>
              <a:rPr lang="uk-UA" sz="1500" dirty="0" smtClean="0">
                <a:latin typeface="+mj-lt"/>
              </a:rPr>
              <a:t>з </a:t>
            </a:r>
            <a:r>
              <a:rPr lang="uk-UA" sz="1500" dirty="0">
                <a:latin typeface="+mj-lt"/>
              </a:rPr>
              <a:t>питань оптимізації діяльності </a:t>
            </a:r>
            <a:endParaRPr lang="uk-UA" sz="1500" dirty="0" smtClean="0">
              <a:latin typeface="+mj-lt"/>
            </a:endParaRPr>
          </a:p>
          <a:p>
            <a:r>
              <a:rPr lang="uk-UA" sz="1500" dirty="0">
                <a:latin typeface="+mj-lt"/>
              </a:rPr>
              <a:t> </a:t>
            </a:r>
            <a:r>
              <a:rPr lang="uk-UA" sz="1500" dirty="0" smtClean="0">
                <a:latin typeface="+mj-lt"/>
              </a:rPr>
              <a:t>      психологічної </a:t>
            </a:r>
            <a:r>
              <a:rPr lang="uk-UA" sz="1500" dirty="0">
                <a:latin typeface="+mj-lt"/>
              </a:rPr>
              <a:t>служби освіти </a:t>
            </a:r>
            <a:r>
              <a:rPr lang="uk-UA" sz="1500" dirty="0" smtClean="0">
                <a:latin typeface="+mj-lt"/>
              </a:rPr>
              <a:t>міста.</a:t>
            </a:r>
          </a:p>
          <a:p>
            <a:pPr marL="285750" indent="-285750">
              <a:buBlip>
                <a:blip r:embed="rId6"/>
              </a:buBlip>
            </a:pPr>
            <a:endParaRPr lang="uk-UA" sz="1500" dirty="0">
              <a:latin typeface="+mj-lt"/>
            </a:endParaRPr>
          </a:p>
          <a:p>
            <a:pPr marL="285750" indent="-285750">
              <a:buBlip>
                <a:blip r:embed="rId6"/>
              </a:buBlip>
            </a:pPr>
            <a:r>
              <a:rPr lang="uk-UA" sz="1500" dirty="0">
                <a:latin typeface="+mj-lt"/>
              </a:rPr>
              <a:t>Діагностика стану емоційного вигорання у психологів навчальних </a:t>
            </a:r>
            <a:endParaRPr lang="uk-UA" sz="1500" dirty="0" smtClean="0">
              <a:latin typeface="+mj-lt"/>
            </a:endParaRPr>
          </a:p>
          <a:p>
            <a:r>
              <a:rPr lang="uk-UA" sz="1500" dirty="0">
                <a:latin typeface="+mj-lt"/>
              </a:rPr>
              <a:t> </a:t>
            </a:r>
            <a:r>
              <a:rPr lang="uk-UA" sz="1500" dirty="0" smtClean="0">
                <a:latin typeface="+mj-lt"/>
              </a:rPr>
              <a:t>      закладів.</a:t>
            </a:r>
          </a:p>
          <a:p>
            <a:pPr marL="285750" indent="-285750">
              <a:buBlip>
                <a:blip r:embed="rId6"/>
              </a:buBlip>
            </a:pPr>
            <a:endParaRPr lang="uk-UA" sz="1500" dirty="0" smtClean="0">
              <a:latin typeface="+mj-lt"/>
            </a:endParaRPr>
          </a:p>
          <a:p>
            <a:pPr marL="285750" indent="-285750">
              <a:buBlip>
                <a:blip r:embed="rId6"/>
              </a:buBlip>
            </a:pPr>
            <a:r>
              <a:rPr lang="uk-UA" sz="1500" dirty="0">
                <a:latin typeface="+mj-lt"/>
              </a:rPr>
              <a:t>Вивчення  запитів працівників психологічної </a:t>
            </a:r>
            <a:r>
              <a:rPr lang="uk-UA" sz="1500" dirty="0" smtClean="0">
                <a:latin typeface="+mj-lt"/>
              </a:rPr>
              <a:t>служби.</a:t>
            </a:r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2673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3840" y="188640"/>
            <a:ext cx="8168640" cy="7286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методичної роботи з працівниками психологічної служби освіти міста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61082" y="1988840"/>
            <a:ext cx="1794694" cy="844550"/>
          </a:xfrm>
          <a:prstGeom prst="homePlat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Вдосконалення професійної майстерності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97993" y="3356992"/>
            <a:ext cx="1800200" cy="720080"/>
          </a:xfrm>
          <a:prstGeom prst="homePlat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Освоєння нових технологій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97993" y="4869160"/>
            <a:ext cx="1757783" cy="1584176"/>
          </a:xfrm>
          <a:prstGeom prst="homePlate">
            <a:avLst>
              <a:gd name="adj" fmla="val 2301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Підвищення ефективності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психолого-корекційного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супроводу навчально-виховного процесу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572000" y="1196753"/>
            <a:ext cx="1175122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Психологи ЗНЗ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843808" y="1196752"/>
            <a:ext cx="1656184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Психологи </a:t>
            </a: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ДНЗ та НВК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741061" y="1196753"/>
            <a:ext cx="1807203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Соціальні педагоги НЗ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43808" y="1844824"/>
            <a:ext cx="2911475" cy="493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Фахове об'єднання психологів НЗ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516216" y="1802780"/>
            <a:ext cx="2230437" cy="546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Фахове об'єднання соціальних педагогів  НЗ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987824" y="2564904"/>
            <a:ext cx="2652124" cy="647849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Консультпункт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психологів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І-ІІІ </a:t>
            </a:r>
            <a:r>
              <a:rPr kumimoji="0" lang="uk-UA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р.р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 роботи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935862" y="2708920"/>
            <a:ext cx="1452562" cy="88106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Клуб професійного спілкування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999996" y="3429000"/>
            <a:ext cx="2652124" cy="43204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Творча група психологів НЗ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999996" y="4077072"/>
            <a:ext cx="2652124" cy="70651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Майстер-клас психологів вищої категорії та тих, хто атестується на вищу категорію,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звання «психолог-методист»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0" y="1196752"/>
            <a:ext cx="611560" cy="5517232"/>
          </a:xfrm>
          <a:prstGeom prst="homePlate">
            <a:avLst>
              <a:gd name="adj" fmla="val 38517"/>
            </a:avLst>
          </a:prstGeom>
          <a:solidFill>
            <a:srgbClr val="D6A7E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ru-RU" sz="1900" b="1" dirty="0">
                <a:latin typeface="+mj-lt"/>
              </a:rPr>
              <a:t>Напрямки методичного забезпечення</a:t>
            </a:r>
            <a:endParaRPr lang="uk-UA" sz="1900" b="1" dirty="0">
              <a:latin typeface="+mj-lt"/>
            </a:endParaRPr>
          </a:p>
          <a:p>
            <a:pPr algn="ctr"/>
            <a:endParaRPr lang="uk-UA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000628" y="5572140"/>
            <a:ext cx="1425575" cy="827881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Динамічна група фахівців психологічної служби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3143240" y="5572140"/>
            <a:ext cx="1368152" cy="827881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Проблемна група психологів ДНЗ та НВК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000892" y="5500702"/>
            <a:ext cx="1316855" cy="827881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Дидактична майстерня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13" idx="2"/>
            <a:endCxn id="15" idx="0"/>
          </p:cNvCxnSpPr>
          <p:nvPr/>
        </p:nvCxnSpPr>
        <p:spPr>
          <a:xfrm>
            <a:off x="4299546" y="2338537"/>
            <a:ext cx="14340" cy="226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2"/>
            <a:endCxn id="17" idx="0"/>
          </p:cNvCxnSpPr>
          <p:nvPr/>
        </p:nvCxnSpPr>
        <p:spPr>
          <a:xfrm>
            <a:off x="4313886" y="3212753"/>
            <a:ext cx="12172" cy="216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7" idx="2"/>
            <a:endCxn id="18" idx="0"/>
          </p:cNvCxnSpPr>
          <p:nvPr/>
        </p:nvCxnSpPr>
        <p:spPr>
          <a:xfrm>
            <a:off x="4326058" y="38610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</p:cNvCxnSpPr>
          <p:nvPr/>
        </p:nvCxnSpPr>
        <p:spPr>
          <a:xfrm flipH="1">
            <a:off x="7631434" y="2348880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000364" y="5000636"/>
            <a:ext cx="2652124" cy="43204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Інтервізійні</a:t>
            </a:r>
            <a:r>
              <a:rPr kumimoji="0" lang="uk-UA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групи 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психологів 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НЗ</a:t>
            </a:r>
          </a:p>
        </p:txBody>
      </p:sp>
      <p:cxnSp>
        <p:nvCxnSpPr>
          <p:cNvPr id="24" name="Прямая со стрелкой 30"/>
          <p:cNvCxnSpPr/>
          <p:nvPr/>
        </p:nvCxnSpPr>
        <p:spPr>
          <a:xfrm>
            <a:off x="4286248" y="478632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2027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467544" y="404664"/>
            <a:ext cx="7952988" cy="12241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bg1"/>
                </a:solidFill>
              </a:rPr>
              <a:t> науково-методичний супровід </a:t>
            </a:r>
            <a:r>
              <a:rPr lang="uk-UA" sz="2400" dirty="0" err="1">
                <a:solidFill>
                  <a:schemeClr val="bg1"/>
                </a:solidFill>
              </a:rPr>
              <a:t>компетентнісного</a:t>
            </a:r>
            <a:r>
              <a:rPr lang="uk-UA" sz="2400" dirty="0">
                <a:solidFill>
                  <a:schemeClr val="bg1"/>
                </a:solidFill>
              </a:rPr>
              <a:t> становлення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працівників психологічної служби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70" t="1671" r="12487" b="2150"/>
          <a:stretch/>
        </p:blipFill>
        <p:spPr bwMode="auto">
          <a:xfrm>
            <a:off x="2915816" y="3041157"/>
            <a:ext cx="3082198" cy="22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79" t="-898" r="13556" b="14088"/>
          <a:stretch/>
        </p:blipFill>
        <p:spPr bwMode="auto">
          <a:xfrm>
            <a:off x="35496" y="1700808"/>
            <a:ext cx="28746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69112"/>
            <a:ext cx="20177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646"/>
            <a:ext cx="1739497" cy="24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1677496" cy="238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09" y="2899808"/>
            <a:ext cx="1631791" cy="23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4478714"/>
            <a:ext cx="1686043" cy="240667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44376"/>
            <a:ext cx="1712218" cy="24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0" t="3531" r="12373"/>
          <a:stretch/>
        </p:blipFill>
        <p:spPr bwMode="auto">
          <a:xfrm>
            <a:off x="3637382" y="4478404"/>
            <a:ext cx="2992977" cy="215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Рисунок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41" y="955541"/>
            <a:ext cx="2148074" cy="160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G_007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17" y="4730501"/>
            <a:ext cx="2520950" cy="189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ТО З ФОТИКА\ФОТО З ФОТИКА1\0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55" y="1700805"/>
            <a:ext cx="2503943" cy="1877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44024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323528" y="538606"/>
            <a:ext cx="5918395" cy="86409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Нестандартні ФОРМИ </a:t>
            </a:r>
            <a:endParaRPr lang="uk-UA" sz="2400" dirty="0" smtClean="0"/>
          </a:p>
          <a:p>
            <a:r>
              <a:rPr lang="uk-UA" sz="2400" dirty="0" smtClean="0"/>
              <a:t>ТА </a:t>
            </a:r>
            <a:r>
              <a:rPr lang="uk-UA" sz="2400" dirty="0"/>
              <a:t>МЕТОДИ РОБОТИ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1984191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онкурс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«Психолог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року».</a:t>
            </a:r>
          </a:p>
          <a:p>
            <a:pPr marL="457200" indent="-457200">
              <a:buBlip>
                <a:blip r:embed="rId2"/>
              </a:buBlip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Конкурс-огляд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психологічних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кабінетів.</a:t>
            </a:r>
          </a:p>
          <a:p>
            <a:pPr marL="457200" indent="-457200">
              <a:buBlip>
                <a:blip r:embed="rId2"/>
              </a:buBlip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Психологічна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гра «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Занурення».</a:t>
            </a:r>
          </a:p>
          <a:p>
            <a:pPr marL="457200" indent="-457200">
              <a:buBlip>
                <a:blip r:embed="rId2"/>
              </a:buBlip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Інтервізійна група.</a:t>
            </a:r>
          </a:p>
          <a:p>
            <a:pPr marL="457200" indent="-457200">
              <a:buBlip>
                <a:blip r:embed="rId2"/>
              </a:buBlip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Балінтовська група.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0" r="12815"/>
          <a:stretch/>
        </p:blipFill>
        <p:spPr bwMode="auto">
          <a:xfrm>
            <a:off x="3023648" y="4453383"/>
            <a:ext cx="2942137" cy="221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DSC07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89">
            <a:off x="6444208" y="404664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ropbox\Загрузка с камеры\2014-10-07 11.34.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122">
            <a:off x="6403332" y="2492896"/>
            <a:ext cx="2561156" cy="192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ropbox\Загрузка с камеры\2014-04-15 12.14.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341">
            <a:off x="179512" y="4563126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65" r="12934"/>
          <a:stretch/>
        </p:blipFill>
        <p:spPr bwMode="auto">
          <a:xfrm rot="229693">
            <a:off x="6040865" y="4469848"/>
            <a:ext cx="2922396" cy="219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4356490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ndN\Desktop\motiv-razvitija-lichnosci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7" b="7219"/>
          <a:stretch/>
        </p:blipFill>
        <p:spPr bwMode="auto">
          <a:xfrm>
            <a:off x="7020272" y="4655113"/>
            <a:ext cx="2096228" cy="220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35496" y="1124744"/>
            <a:ext cx="8640960" cy="5256584"/>
          </a:xfrm>
        </p:spPr>
        <p:txBody>
          <a:bodyPr>
            <a:normAutofit fontScale="62500" lnSpcReduction="20000"/>
          </a:bodyPr>
          <a:lstStyle/>
          <a:p>
            <a:r>
              <a:rPr lang="uk-UA" sz="2300" dirty="0">
                <a:latin typeface="+mj-lt"/>
              </a:rPr>
              <a:t>Програма розвитку  ООН /ЮНЕЙДС “Сприяння просвітницькій роботі за методом “рівний-рівному” серед молоді України щодо здорового способу життя –5 психологів</a:t>
            </a:r>
          </a:p>
          <a:p>
            <a:r>
              <a:rPr lang="uk-UA" sz="2300" i="1" dirty="0" smtClean="0">
                <a:latin typeface="+mj-lt"/>
              </a:rPr>
              <a:t>Програма </a:t>
            </a:r>
            <a:r>
              <a:rPr lang="uk-UA" sz="2300" i="1" dirty="0">
                <a:latin typeface="+mj-lt"/>
              </a:rPr>
              <a:t>Християнського дитячого фонду “</a:t>
            </a:r>
            <a:r>
              <a:rPr lang="uk-UA" sz="2300" i="1" dirty="0" err="1">
                <a:latin typeface="+mj-lt"/>
              </a:rPr>
              <a:t>„Покращення</a:t>
            </a:r>
            <a:r>
              <a:rPr lang="uk-UA" sz="2300" i="1" dirty="0">
                <a:latin typeface="+mj-lt"/>
              </a:rPr>
              <a:t> якості соціальних послуг дітям та сім’ям  в громаді”  18 психологів</a:t>
            </a:r>
          </a:p>
          <a:p>
            <a:r>
              <a:rPr lang="uk-UA" sz="2300" dirty="0" smtClean="0">
                <a:latin typeface="+mj-lt"/>
              </a:rPr>
              <a:t>«</a:t>
            </a:r>
            <a:r>
              <a:rPr lang="uk-UA" sz="2300" dirty="0">
                <a:latin typeface="+mj-lt"/>
              </a:rPr>
              <a:t>Програма підвищення кваліфікації педагогічних працівників з профілактики вживання учнями психотропних речовин» (за проектом Українсько-голландського центру «ЕСКЕЙП»). - 2 психологи, 1 соціальний педагог</a:t>
            </a:r>
          </a:p>
          <a:p>
            <a:r>
              <a:rPr lang="uk-UA" sz="2300" i="1" dirty="0" smtClean="0">
                <a:latin typeface="+mj-lt"/>
              </a:rPr>
              <a:t>програма </a:t>
            </a:r>
            <a:r>
              <a:rPr lang="uk-UA" sz="2300" i="1" dirty="0">
                <a:latin typeface="+mj-lt"/>
              </a:rPr>
              <a:t>базового курсу з морального виховання та профілактики шкідливих звичок учнівської молоді організації </a:t>
            </a:r>
            <a:r>
              <a:rPr lang="uk-UA" sz="2300" i="1" dirty="0" err="1">
                <a:latin typeface="+mj-lt"/>
              </a:rPr>
              <a:t>„Міжнародний</a:t>
            </a:r>
            <a:r>
              <a:rPr lang="uk-UA" sz="2300" i="1" dirty="0">
                <a:latin typeface="+mj-lt"/>
              </a:rPr>
              <a:t> шкільний проект.” – 1</a:t>
            </a:r>
            <a:r>
              <a:rPr lang="uk-UA" sz="2300" i="1" dirty="0" smtClean="0">
                <a:latin typeface="+mj-lt"/>
              </a:rPr>
              <a:t>8  </a:t>
            </a:r>
            <a:r>
              <a:rPr lang="uk-UA" sz="2300" i="1" dirty="0">
                <a:latin typeface="+mj-lt"/>
              </a:rPr>
              <a:t>психологів, </a:t>
            </a:r>
            <a:r>
              <a:rPr lang="uk-UA" sz="2300" i="1" dirty="0" smtClean="0">
                <a:latin typeface="+mj-lt"/>
              </a:rPr>
              <a:t>21 </a:t>
            </a:r>
            <a:r>
              <a:rPr lang="uk-UA" sz="2300" i="1" dirty="0">
                <a:latin typeface="+mj-lt"/>
              </a:rPr>
              <a:t>соціальний </a:t>
            </a:r>
            <a:r>
              <a:rPr lang="uk-UA" sz="2300" i="1" dirty="0" smtClean="0">
                <a:latin typeface="+mj-lt"/>
              </a:rPr>
              <a:t>педагог</a:t>
            </a:r>
          </a:p>
          <a:p>
            <a:pPr>
              <a:lnSpc>
                <a:spcPct val="90000"/>
              </a:lnSpc>
            </a:pPr>
            <a:r>
              <a:rPr lang="uk-UA" sz="2300" i="1" dirty="0">
                <a:latin typeface="+mj-lt"/>
              </a:rPr>
              <a:t>Антинаркотична освітня програма “</a:t>
            </a:r>
            <a:r>
              <a:rPr lang="uk-UA" sz="2300" i="1" dirty="0" err="1">
                <a:latin typeface="+mj-lt"/>
              </a:rPr>
              <a:t>Нарконон</a:t>
            </a:r>
            <a:r>
              <a:rPr lang="uk-UA" sz="2300" i="1" dirty="0">
                <a:latin typeface="+mj-lt"/>
              </a:rPr>
              <a:t>” -   1 психолог, 1 соціальний педагог</a:t>
            </a:r>
          </a:p>
          <a:p>
            <a:pPr>
              <a:lnSpc>
                <a:spcPct val="90000"/>
              </a:lnSpc>
            </a:pPr>
            <a:r>
              <a:rPr lang="uk-UA" sz="2300" i="1" dirty="0" smtClean="0">
                <a:latin typeface="+mj-lt"/>
              </a:rPr>
              <a:t>семінари </a:t>
            </a:r>
            <a:r>
              <a:rPr lang="uk-UA" sz="2300" i="1" dirty="0">
                <a:latin typeface="+mj-lt"/>
              </a:rPr>
              <a:t>у рамках Проекту Формування Свідомості До Проблем Торгівлі Людьми (НТАР)    - 20 психологів</a:t>
            </a:r>
          </a:p>
          <a:p>
            <a:pPr>
              <a:lnSpc>
                <a:spcPct val="90000"/>
              </a:lnSpc>
            </a:pPr>
            <a:r>
              <a:rPr lang="uk-UA" sz="2300" i="1" dirty="0" smtClean="0">
                <a:latin typeface="+mj-lt"/>
              </a:rPr>
              <a:t>Авторська </a:t>
            </a:r>
            <a:r>
              <a:rPr lang="uk-UA" sz="2300" i="1" dirty="0">
                <a:latin typeface="+mj-lt"/>
              </a:rPr>
              <a:t>програма академіка Ш.</a:t>
            </a:r>
            <a:r>
              <a:rPr lang="uk-UA" sz="2300" i="1" dirty="0" err="1">
                <a:latin typeface="+mj-lt"/>
              </a:rPr>
              <a:t>Амонашвілі</a:t>
            </a:r>
            <a:r>
              <a:rPr lang="uk-UA" sz="2300" i="1" dirty="0">
                <a:latin typeface="+mj-lt"/>
              </a:rPr>
              <a:t>    “Система гуманістично-особистісного підходу до дітей в освітньому процесі ”   -5 психологів</a:t>
            </a:r>
          </a:p>
          <a:p>
            <a:pPr>
              <a:lnSpc>
                <a:spcPct val="90000"/>
              </a:lnSpc>
            </a:pPr>
            <a:r>
              <a:rPr lang="uk-UA" sz="2300" i="1" dirty="0" smtClean="0">
                <a:latin typeface="+mj-lt"/>
              </a:rPr>
              <a:t>Навчання </a:t>
            </a:r>
            <a:r>
              <a:rPr lang="uk-UA" sz="2300" i="1" dirty="0">
                <a:latin typeface="+mj-lt"/>
              </a:rPr>
              <a:t>за програмою  «Психолого-педагогічне проектування соціального розвитку особистості учнів загальноосвітніх навчальних закладів”  - 15 </a:t>
            </a:r>
            <a:r>
              <a:rPr lang="uk-UA" sz="2300" i="1" dirty="0" smtClean="0">
                <a:latin typeface="+mj-lt"/>
              </a:rPr>
              <a:t>психологів</a:t>
            </a:r>
          </a:p>
          <a:p>
            <a:pPr algn="just">
              <a:lnSpc>
                <a:spcPct val="90000"/>
              </a:lnSpc>
            </a:pPr>
            <a:r>
              <a:rPr lang="uk-UA" sz="2300" dirty="0">
                <a:latin typeface="+mj-lt"/>
              </a:rPr>
              <a:t>Майстер-курс Позитивної психотерапії (Український Інститут  Позитивної крос-культурної психотерапії і менеджменту) -  2 </a:t>
            </a:r>
            <a:r>
              <a:rPr lang="uk-UA" sz="2300" dirty="0" smtClean="0">
                <a:latin typeface="+mj-lt"/>
              </a:rPr>
              <a:t>психологи, Базовий </a:t>
            </a:r>
            <a:r>
              <a:rPr lang="uk-UA" sz="2300" dirty="0">
                <a:latin typeface="+mj-lt"/>
              </a:rPr>
              <a:t>курс Позитивної психотерапії  -  2 </a:t>
            </a:r>
            <a:r>
              <a:rPr lang="uk-UA" sz="2300" dirty="0" smtClean="0">
                <a:latin typeface="+mj-lt"/>
              </a:rPr>
              <a:t>психологи</a:t>
            </a:r>
          </a:p>
          <a:p>
            <a:r>
              <a:rPr lang="uk-UA" sz="2300" dirty="0" smtClean="0">
                <a:latin typeface="+mj-lt"/>
              </a:rPr>
              <a:t>Навчання за  </a:t>
            </a:r>
            <a:r>
              <a:rPr lang="uk-UA" sz="2300" dirty="0">
                <a:latin typeface="+mj-lt"/>
              </a:rPr>
              <a:t>модулем «Використання арт-терапії в роботі практичного психолога та соціального педагога</a:t>
            </a:r>
            <a:r>
              <a:rPr lang="uk-UA" sz="2300" dirty="0" smtClean="0">
                <a:latin typeface="+mj-lt"/>
              </a:rPr>
              <a:t>» (УНМЦППСР, </a:t>
            </a:r>
            <a:r>
              <a:rPr lang="uk-UA" sz="2300" dirty="0">
                <a:latin typeface="+mj-lt"/>
              </a:rPr>
              <a:t>Івано-Франківський обласний інститут післядипломної освіти, центр практичної психології та соціальної </a:t>
            </a:r>
            <a:r>
              <a:rPr lang="uk-UA" sz="2300" dirty="0" smtClean="0">
                <a:latin typeface="+mj-lt"/>
              </a:rPr>
              <a:t>роботи-16 психологів, 7 соціальних педагогів</a:t>
            </a:r>
            <a:endParaRPr lang="uk-UA" sz="2300" dirty="0">
              <a:latin typeface="+mj-lt"/>
            </a:endParaRPr>
          </a:p>
          <a:p>
            <a:r>
              <a:rPr lang="uk-UA" sz="2300" dirty="0" smtClean="0">
                <a:latin typeface="+mj-lt"/>
              </a:rPr>
              <a:t> </a:t>
            </a:r>
            <a:r>
              <a:rPr lang="uk-UA" sz="2300" dirty="0">
                <a:latin typeface="+mj-lt"/>
              </a:rPr>
              <a:t>навчання за технологією «Особливості використання </a:t>
            </a:r>
            <a:r>
              <a:rPr lang="uk-UA" sz="2300" dirty="0" err="1">
                <a:latin typeface="+mj-lt"/>
              </a:rPr>
              <a:t>казкотерапії</a:t>
            </a:r>
            <a:r>
              <a:rPr lang="uk-UA" sz="2300" dirty="0">
                <a:latin typeface="+mj-lt"/>
              </a:rPr>
              <a:t> в роботі практичного психолога та соціального педагога» (Івано-Франківський обласний інститут післядипломної освіти, центр практичної психології та соціальної роботи</a:t>
            </a:r>
            <a:r>
              <a:rPr lang="uk-UA" sz="2300" dirty="0" smtClean="0">
                <a:latin typeface="+mj-lt"/>
              </a:rPr>
              <a:t>)-</a:t>
            </a:r>
            <a:r>
              <a:rPr lang="uk-UA" sz="2300" dirty="0">
                <a:latin typeface="+mj-lt"/>
              </a:rPr>
              <a:t>26 психологів та соціальних педагогів</a:t>
            </a:r>
          </a:p>
          <a:p>
            <a:r>
              <a:rPr lang="uk-UA" sz="2300" dirty="0" smtClean="0">
                <a:latin typeface="+mj-lt"/>
              </a:rPr>
              <a:t>навчання </a:t>
            </a:r>
            <a:r>
              <a:rPr lang="uk-UA" sz="2300" dirty="0">
                <a:latin typeface="+mj-lt"/>
              </a:rPr>
              <a:t>за технологією «Використання  піскової терапії в роботі практичного психолога та </a:t>
            </a:r>
            <a:endParaRPr lang="en-US" sz="2300" dirty="0" smtClean="0">
              <a:latin typeface="+mj-lt"/>
            </a:endParaRPr>
          </a:p>
          <a:p>
            <a:pPr marL="0" indent="0">
              <a:buNone/>
            </a:pPr>
            <a:r>
              <a:rPr lang="en-US" sz="2300" dirty="0"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      </a:t>
            </a:r>
            <a:r>
              <a:rPr lang="uk-UA" sz="2300" dirty="0" smtClean="0">
                <a:latin typeface="+mj-lt"/>
              </a:rPr>
              <a:t>соціального </a:t>
            </a:r>
            <a:r>
              <a:rPr lang="uk-UA" sz="2300" dirty="0">
                <a:latin typeface="+mj-lt"/>
              </a:rPr>
              <a:t>педагога» (Івано-Франківський обласний інститут післядипломної освіти, центр </a:t>
            </a:r>
            <a:endParaRPr lang="en-US" sz="2300" dirty="0" smtClean="0">
              <a:latin typeface="+mj-lt"/>
            </a:endParaRPr>
          </a:p>
          <a:p>
            <a:pPr marL="0" indent="0">
              <a:buNone/>
            </a:pPr>
            <a:r>
              <a:rPr lang="en-US" sz="2300" dirty="0"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      </a:t>
            </a:r>
            <a:r>
              <a:rPr lang="uk-UA" sz="2300" dirty="0" smtClean="0">
                <a:latin typeface="+mj-lt"/>
              </a:rPr>
              <a:t>практичної </a:t>
            </a:r>
            <a:r>
              <a:rPr lang="uk-UA" sz="2300" dirty="0">
                <a:latin typeface="+mj-lt"/>
              </a:rPr>
              <a:t>психології та соціальної </a:t>
            </a:r>
            <a:r>
              <a:rPr lang="uk-UA" sz="2300" dirty="0" smtClean="0">
                <a:latin typeface="+mj-lt"/>
              </a:rPr>
              <a:t>роботи 26 психологів та соціальних педагогів</a:t>
            </a:r>
            <a:r>
              <a:rPr lang="en-US" sz="2300" dirty="0">
                <a:latin typeface="+mj-lt"/>
              </a:rPr>
              <a:t>.</a:t>
            </a:r>
            <a:endParaRPr lang="uk-UA" sz="23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uk-UA" sz="23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uk-UA" sz="2300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uk-UA" sz="2100" i="1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uk-UA" sz="1800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6765" y="332656"/>
            <a:ext cx="8172400" cy="792088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ross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Arial Black" pitchFamily="34" charset="0"/>
              </a:rPr>
              <a:t>Навчальні проекти для працівників психологічної служби зі залученням інших організацій</a:t>
            </a:r>
            <a:endParaRPr lang="ru-RU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6982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1300</TotalTime>
  <Words>897</Words>
  <Application>Microsoft Office PowerPoint</Application>
  <PresentationFormat>Екран (4:3)</PresentationFormat>
  <Paragraphs>110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Поток</vt:lpstr>
      <vt:lpstr>Несмашна Галина Євгенівна методист психологічної служби </vt:lpstr>
      <vt:lpstr>Освіта впродовж життя!</vt:lpstr>
      <vt:lpstr>Професійна ідентичність</vt:lpstr>
      <vt:lpstr>Компетентнісний підхід в організації роботи психологічної служби освіти</vt:lpstr>
      <vt:lpstr>Завдання методичного супроводу працівників психологічної служби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ПЕДАГОГІЧНИХ НАУК УКРАЇНИ                                                                        УНІВЕРСИТЕТ МЕНЕДЖМЕНТУ ОСВІТИ                                                                                                        ЦЕНТРАЛЬНИЙ ІНСТИТУТ ПІСЛЯДИПЛОМНО ЇПЕДАГОГІЧНОЇ ОСВІТИ</dc:title>
  <dc:creator>Admin</dc:creator>
  <cp:lastModifiedBy>post</cp:lastModifiedBy>
  <cp:revision>95</cp:revision>
  <dcterms:created xsi:type="dcterms:W3CDTF">2015-06-10T11:39:03Z</dcterms:created>
  <dcterms:modified xsi:type="dcterms:W3CDTF">2016-09-26T17:03:26Z</dcterms:modified>
</cp:coreProperties>
</file>