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302" r:id="rId2"/>
    <p:sldId id="442" r:id="rId3"/>
    <p:sldId id="476" r:id="rId4"/>
    <p:sldId id="428" r:id="rId5"/>
    <p:sldId id="429" r:id="rId6"/>
    <p:sldId id="430" r:id="rId7"/>
    <p:sldId id="431" r:id="rId8"/>
    <p:sldId id="486" r:id="rId9"/>
    <p:sldId id="437" r:id="rId10"/>
    <p:sldId id="432" r:id="rId11"/>
    <p:sldId id="454" r:id="rId12"/>
    <p:sldId id="455" r:id="rId13"/>
    <p:sldId id="456" r:id="rId14"/>
    <p:sldId id="457" r:id="rId15"/>
    <p:sldId id="458" r:id="rId16"/>
    <p:sldId id="498" r:id="rId17"/>
    <p:sldId id="418" r:id="rId18"/>
    <p:sldId id="419" r:id="rId19"/>
    <p:sldId id="444" r:id="rId20"/>
    <p:sldId id="482" r:id="rId21"/>
    <p:sldId id="483" r:id="rId22"/>
    <p:sldId id="484" r:id="rId23"/>
    <p:sldId id="487" r:id="rId24"/>
    <p:sldId id="417" r:id="rId25"/>
    <p:sldId id="493" r:id="rId26"/>
    <p:sldId id="460" r:id="rId27"/>
    <p:sldId id="461" r:id="rId28"/>
    <p:sldId id="464" r:id="rId29"/>
    <p:sldId id="465" r:id="rId30"/>
    <p:sldId id="466" r:id="rId31"/>
    <p:sldId id="490" r:id="rId32"/>
    <p:sldId id="495" r:id="rId33"/>
    <p:sldId id="489" r:id="rId34"/>
    <p:sldId id="497" r:id="rId35"/>
    <p:sldId id="473" r:id="rId36"/>
    <p:sldId id="491" r:id="rId37"/>
    <p:sldId id="468" r:id="rId38"/>
    <p:sldId id="494" r:id="rId39"/>
    <p:sldId id="496" r:id="rId40"/>
    <p:sldId id="477" r:id="rId41"/>
    <p:sldId id="478" r:id="rId42"/>
    <p:sldId id="499" r:id="rId43"/>
    <p:sldId id="481" r:id="rId44"/>
    <p:sldId id="479" r:id="rId45"/>
    <p:sldId id="480" r:id="rId46"/>
    <p:sldId id="475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D097B"/>
    <a:srgbClr val="F00A2B"/>
    <a:srgbClr val="FF3300"/>
    <a:srgbClr val="CC0000"/>
    <a:srgbClr val="FF0000"/>
    <a:srgbClr val="800000"/>
    <a:srgbClr val="043F42"/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04" autoAdjust="0"/>
    <p:restoredTop sz="94533" autoAdjust="0"/>
  </p:normalViewPr>
  <p:slideViewPr>
    <p:cSldViewPr>
      <p:cViewPr>
        <p:scale>
          <a:sx n="69" d="100"/>
          <a:sy n="69" d="100"/>
        </p:scale>
        <p:origin x="-47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7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76B296-1E3E-4976-BD26-D8C335D06C5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F008AD3-AB36-4A87-AB9D-40D5D46373C7}">
      <dgm:prSet phldrT="[Текст]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Співпраця з  газетою  «Психолог» </a:t>
          </a:r>
          <a:br>
            <a:rPr lang="uk-UA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</a:br>
          <a:r>
            <a:rPr lang="uk-UA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видавництва «Шкільний світ»</a:t>
          </a:r>
          <a:endParaRPr lang="uk-UA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2CA6A61D-C3DC-42C5-9776-4A3553DF480B}" type="parTrans" cxnId="{B5D45731-C4D4-443A-9273-7A3BDE5F441A}">
      <dgm:prSet/>
      <dgm:spPr/>
      <dgm:t>
        <a:bodyPr/>
        <a:lstStyle/>
        <a:p>
          <a:endParaRPr lang="uk-UA"/>
        </a:p>
      </dgm:t>
    </dgm:pt>
    <dgm:pt modelId="{D0C7D012-4B4E-44D3-AFA2-4C395969B85C}" type="sibTrans" cxnId="{B5D45731-C4D4-443A-9273-7A3BDE5F441A}">
      <dgm:prSet/>
      <dgm:spPr/>
      <dgm:t>
        <a:bodyPr/>
        <a:lstStyle/>
        <a:p>
          <a:endParaRPr lang="uk-UA"/>
        </a:p>
      </dgm:t>
    </dgm:pt>
    <dgm:pt modelId="{B32F9D1B-E4CC-4AF1-BECF-C2F0096C3D29}">
      <dgm:prSet phldrT="[Текст]"/>
      <dgm:spPr/>
      <dgm:t>
        <a:bodyPr/>
        <a:lstStyle/>
        <a:p>
          <a:r>
            <a:rPr lang="uk-UA" dirty="0" smtClean="0"/>
            <a:t>«Психолог» №13, 2011р., - висвітлено інформацію про конкурс «Психолог року» та опубліковано </a:t>
          </a:r>
          <a:r>
            <a:rPr lang="uk-UA" dirty="0" err="1" smtClean="0"/>
            <a:t>ессе</a:t>
          </a:r>
          <a:r>
            <a:rPr lang="uk-UA" dirty="0" smtClean="0"/>
            <a:t> конкурсантів</a:t>
          </a:r>
          <a:endParaRPr lang="uk-UA" dirty="0"/>
        </a:p>
      </dgm:t>
    </dgm:pt>
    <dgm:pt modelId="{38F9D385-DC9B-4EE6-9A91-83E74CBB8F88}" type="parTrans" cxnId="{2E42500E-F764-41EB-B344-A99ABE86AEF4}">
      <dgm:prSet/>
      <dgm:spPr/>
      <dgm:t>
        <a:bodyPr/>
        <a:lstStyle/>
        <a:p>
          <a:endParaRPr lang="uk-UA"/>
        </a:p>
      </dgm:t>
    </dgm:pt>
    <dgm:pt modelId="{E37B8BC8-D481-423D-B6AB-1C62EE844A97}" type="sibTrans" cxnId="{2E42500E-F764-41EB-B344-A99ABE86AEF4}">
      <dgm:prSet/>
      <dgm:spPr/>
      <dgm:t>
        <a:bodyPr/>
        <a:lstStyle/>
        <a:p>
          <a:endParaRPr lang="uk-UA"/>
        </a:p>
      </dgm:t>
    </dgm:pt>
    <dgm:pt modelId="{0E0D091A-9958-4495-A3B6-8F5DB8E1CA31}">
      <dgm:prSet phldrT="[Текст]"/>
      <dgm:spPr/>
      <dgm:t>
        <a:bodyPr/>
        <a:lstStyle/>
        <a:p>
          <a:r>
            <a:rPr lang="uk-UA" dirty="0" smtClean="0"/>
            <a:t>Із матеріалів  психолога </a:t>
          </a:r>
          <a:r>
            <a:rPr lang="uk-UA" dirty="0" err="1" smtClean="0"/>
            <a:t>Тригук</a:t>
          </a:r>
          <a:r>
            <a:rPr lang="uk-UA" dirty="0" smtClean="0"/>
            <a:t> О.С. укладено №2 газети «Психолог» за 2011рік</a:t>
          </a:r>
          <a:endParaRPr lang="uk-UA" dirty="0"/>
        </a:p>
      </dgm:t>
    </dgm:pt>
    <dgm:pt modelId="{A28BA928-0AB3-41BB-9D76-D64FCAA04147}" type="parTrans" cxnId="{5FAA268A-6062-419E-899A-BDBF6DA78728}">
      <dgm:prSet/>
      <dgm:spPr/>
      <dgm:t>
        <a:bodyPr/>
        <a:lstStyle/>
        <a:p>
          <a:endParaRPr lang="uk-UA"/>
        </a:p>
      </dgm:t>
    </dgm:pt>
    <dgm:pt modelId="{A759398F-37EC-4A81-8BB2-A4AF0D1820C6}" type="sibTrans" cxnId="{5FAA268A-6062-419E-899A-BDBF6DA78728}">
      <dgm:prSet/>
      <dgm:spPr/>
      <dgm:t>
        <a:bodyPr/>
        <a:lstStyle/>
        <a:p>
          <a:endParaRPr lang="uk-UA"/>
        </a:p>
      </dgm:t>
    </dgm:pt>
    <dgm:pt modelId="{77CF0CB2-FD76-4DAD-94B6-186735ED0CF6}">
      <dgm:prSet phldrT="[Текст]"/>
      <dgm:spPr/>
      <dgm:t>
        <a:bodyPr/>
        <a:lstStyle/>
        <a:p>
          <a:r>
            <a:rPr lang="uk-UA" dirty="0" smtClean="0"/>
            <a:t>Спецвипуск газети  </a:t>
          </a:r>
          <a:r>
            <a:rPr lang="uk-UA" dirty="0" err="1" smtClean="0"/>
            <a:t>“Психолог”</a:t>
          </a:r>
          <a:r>
            <a:rPr lang="uk-UA" dirty="0" smtClean="0"/>
            <a:t> 2013р. №22  з матеріалами  конференції з арт-терапії  </a:t>
          </a:r>
          <a:r>
            <a:rPr lang="uk-UA" dirty="0" err="1" smtClean="0"/>
            <a:t>“Тернопільська</a:t>
          </a:r>
          <a:r>
            <a:rPr lang="uk-UA" dirty="0" smtClean="0"/>
            <a:t>  </a:t>
          </a:r>
          <a:r>
            <a:rPr lang="uk-UA" dirty="0" err="1" smtClean="0"/>
            <a:t>арт-весна</a:t>
          </a:r>
          <a:r>
            <a:rPr lang="uk-UA" dirty="0" smtClean="0"/>
            <a:t>  - 2013”</a:t>
          </a:r>
          <a:endParaRPr lang="uk-UA" dirty="0"/>
        </a:p>
      </dgm:t>
    </dgm:pt>
    <dgm:pt modelId="{5B903ED5-899C-4E2D-8455-C96A7880305C}" type="parTrans" cxnId="{90C82CD0-95DB-4B55-A4FD-E5510058E96A}">
      <dgm:prSet/>
      <dgm:spPr/>
      <dgm:t>
        <a:bodyPr/>
        <a:lstStyle/>
        <a:p>
          <a:endParaRPr lang="uk-UA"/>
        </a:p>
      </dgm:t>
    </dgm:pt>
    <dgm:pt modelId="{AC360F2C-617E-40AF-B0C1-D3EA73A46605}" type="sibTrans" cxnId="{90C82CD0-95DB-4B55-A4FD-E5510058E96A}">
      <dgm:prSet/>
      <dgm:spPr/>
      <dgm:t>
        <a:bodyPr/>
        <a:lstStyle/>
        <a:p>
          <a:endParaRPr lang="uk-UA"/>
        </a:p>
      </dgm:t>
    </dgm:pt>
    <dgm:pt modelId="{DB03455D-018C-4029-B432-E2F300459CD6}">
      <dgm:prSet phldrT="[Текст]" phldr="1"/>
      <dgm:spPr/>
      <dgm:t>
        <a:bodyPr/>
        <a:lstStyle/>
        <a:p>
          <a:endParaRPr lang="uk-UA"/>
        </a:p>
      </dgm:t>
    </dgm:pt>
    <dgm:pt modelId="{7CE893F5-D33E-4575-A648-E885B5018F8E}" type="parTrans" cxnId="{D79FD6B0-BCDA-404D-891A-044484356BD7}">
      <dgm:prSet/>
      <dgm:spPr/>
      <dgm:t>
        <a:bodyPr/>
        <a:lstStyle/>
        <a:p>
          <a:endParaRPr lang="uk-UA"/>
        </a:p>
      </dgm:t>
    </dgm:pt>
    <dgm:pt modelId="{A5ED15B7-1066-41EA-AE5C-A69138DE1E22}" type="sibTrans" cxnId="{D79FD6B0-BCDA-404D-891A-044484356BD7}">
      <dgm:prSet/>
      <dgm:spPr/>
      <dgm:t>
        <a:bodyPr/>
        <a:lstStyle/>
        <a:p>
          <a:endParaRPr lang="uk-UA"/>
        </a:p>
      </dgm:t>
    </dgm:pt>
    <dgm:pt modelId="{CA54AFEE-14C2-4C88-8197-E05AA6858355}">
      <dgm:prSet/>
      <dgm:spPr/>
      <dgm:t>
        <a:bodyPr/>
        <a:lstStyle/>
        <a:p>
          <a:endParaRPr lang="uk-UA"/>
        </a:p>
      </dgm:t>
    </dgm:pt>
    <dgm:pt modelId="{FEB64C3D-9A0D-49FA-9EBE-3CD9C9261E63}" type="parTrans" cxnId="{266B2499-88C4-4DB5-AF4D-BDDB2378AEB3}">
      <dgm:prSet/>
      <dgm:spPr/>
      <dgm:t>
        <a:bodyPr/>
        <a:lstStyle/>
        <a:p>
          <a:endParaRPr lang="uk-UA"/>
        </a:p>
      </dgm:t>
    </dgm:pt>
    <dgm:pt modelId="{7BD873CA-FC3D-4E8A-949C-60448D4BDF18}" type="sibTrans" cxnId="{266B2499-88C4-4DB5-AF4D-BDDB2378AEB3}">
      <dgm:prSet/>
      <dgm:spPr/>
      <dgm:t>
        <a:bodyPr/>
        <a:lstStyle/>
        <a:p>
          <a:endParaRPr lang="uk-UA"/>
        </a:p>
      </dgm:t>
    </dgm:pt>
    <dgm:pt modelId="{68284E53-A0A7-4621-B182-6FFDAE5C9814}">
      <dgm:prSet/>
      <dgm:spPr/>
      <dgm:t>
        <a:bodyPr/>
        <a:lstStyle/>
        <a:p>
          <a:r>
            <a:rPr lang="uk-UA" smtClean="0"/>
            <a:t>спецвипуск газети «Психолог» (№14,-15 2011) , присвячений висвітленню досвіду роботи психологів освіти  міста</a:t>
          </a:r>
          <a:endParaRPr lang="uk-UA" dirty="0" smtClean="0"/>
        </a:p>
      </dgm:t>
    </dgm:pt>
    <dgm:pt modelId="{3772A5FE-45EB-48FD-A877-0852CA49303F}" type="parTrans" cxnId="{FF7436E8-14B3-4C0A-B139-C5CDF6C983F7}">
      <dgm:prSet/>
      <dgm:spPr/>
      <dgm:t>
        <a:bodyPr/>
        <a:lstStyle/>
        <a:p>
          <a:endParaRPr lang="uk-UA"/>
        </a:p>
      </dgm:t>
    </dgm:pt>
    <dgm:pt modelId="{1835E4E1-C373-47E9-A6D2-7E86341BDA3D}" type="sibTrans" cxnId="{FF7436E8-14B3-4C0A-B139-C5CDF6C983F7}">
      <dgm:prSet/>
      <dgm:spPr/>
      <dgm:t>
        <a:bodyPr/>
        <a:lstStyle/>
        <a:p>
          <a:endParaRPr lang="uk-UA"/>
        </a:p>
      </dgm:t>
    </dgm:pt>
    <dgm:pt modelId="{A408A716-B9A6-4E33-BD0E-88F6A764A32E}">
      <dgm:prSet/>
      <dgm:spPr/>
      <dgm:t>
        <a:bodyPr/>
        <a:lstStyle/>
        <a:p>
          <a:endParaRPr lang="uk-UA"/>
        </a:p>
      </dgm:t>
    </dgm:pt>
    <dgm:pt modelId="{FDD667E9-C7B4-421D-A503-5E5D36BD57DA}" type="parTrans" cxnId="{BB1E1A70-90FB-40BF-982C-03039A09CD0D}">
      <dgm:prSet/>
      <dgm:spPr/>
      <dgm:t>
        <a:bodyPr/>
        <a:lstStyle/>
        <a:p>
          <a:endParaRPr lang="uk-UA"/>
        </a:p>
      </dgm:t>
    </dgm:pt>
    <dgm:pt modelId="{DBD8DE6D-5D17-49A5-8477-6DD62ADFB26B}" type="sibTrans" cxnId="{BB1E1A70-90FB-40BF-982C-03039A09CD0D}">
      <dgm:prSet/>
      <dgm:spPr/>
      <dgm:t>
        <a:bodyPr/>
        <a:lstStyle/>
        <a:p>
          <a:endParaRPr lang="uk-UA"/>
        </a:p>
      </dgm:t>
    </dgm:pt>
    <dgm:pt modelId="{20B6ACBC-DE23-46A5-B277-5A9C6445DC86}">
      <dgm:prSet/>
      <dgm:spPr/>
      <dgm:t>
        <a:bodyPr/>
        <a:lstStyle/>
        <a:p>
          <a:endParaRPr lang="uk-UA"/>
        </a:p>
      </dgm:t>
    </dgm:pt>
    <dgm:pt modelId="{52B5FA24-71B4-4625-877C-AB451E373A6D}" type="parTrans" cxnId="{79B49162-96C0-4AA1-B569-CDCEF21ADC27}">
      <dgm:prSet/>
      <dgm:spPr/>
      <dgm:t>
        <a:bodyPr/>
        <a:lstStyle/>
        <a:p>
          <a:endParaRPr lang="uk-UA"/>
        </a:p>
      </dgm:t>
    </dgm:pt>
    <dgm:pt modelId="{D64F9490-32D8-45B5-8279-F95E413968B5}" type="sibTrans" cxnId="{79B49162-96C0-4AA1-B569-CDCEF21ADC27}">
      <dgm:prSet/>
      <dgm:spPr/>
      <dgm:t>
        <a:bodyPr/>
        <a:lstStyle/>
        <a:p>
          <a:endParaRPr lang="uk-UA"/>
        </a:p>
      </dgm:t>
    </dgm:pt>
    <dgm:pt modelId="{DC669E13-A01F-4EC5-99FA-25CBB1C45760}" type="pres">
      <dgm:prSet presAssocID="{4A76B296-1E3E-4976-BD26-D8C335D06C5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98C30DE-6130-42B8-B8B1-6E8740D66879}" type="pres">
      <dgm:prSet presAssocID="{4A76B296-1E3E-4976-BD26-D8C335D06C5B}" presName="matrix" presStyleCnt="0"/>
      <dgm:spPr/>
    </dgm:pt>
    <dgm:pt modelId="{F22F8003-FCBA-4747-B546-02A4BA968488}" type="pres">
      <dgm:prSet presAssocID="{4A76B296-1E3E-4976-BD26-D8C335D06C5B}" presName="tile1" presStyleLbl="node1" presStyleIdx="0" presStyleCnt="4"/>
      <dgm:spPr/>
      <dgm:t>
        <a:bodyPr/>
        <a:lstStyle/>
        <a:p>
          <a:endParaRPr lang="uk-UA"/>
        </a:p>
      </dgm:t>
    </dgm:pt>
    <dgm:pt modelId="{292CD304-6CE4-4497-9B08-AA66867E8209}" type="pres">
      <dgm:prSet presAssocID="{4A76B296-1E3E-4976-BD26-D8C335D06C5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24DA048-37B8-4FF0-A032-5E384EBAB0FC}" type="pres">
      <dgm:prSet presAssocID="{4A76B296-1E3E-4976-BD26-D8C335D06C5B}" presName="tile2" presStyleLbl="node1" presStyleIdx="1" presStyleCnt="4"/>
      <dgm:spPr/>
      <dgm:t>
        <a:bodyPr/>
        <a:lstStyle/>
        <a:p>
          <a:endParaRPr lang="uk-UA"/>
        </a:p>
      </dgm:t>
    </dgm:pt>
    <dgm:pt modelId="{62D2E356-A0A3-49DE-9BEB-75E6D02DDEF3}" type="pres">
      <dgm:prSet presAssocID="{4A76B296-1E3E-4976-BD26-D8C335D06C5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F4CA9C-2A67-433C-BCE2-445B980E3FEA}" type="pres">
      <dgm:prSet presAssocID="{4A76B296-1E3E-4976-BD26-D8C335D06C5B}" presName="tile3" presStyleLbl="node1" presStyleIdx="2" presStyleCnt="4"/>
      <dgm:spPr/>
      <dgm:t>
        <a:bodyPr/>
        <a:lstStyle/>
        <a:p>
          <a:endParaRPr lang="uk-UA"/>
        </a:p>
      </dgm:t>
    </dgm:pt>
    <dgm:pt modelId="{865683B6-815C-49FD-9918-D8E9F1C220E2}" type="pres">
      <dgm:prSet presAssocID="{4A76B296-1E3E-4976-BD26-D8C335D06C5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CA4F65-92A8-4089-8D3F-C71F46B8D1E8}" type="pres">
      <dgm:prSet presAssocID="{4A76B296-1E3E-4976-BD26-D8C335D06C5B}" presName="tile4" presStyleLbl="node1" presStyleIdx="3" presStyleCnt="4"/>
      <dgm:spPr/>
      <dgm:t>
        <a:bodyPr/>
        <a:lstStyle/>
        <a:p>
          <a:endParaRPr lang="uk-UA"/>
        </a:p>
      </dgm:t>
    </dgm:pt>
    <dgm:pt modelId="{CBA39EBA-416D-4201-BC64-FE33637B26FB}" type="pres">
      <dgm:prSet presAssocID="{4A76B296-1E3E-4976-BD26-D8C335D06C5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E93740-25F8-4CA7-8C9D-398F7D4A34EC}" type="pres">
      <dgm:prSet presAssocID="{4A76B296-1E3E-4976-BD26-D8C335D06C5B}" presName="centerTile" presStyleLbl="fgShp" presStyleIdx="0" presStyleCnt="1" custScaleX="116359" custScaleY="142222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79B49162-96C0-4AA1-B569-CDCEF21ADC27}" srcId="{AF008AD3-AB36-4A87-AB9D-40D5D46373C7}" destId="{20B6ACBC-DE23-46A5-B277-5A9C6445DC86}" srcOrd="4" destOrd="0" parTransId="{52B5FA24-71B4-4625-877C-AB451E373A6D}" sibTransId="{D64F9490-32D8-45B5-8279-F95E413968B5}"/>
    <dgm:cxn modelId="{B5D45731-C4D4-443A-9273-7A3BDE5F441A}" srcId="{4A76B296-1E3E-4976-BD26-D8C335D06C5B}" destId="{AF008AD3-AB36-4A87-AB9D-40D5D46373C7}" srcOrd="0" destOrd="0" parTransId="{2CA6A61D-C3DC-42C5-9776-4A3553DF480B}" sibTransId="{D0C7D012-4B4E-44D3-AFA2-4C395969B85C}"/>
    <dgm:cxn modelId="{BA93DFE6-74B1-4CF9-B9A9-183A8926E977}" type="presOf" srcId="{77CF0CB2-FD76-4DAD-94B6-186735ED0CF6}" destId="{CBA39EBA-416D-4201-BC64-FE33637B26FB}" srcOrd="1" destOrd="0" presId="urn:microsoft.com/office/officeart/2005/8/layout/matrix1"/>
    <dgm:cxn modelId="{36A50258-14A7-4CF9-A6E7-8930CF6AFD08}" type="presOf" srcId="{0E0D091A-9958-4495-A3B6-8F5DB8E1CA31}" destId="{865683B6-815C-49FD-9918-D8E9F1C220E2}" srcOrd="1" destOrd="0" presId="urn:microsoft.com/office/officeart/2005/8/layout/matrix1"/>
    <dgm:cxn modelId="{D79FD6B0-BCDA-404D-891A-044484356BD7}" srcId="{AF008AD3-AB36-4A87-AB9D-40D5D46373C7}" destId="{DB03455D-018C-4029-B432-E2F300459CD6}" srcOrd="6" destOrd="0" parTransId="{7CE893F5-D33E-4575-A648-E885B5018F8E}" sibTransId="{A5ED15B7-1066-41EA-AE5C-A69138DE1E22}"/>
    <dgm:cxn modelId="{BB1E1A70-90FB-40BF-982C-03039A09CD0D}" srcId="{AF008AD3-AB36-4A87-AB9D-40D5D46373C7}" destId="{A408A716-B9A6-4E33-BD0E-88F6A764A32E}" srcOrd="5" destOrd="0" parTransId="{FDD667E9-C7B4-421D-A503-5E5D36BD57DA}" sibTransId="{DBD8DE6D-5D17-49A5-8477-6DD62ADFB26B}"/>
    <dgm:cxn modelId="{FF7436E8-14B3-4C0A-B139-C5CDF6C983F7}" srcId="{AF008AD3-AB36-4A87-AB9D-40D5D46373C7}" destId="{68284E53-A0A7-4621-B182-6FFDAE5C9814}" srcOrd="1" destOrd="0" parTransId="{3772A5FE-45EB-48FD-A877-0852CA49303F}" sibTransId="{1835E4E1-C373-47E9-A6D2-7E86341BDA3D}"/>
    <dgm:cxn modelId="{266B2499-88C4-4DB5-AF4D-BDDB2378AEB3}" srcId="{4A76B296-1E3E-4976-BD26-D8C335D06C5B}" destId="{CA54AFEE-14C2-4C88-8197-E05AA6858355}" srcOrd="1" destOrd="0" parTransId="{FEB64C3D-9A0D-49FA-9EBE-3CD9C9261E63}" sibTransId="{7BD873CA-FC3D-4E8A-949C-60448D4BDF18}"/>
    <dgm:cxn modelId="{5FAA268A-6062-419E-899A-BDBF6DA78728}" srcId="{AF008AD3-AB36-4A87-AB9D-40D5D46373C7}" destId="{0E0D091A-9958-4495-A3B6-8F5DB8E1CA31}" srcOrd="2" destOrd="0" parTransId="{A28BA928-0AB3-41BB-9D76-D64FCAA04147}" sibTransId="{A759398F-37EC-4A81-8BB2-A4AF0D1820C6}"/>
    <dgm:cxn modelId="{8861FFBC-7A20-4075-B8C1-F95DCA4471B3}" type="presOf" srcId="{0E0D091A-9958-4495-A3B6-8F5DB8E1CA31}" destId="{0EF4CA9C-2A67-433C-BCE2-445B980E3FEA}" srcOrd="0" destOrd="0" presId="urn:microsoft.com/office/officeart/2005/8/layout/matrix1"/>
    <dgm:cxn modelId="{092BCA49-08BD-45CB-9620-9C3CFC0BB1EB}" type="presOf" srcId="{68284E53-A0A7-4621-B182-6FFDAE5C9814}" destId="{62D2E356-A0A3-49DE-9BEB-75E6D02DDEF3}" srcOrd="1" destOrd="0" presId="urn:microsoft.com/office/officeart/2005/8/layout/matrix1"/>
    <dgm:cxn modelId="{3415A99B-EC26-417F-96D1-DB3AC44928EE}" type="presOf" srcId="{B32F9D1B-E4CC-4AF1-BECF-C2F0096C3D29}" destId="{292CD304-6CE4-4497-9B08-AA66867E8209}" srcOrd="1" destOrd="0" presId="urn:microsoft.com/office/officeart/2005/8/layout/matrix1"/>
    <dgm:cxn modelId="{D8EF62E2-CA8F-4396-85D7-6008422AAE34}" type="presOf" srcId="{B32F9D1B-E4CC-4AF1-BECF-C2F0096C3D29}" destId="{F22F8003-FCBA-4747-B546-02A4BA968488}" srcOrd="0" destOrd="0" presId="urn:microsoft.com/office/officeart/2005/8/layout/matrix1"/>
    <dgm:cxn modelId="{F4CBB88D-7F47-427A-97A1-B245D566A452}" type="presOf" srcId="{68284E53-A0A7-4621-B182-6FFDAE5C9814}" destId="{424DA048-37B8-4FF0-A032-5E384EBAB0FC}" srcOrd="0" destOrd="0" presId="urn:microsoft.com/office/officeart/2005/8/layout/matrix1"/>
    <dgm:cxn modelId="{9BAC13A5-3EFD-4A17-A2B6-CC9BE4C19A98}" type="presOf" srcId="{AF008AD3-AB36-4A87-AB9D-40D5D46373C7}" destId="{DEE93740-25F8-4CA7-8C9D-398F7D4A34EC}" srcOrd="0" destOrd="0" presId="urn:microsoft.com/office/officeart/2005/8/layout/matrix1"/>
    <dgm:cxn modelId="{F0B73171-73D3-4B3E-8619-2128AC1AB6AA}" type="presOf" srcId="{4A76B296-1E3E-4976-BD26-D8C335D06C5B}" destId="{DC669E13-A01F-4EC5-99FA-25CBB1C45760}" srcOrd="0" destOrd="0" presId="urn:microsoft.com/office/officeart/2005/8/layout/matrix1"/>
    <dgm:cxn modelId="{2E42500E-F764-41EB-B344-A99ABE86AEF4}" srcId="{AF008AD3-AB36-4A87-AB9D-40D5D46373C7}" destId="{B32F9D1B-E4CC-4AF1-BECF-C2F0096C3D29}" srcOrd="0" destOrd="0" parTransId="{38F9D385-DC9B-4EE6-9A91-83E74CBB8F88}" sibTransId="{E37B8BC8-D481-423D-B6AB-1C62EE844A97}"/>
    <dgm:cxn modelId="{90C82CD0-95DB-4B55-A4FD-E5510058E96A}" srcId="{AF008AD3-AB36-4A87-AB9D-40D5D46373C7}" destId="{77CF0CB2-FD76-4DAD-94B6-186735ED0CF6}" srcOrd="3" destOrd="0" parTransId="{5B903ED5-899C-4E2D-8455-C96A7880305C}" sibTransId="{AC360F2C-617E-40AF-B0C1-D3EA73A46605}"/>
    <dgm:cxn modelId="{7FCEBB5E-C328-4083-B526-D810246EACD9}" type="presOf" srcId="{77CF0CB2-FD76-4DAD-94B6-186735ED0CF6}" destId="{19CA4F65-92A8-4089-8D3F-C71F46B8D1E8}" srcOrd="0" destOrd="0" presId="urn:microsoft.com/office/officeart/2005/8/layout/matrix1"/>
    <dgm:cxn modelId="{3EEB82FF-FC32-4F39-9748-BE4F26EC1DE7}" type="presParOf" srcId="{DC669E13-A01F-4EC5-99FA-25CBB1C45760}" destId="{798C30DE-6130-42B8-B8B1-6E8740D66879}" srcOrd="0" destOrd="0" presId="urn:microsoft.com/office/officeart/2005/8/layout/matrix1"/>
    <dgm:cxn modelId="{96CE9524-B59B-49BE-86BD-A748DF862011}" type="presParOf" srcId="{798C30DE-6130-42B8-B8B1-6E8740D66879}" destId="{F22F8003-FCBA-4747-B546-02A4BA968488}" srcOrd="0" destOrd="0" presId="urn:microsoft.com/office/officeart/2005/8/layout/matrix1"/>
    <dgm:cxn modelId="{18FF1859-82B6-4BC1-B7C7-319183EF8386}" type="presParOf" srcId="{798C30DE-6130-42B8-B8B1-6E8740D66879}" destId="{292CD304-6CE4-4497-9B08-AA66867E8209}" srcOrd="1" destOrd="0" presId="urn:microsoft.com/office/officeart/2005/8/layout/matrix1"/>
    <dgm:cxn modelId="{5AE5608E-1F4A-45EB-B4C5-D9A6876C088A}" type="presParOf" srcId="{798C30DE-6130-42B8-B8B1-6E8740D66879}" destId="{424DA048-37B8-4FF0-A032-5E384EBAB0FC}" srcOrd="2" destOrd="0" presId="urn:microsoft.com/office/officeart/2005/8/layout/matrix1"/>
    <dgm:cxn modelId="{DEA7C00D-2169-42FE-AABD-80C574336383}" type="presParOf" srcId="{798C30DE-6130-42B8-B8B1-6E8740D66879}" destId="{62D2E356-A0A3-49DE-9BEB-75E6D02DDEF3}" srcOrd="3" destOrd="0" presId="urn:microsoft.com/office/officeart/2005/8/layout/matrix1"/>
    <dgm:cxn modelId="{733D24E2-7226-4131-98EA-CBC098B3DEDE}" type="presParOf" srcId="{798C30DE-6130-42B8-B8B1-6E8740D66879}" destId="{0EF4CA9C-2A67-433C-BCE2-445B980E3FEA}" srcOrd="4" destOrd="0" presId="urn:microsoft.com/office/officeart/2005/8/layout/matrix1"/>
    <dgm:cxn modelId="{B7169DC2-D4C7-42B2-AFE5-5CF7A5C57FC6}" type="presParOf" srcId="{798C30DE-6130-42B8-B8B1-6E8740D66879}" destId="{865683B6-815C-49FD-9918-D8E9F1C220E2}" srcOrd="5" destOrd="0" presId="urn:microsoft.com/office/officeart/2005/8/layout/matrix1"/>
    <dgm:cxn modelId="{EB736A73-33E5-4247-8270-A41A26A36A43}" type="presParOf" srcId="{798C30DE-6130-42B8-B8B1-6E8740D66879}" destId="{19CA4F65-92A8-4089-8D3F-C71F46B8D1E8}" srcOrd="6" destOrd="0" presId="urn:microsoft.com/office/officeart/2005/8/layout/matrix1"/>
    <dgm:cxn modelId="{DDDA0ECC-DAAD-4B17-887D-B7542CF6A2F1}" type="presParOf" srcId="{798C30DE-6130-42B8-B8B1-6E8740D66879}" destId="{CBA39EBA-416D-4201-BC64-FE33637B26FB}" srcOrd="7" destOrd="0" presId="urn:microsoft.com/office/officeart/2005/8/layout/matrix1"/>
    <dgm:cxn modelId="{1D04F4E0-6E08-4F94-B3CC-D14FDDF23A5C}" type="presParOf" srcId="{DC669E13-A01F-4EC5-99FA-25CBB1C45760}" destId="{DEE93740-25F8-4CA7-8C9D-398F7D4A34EC}" srcOrd="1" destOrd="0" presId="urn:microsoft.com/office/officeart/2005/8/layout/matrix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592452-03B6-4AEA-B943-470FDEACEC5E}" type="doc">
      <dgm:prSet loTypeId="urn:microsoft.com/office/officeart/2005/8/layout/pyramid2" loCatId="pyramid" qsTypeId="urn:microsoft.com/office/officeart/2005/8/quickstyle/3d7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14EBCB3-5455-448C-8C12-7FDE19626D63}">
      <dgm:prSet phldrT="[Текст]" custT="1"/>
      <dgm:spPr>
        <a:solidFill>
          <a:schemeClr val="bg1">
            <a:alpha val="90000"/>
          </a:schemeClr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ru-RU" sz="1600" b="1" cap="none" spc="0" dirty="0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Криминальна  </a:t>
          </a:r>
          <a:r>
            <a:rPr lang="ru-RU" sz="1600" b="1" cap="none" spc="0" dirty="0" err="1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міліція</a:t>
          </a:r>
          <a:r>
            <a:rPr lang="ru-RU" sz="1600" b="1" cap="none" spc="0" dirty="0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 у справах </a:t>
          </a:r>
          <a:r>
            <a:rPr lang="ru-RU" sz="1600" b="1" cap="none" spc="0" dirty="0" err="1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дітей</a:t>
          </a:r>
          <a:endParaRPr lang="ru-RU" sz="1600" b="1" cap="none" spc="0" dirty="0">
            <a:ln w="18415" cmpd="sng">
              <a:prstDash val="solid"/>
            </a:ln>
            <a:solidFill>
              <a:schemeClr val="tx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49301A0-90E4-4666-8302-48DF3489FF0C}" type="parTrans" cxnId="{5ADD6179-5886-4DBD-B718-EE710D81CE45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2990D79-40D3-407C-B6C5-E8561675E208}" type="sibTrans" cxnId="{5ADD6179-5886-4DBD-B718-EE710D81CE45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056E587-492D-4D73-81C5-E45199ACD77D}">
      <dgm:prSet phldrT="[Текст]" custT="1"/>
      <dgm:spPr>
        <a:solidFill>
          <a:schemeClr val="bg1">
            <a:alpha val="90000"/>
          </a:schemeClr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ru-RU" sz="1200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/>
          </a:r>
          <a:br>
            <a:rPr lang="ru-RU" sz="1200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</a:br>
          <a:r>
            <a:rPr lang="ru-RU" sz="1600" b="1" cap="none" spc="0" dirty="0" err="1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Вищі</a:t>
          </a:r>
          <a:r>
            <a:rPr lang="ru-RU" sz="1600" b="1" cap="none" spc="0" dirty="0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1" cap="none" spc="0" dirty="0" err="1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навчальні</a:t>
          </a:r>
          <a:r>
            <a:rPr lang="ru-RU" sz="1600" b="1" cap="none" spc="0" dirty="0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600" b="1" cap="none" spc="0" dirty="0" err="1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заклади</a:t>
          </a:r>
          <a:endParaRPr lang="ru-RU" sz="1600" b="1" cap="none" spc="0" dirty="0">
            <a:ln w="18415" cmpd="sng">
              <a:prstDash val="solid"/>
            </a:ln>
            <a:solidFill>
              <a:schemeClr val="tx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A0610E4-C237-4010-AC8B-BAFA3C24B6F6}" type="parTrans" cxnId="{210A166D-5E8F-4FA8-8391-8DA2EDD5E508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223DD1F-8739-474F-931B-A4EA3D0B4566}" type="sibTrans" cxnId="{210A166D-5E8F-4FA8-8391-8DA2EDD5E508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59E4865-2E78-4DE7-BDAE-3C66A711E0A6}">
      <dgm:prSet phldrT="[Текст]" custT="1"/>
      <dgm:spPr>
        <a:solidFill>
          <a:schemeClr val="bg1">
            <a:alpha val="90000"/>
          </a:schemeClr>
        </a:solidFill>
        <a:ln>
          <a:solidFill>
            <a:schemeClr val="bg1">
              <a:alpha val="55714"/>
            </a:schemeClr>
          </a:solidFill>
        </a:ln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ru-RU" sz="1200" b="1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/>
          </a:r>
          <a:br>
            <a:rPr lang="ru-RU" sz="1200" b="1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</a:br>
          <a:r>
            <a:rPr lang="ru-RU" sz="1600" b="1" cap="none" spc="0" dirty="0" err="1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Медичні</a:t>
          </a:r>
          <a:r>
            <a:rPr lang="ru-RU" sz="1600" b="1" cap="none" spc="0" dirty="0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установи </a:t>
          </a:r>
          <a:r>
            <a:rPr lang="ru-RU" sz="1600" b="1" cap="none" spc="0" dirty="0" err="1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міста</a:t>
          </a:r>
          <a:endParaRPr lang="ru-RU" sz="1600" b="1" cap="none" spc="0" dirty="0">
            <a:ln w="18415" cmpd="sng">
              <a:prstDash val="solid"/>
            </a:ln>
            <a:solidFill>
              <a:schemeClr val="tx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242E1D4-EDE6-46D4-9DE9-B9787E48A59A}" type="parTrans" cxnId="{3BB9C284-98D2-4532-8E21-88036CACED46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3FB88751-DC19-434F-87EA-FF12D7812D57}" type="sibTrans" cxnId="{3BB9C284-98D2-4532-8E21-88036CACED46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CB2982E-A718-4E2F-A0BF-1927987DD717}">
      <dgm:prSet phldrT="[Текст]" custT="1"/>
      <dgm:spPr>
        <a:solidFill>
          <a:schemeClr val="bg1">
            <a:alpha val="90000"/>
          </a:schemeClr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ru-RU" sz="1200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/>
          </a:r>
          <a:br>
            <a:rPr lang="ru-RU" sz="1200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</a:br>
          <a:r>
            <a:rPr lang="ru-RU" sz="1400" b="1" cap="none" spc="0" dirty="0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Духовна </a:t>
          </a:r>
          <a:r>
            <a:rPr lang="ru-RU" sz="1400" b="1" cap="none" spc="0" dirty="0" err="1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семінарія</a:t>
          </a:r>
          <a:r>
            <a:rPr lang="ru-RU" sz="1400" b="1" cap="none" spc="0" dirty="0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1400" b="1" cap="none" spc="0" dirty="0" err="1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і</a:t>
          </a:r>
          <a:r>
            <a:rPr lang="ru-RU" sz="1400" b="1" cap="none" spc="0" dirty="0" smtClean="0">
              <a:ln w="18415" cmpd="sng"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Церкви</a:t>
          </a:r>
          <a:endParaRPr lang="ru-RU" sz="1400" b="1" cap="none" spc="0" dirty="0">
            <a:ln w="18415" cmpd="sng">
              <a:prstDash val="solid"/>
            </a:ln>
            <a:solidFill>
              <a:schemeClr val="tx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5718730-39DD-41CB-BE0B-014E5E248FEE}" type="parTrans" cxnId="{10154CFC-B7DA-4EBC-9F0E-5D63603E8A1D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F39FDAF-4172-45F2-9C25-F1114915B803}" type="sibTrans" cxnId="{10154CFC-B7DA-4EBC-9F0E-5D63603E8A1D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DF6CA5D-AF70-43D8-AAB6-E60651210A6F}">
      <dgm:prSet phldrT="[Текст]" custT="1"/>
      <dgm:spPr>
        <a:solidFill>
          <a:schemeClr val="bg1">
            <a:alpha val="90000"/>
          </a:schemeClr>
        </a:solidFill>
        <a:effectLst>
          <a:glow rad="63500">
            <a:schemeClr val="accent3">
              <a:satMod val="175000"/>
              <a:alpha val="40000"/>
            </a:schemeClr>
          </a:glow>
        </a:effectLst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uk-UA" sz="1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Тернопільський міський та обласний центр зайнятості</a:t>
          </a:r>
          <a:endParaRPr lang="ru-RU" sz="1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28F9343-FEDA-4679-8203-EA2606040AFC}" type="sibTrans" cxnId="{A4828D41-EBD3-47CD-ABD8-ADE77897E515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D552962-70C6-4452-B6AD-16800D97BA5C}" type="parTrans" cxnId="{A4828D41-EBD3-47CD-ABD8-ADE77897E515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8400105-3170-427D-9D48-152AAD1F3A47}">
      <dgm:prSet phldrT="[Текст]" custT="1"/>
      <dgm:spPr>
        <a:solidFill>
          <a:schemeClr val="bg1">
            <a:alpha val="90000"/>
          </a:schemeClr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uk-UA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Служба у справах дітей ТОДА</a:t>
          </a:r>
          <a:endParaRPr lang="ru-RU" sz="1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BB03884-C75F-4572-8589-C1448BC10458}" type="sibTrans" cxnId="{56B9B25E-8025-48A0-A865-98365A509D25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7E09AE2-334C-4B52-8C4C-72D3043C5856}" type="parTrans" cxnId="{56B9B25E-8025-48A0-A865-98365A509D25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1661756-2F5C-4C08-9367-AFE000A1D1A2}">
      <dgm:prSet phldrT="[Текст]" custT="1"/>
      <dgm:spPr>
        <a:solidFill>
          <a:schemeClr val="bg1">
            <a:alpha val="90000"/>
          </a:schemeClr>
        </a:solidFill>
        <a:effectLst>
          <a:glow rad="63500">
            <a:schemeClr val="accent4">
              <a:satMod val="175000"/>
              <a:alpha val="40000"/>
            </a:schemeClr>
          </a:glow>
        </a:effectLst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uk-UA" sz="1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Міський та обласний центр соціальних служб для сім</a:t>
          </a:r>
          <a:r>
            <a:rPr lang="en-US" sz="1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’</a:t>
          </a:r>
          <a:r>
            <a:rPr lang="uk-UA" sz="1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ї та молоді</a:t>
          </a:r>
          <a:endParaRPr lang="ru-RU" sz="1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AC411E9-6220-48F2-9E0B-6238C53BFA9B}" type="sibTrans" cxnId="{0BAE3DAA-DEE2-446B-9048-66B9EFED8615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5ABE328-E88E-4E58-A928-3FD6456FFDE8}" type="parTrans" cxnId="{0BAE3DAA-DEE2-446B-9048-66B9EFED8615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D4EC486-69A4-4BEF-A589-A5A5638F7758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/>
        </a:solidFill>
        <a:effectLst>
          <a:glow rad="63500">
            <a:schemeClr val="accent4">
              <a:satMod val="175000"/>
              <a:alpha val="40000"/>
            </a:schemeClr>
          </a:glow>
        </a:effectLst>
        <a:sp3d z="57200" extrusionH="600">
          <a:bevelT/>
        </a:sp3d>
      </dgm:spPr>
      <dgm:t>
        <a:bodyPr/>
        <a:lstStyle/>
        <a:p>
          <a:r>
            <a:rPr lang="uk-UA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0000"/>
                  <a:lumOff val="40000"/>
                </a:schemeClr>
              </a:solidFill>
              <a:effectLst/>
            </a:rPr>
            <a:t>Педагогічний,учнівський та батьківський колектив </a:t>
          </a:r>
          <a:endParaRPr lang="ru-RU" sz="1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chemeClr val="bg1">
                <a:lumMod val="60000"/>
                <a:lumOff val="40000"/>
              </a:schemeClr>
            </a:solidFill>
            <a:effectLst/>
          </a:endParaRPr>
        </a:p>
      </dgm:t>
    </dgm:pt>
    <dgm:pt modelId="{41B8CF51-9D12-4AA1-91E1-2A0625108BEF}" type="sibTrans" cxnId="{04E6AEA0-B67C-41D1-93D3-1F879CFC977D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BE89F8D-DF54-447F-B999-C108BD224670}" type="parTrans" cxnId="{04E6AEA0-B67C-41D1-93D3-1F879CFC977D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30F9054D-68E6-40D7-A4B9-24C3E6B2C705}" type="pres">
      <dgm:prSet presAssocID="{D3592452-03B6-4AEA-B943-470FDEACEC5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9E6E90B-62C5-4377-B289-E7AA0123AF36}" type="pres">
      <dgm:prSet presAssocID="{D3592452-03B6-4AEA-B943-470FDEACEC5E}" presName="pyramid" presStyleLbl="node1" presStyleIdx="0" presStyleCnt="1" custLinFactNeighborX="-1284" custLinFactNeighborY="-10811"/>
      <dgm:spPr>
        <a:sp3d extrusionH="50600" prstMaterial="metal">
          <a:bevelT w="101600" h="80600"/>
          <a:bevelB w="80600" h="80600" prst="relaxedInset"/>
        </a:sp3d>
      </dgm:spPr>
    </dgm:pt>
    <dgm:pt modelId="{0EA70373-7C77-4778-AB4B-C4B1BCEEC283}" type="pres">
      <dgm:prSet presAssocID="{D3592452-03B6-4AEA-B943-470FDEACEC5E}" presName="theList" presStyleCnt="0"/>
      <dgm:spPr>
        <a:sp3d>
          <a:bevelT/>
        </a:sp3d>
      </dgm:spPr>
    </dgm:pt>
    <dgm:pt modelId="{D15CC0C5-B05B-443A-98BF-D59C2302FC53}" type="pres">
      <dgm:prSet presAssocID="{DD4EC486-69A4-4BEF-A589-A5A5638F7758}" presName="aNode" presStyleLbl="fgAcc1" presStyleIdx="0" presStyleCnt="8" custLinFactY="-24105" custLinFactNeighborX="1049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950CE-E6AB-4BE3-B83D-E747F0F68FA4}" type="pres">
      <dgm:prSet presAssocID="{DD4EC486-69A4-4BEF-A589-A5A5638F7758}" presName="aSpace" presStyleCnt="0"/>
      <dgm:spPr>
        <a:sp3d>
          <a:bevelT/>
        </a:sp3d>
      </dgm:spPr>
    </dgm:pt>
    <dgm:pt modelId="{FC30F49D-19AF-4E12-9E74-9E8BEB9E4E5F}" type="pres">
      <dgm:prSet presAssocID="{61661756-2F5C-4C08-9367-AFE000A1D1A2}" presName="aNode" presStyleLbl="fgAcc1" presStyleIdx="1" presStyleCnt="8" custLinFactY="-14954" custLinFactNeighborX="842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0B7161-9B30-46B0-B043-53B5C48C4DC4}" type="pres">
      <dgm:prSet presAssocID="{61661756-2F5C-4C08-9367-AFE000A1D1A2}" presName="aSpace" presStyleCnt="0"/>
      <dgm:spPr>
        <a:sp3d>
          <a:bevelT/>
        </a:sp3d>
      </dgm:spPr>
    </dgm:pt>
    <dgm:pt modelId="{C92BBC9C-338F-4B98-9EBE-115CB3B42D78}" type="pres">
      <dgm:prSet presAssocID="{E8400105-3170-427D-9D48-152AAD1F3A47}" presName="aNode" presStyleLbl="fgAcc1" presStyleIdx="2" presStyleCnt="8" custLinFactY="-5803" custLinFactNeighborX="842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0CC19-CC33-41D8-9C92-C905EA70BB58}" type="pres">
      <dgm:prSet presAssocID="{E8400105-3170-427D-9D48-152AAD1F3A47}" presName="aSpace" presStyleCnt="0"/>
      <dgm:spPr>
        <a:sp3d>
          <a:bevelT/>
        </a:sp3d>
      </dgm:spPr>
    </dgm:pt>
    <dgm:pt modelId="{798657E3-B023-48AC-BE3F-933826325083}" type="pres">
      <dgm:prSet presAssocID="{0DF6CA5D-AF70-43D8-AAB6-E60651210A6F}" presName="aNode" presStyleLbl="fgAcc1" presStyleIdx="3" presStyleCnt="8" custLinFactNeighborX="10499" custLinFactNeighborY="-73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00AC41-10CD-4088-8386-9B2834AFA6F5}" type="pres">
      <dgm:prSet presAssocID="{0DF6CA5D-AF70-43D8-AAB6-E60651210A6F}" presName="aSpace" presStyleCnt="0"/>
      <dgm:spPr>
        <a:sp3d>
          <a:bevelT/>
        </a:sp3d>
      </dgm:spPr>
    </dgm:pt>
    <dgm:pt modelId="{6484BA21-260A-49C3-9BD9-1F1EFAC1CD85}" type="pres">
      <dgm:prSet presAssocID="{F14EBCB3-5455-448C-8C12-7FDE19626D63}" presName="aNode" presStyleLbl="fgAcc1" presStyleIdx="4" presStyleCnt="8" custLinFactNeighborX="8420" custLinFactNeighborY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BDAD0-6181-4B34-92F8-AD7EEA79DB1C}" type="pres">
      <dgm:prSet presAssocID="{F14EBCB3-5455-448C-8C12-7FDE19626D63}" presName="aSpace" presStyleCnt="0"/>
      <dgm:spPr>
        <a:sp3d>
          <a:bevelT/>
        </a:sp3d>
      </dgm:spPr>
    </dgm:pt>
    <dgm:pt modelId="{60F7DBE2-61ED-4F8B-8308-FC18B8B01D47}" type="pres">
      <dgm:prSet presAssocID="{E056E587-492D-4D73-81C5-E45199ACD77D}" presName="aNode" presStyleLbl="fgAcc1" presStyleIdx="5" presStyleCnt="8" custLinFactNeighborX="6341" custLinFactNeighborY="73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FF3AE-821C-49B5-970A-FDBAB46773FC}" type="pres">
      <dgm:prSet presAssocID="{E056E587-492D-4D73-81C5-E45199ACD77D}" presName="aSpace" presStyleCnt="0"/>
      <dgm:spPr>
        <a:sp3d>
          <a:bevelT/>
        </a:sp3d>
      </dgm:spPr>
    </dgm:pt>
    <dgm:pt modelId="{27133240-1645-4C2E-8FE4-34454BAD44FC}" type="pres">
      <dgm:prSet presAssocID="{059E4865-2E78-4DE7-BDAE-3C66A711E0A6}" presName="aNode" presStyleLbl="fgAcc1" presStyleIdx="6" presStyleCnt="8" custLinFactY="21009" custLinFactNeighborX="634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74FD-A3B0-4B51-948E-4593A4A89786}" type="pres">
      <dgm:prSet presAssocID="{059E4865-2E78-4DE7-BDAE-3C66A711E0A6}" presName="aSpace" presStyleCnt="0"/>
      <dgm:spPr>
        <a:sp3d>
          <a:bevelT/>
        </a:sp3d>
      </dgm:spPr>
    </dgm:pt>
    <dgm:pt modelId="{9314E98A-B29C-45E4-A6DF-A5513511E5CB}" type="pres">
      <dgm:prSet presAssocID="{0CB2982E-A718-4E2F-A0BF-1927987DD717}" presName="aNode" presStyleLbl="fgAcc1" presStyleIdx="7" presStyleCnt="8" custLinFactY="30160" custLinFactNeighborX="426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F1B1BD-2355-40CD-890B-BAB17BA98C04}" type="pres">
      <dgm:prSet presAssocID="{0CB2982E-A718-4E2F-A0BF-1927987DD717}" presName="aSpace" presStyleCnt="0"/>
      <dgm:spPr>
        <a:sp3d>
          <a:bevelT/>
        </a:sp3d>
      </dgm:spPr>
    </dgm:pt>
  </dgm:ptLst>
  <dgm:cxnLst>
    <dgm:cxn modelId="{A4828D41-EBD3-47CD-ABD8-ADE77897E515}" srcId="{D3592452-03B6-4AEA-B943-470FDEACEC5E}" destId="{0DF6CA5D-AF70-43D8-AAB6-E60651210A6F}" srcOrd="3" destOrd="0" parTransId="{AD552962-70C6-4452-B6AD-16800D97BA5C}" sibTransId="{528F9343-FEDA-4679-8203-EA2606040AFC}"/>
    <dgm:cxn modelId="{A8918A5B-6132-4A5B-930A-A990AD110755}" type="presOf" srcId="{E8400105-3170-427D-9D48-152AAD1F3A47}" destId="{C92BBC9C-338F-4B98-9EBE-115CB3B42D78}" srcOrd="0" destOrd="0" presId="urn:microsoft.com/office/officeart/2005/8/layout/pyramid2"/>
    <dgm:cxn modelId="{10154CFC-B7DA-4EBC-9F0E-5D63603E8A1D}" srcId="{D3592452-03B6-4AEA-B943-470FDEACEC5E}" destId="{0CB2982E-A718-4E2F-A0BF-1927987DD717}" srcOrd="7" destOrd="0" parTransId="{E5718730-39DD-41CB-BE0B-014E5E248FEE}" sibTransId="{7F39FDAF-4172-45F2-9C25-F1114915B803}"/>
    <dgm:cxn modelId="{D3ABA56A-6A65-4AE8-B627-DFEF7C1DD085}" type="presOf" srcId="{0CB2982E-A718-4E2F-A0BF-1927987DD717}" destId="{9314E98A-B29C-45E4-A6DF-A5513511E5CB}" srcOrd="0" destOrd="0" presId="urn:microsoft.com/office/officeart/2005/8/layout/pyramid2"/>
    <dgm:cxn modelId="{24B89E9F-DDCB-461B-B85D-9BE14C70A5FB}" type="presOf" srcId="{61661756-2F5C-4C08-9367-AFE000A1D1A2}" destId="{FC30F49D-19AF-4E12-9E74-9E8BEB9E4E5F}" srcOrd="0" destOrd="0" presId="urn:microsoft.com/office/officeart/2005/8/layout/pyramid2"/>
    <dgm:cxn modelId="{ACB9CDC9-3297-4E04-9D4C-4753E9056E61}" type="presOf" srcId="{DD4EC486-69A4-4BEF-A589-A5A5638F7758}" destId="{D15CC0C5-B05B-443A-98BF-D59C2302FC53}" srcOrd="0" destOrd="0" presId="urn:microsoft.com/office/officeart/2005/8/layout/pyramid2"/>
    <dgm:cxn modelId="{210A166D-5E8F-4FA8-8391-8DA2EDD5E508}" srcId="{D3592452-03B6-4AEA-B943-470FDEACEC5E}" destId="{E056E587-492D-4D73-81C5-E45199ACD77D}" srcOrd="5" destOrd="0" parTransId="{1A0610E4-C237-4010-AC8B-BAFA3C24B6F6}" sibTransId="{4223DD1F-8739-474F-931B-A4EA3D0B4566}"/>
    <dgm:cxn modelId="{E2160938-F133-458B-B25E-ECF5A7488248}" type="presOf" srcId="{F14EBCB3-5455-448C-8C12-7FDE19626D63}" destId="{6484BA21-260A-49C3-9BD9-1F1EFAC1CD85}" srcOrd="0" destOrd="0" presId="urn:microsoft.com/office/officeart/2005/8/layout/pyramid2"/>
    <dgm:cxn modelId="{56B9B25E-8025-48A0-A865-98365A509D25}" srcId="{D3592452-03B6-4AEA-B943-470FDEACEC5E}" destId="{E8400105-3170-427D-9D48-152AAD1F3A47}" srcOrd="2" destOrd="0" parTransId="{57E09AE2-334C-4B52-8C4C-72D3043C5856}" sibTransId="{7BB03884-C75F-4572-8589-C1448BC10458}"/>
    <dgm:cxn modelId="{9BD9AB02-458C-4A24-AA7D-52550B198FD7}" type="presOf" srcId="{059E4865-2E78-4DE7-BDAE-3C66A711E0A6}" destId="{27133240-1645-4C2E-8FE4-34454BAD44FC}" srcOrd="0" destOrd="0" presId="urn:microsoft.com/office/officeart/2005/8/layout/pyramid2"/>
    <dgm:cxn modelId="{0BAE3DAA-DEE2-446B-9048-66B9EFED8615}" srcId="{D3592452-03B6-4AEA-B943-470FDEACEC5E}" destId="{61661756-2F5C-4C08-9367-AFE000A1D1A2}" srcOrd="1" destOrd="0" parTransId="{E5ABE328-E88E-4E58-A928-3FD6456FFDE8}" sibTransId="{6AC411E9-6220-48F2-9E0B-6238C53BFA9B}"/>
    <dgm:cxn modelId="{EFC4675E-04AD-413B-9DF0-A80ACDAA591E}" type="presOf" srcId="{D3592452-03B6-4AEA-B943-470FDEACEC5E}" destId="{30F9054D-68E6-40D7-A4B9-24C3E6B2C705}" srcOrd="0" destOrd="0" presId="urn:microsoft.com/office/officeart/2005/8/layout/pyramid2"/>
    <dgm:cxn modelId="{5ADD6179-5886-4DBD-B718-EE710D81CE45}" srcId="{D3592452-03B6-4AEA-B943-470FDEACEC5E}" destId="{F14EBCB3-5455-448C-8C12-7FDE19626D63}" srcOrd="4" destOrd="0" parTransId="{849301A0-90E4-4666-8302-48DF3489FF0C}" sibTransId="{A2990D79-40D3-407C-B6C5-E8561675E208}"/>
    <dgm:cxn modelId="{3BB9C284-98D2-4532-8E21-88036CACED46}" srcId="{D3592452-03B6-4AEA-B943-470FDEACEC5E}" destId="{059E4865-2E78-4DE7-BDAE-3C66A711E0A6}" srcOrd="6" destOrd="0" parTransId="{5242E1D4-EDE6-46D4-9DE9-B9787E48A59A}" sibTransId="{3FB88751-DC19-434F-87EA-FF12D7812D57}"/>
    <dgm:cxn modelId="{2B605F9A-2D86-4DC4-A317-6C1CBBEC0A50}" type="presOf" srcId="{E056E587-492D-4D73-81C5-E45199ACD77D}" destId="{60F7DBE2-61ED-4F8B-8308-FC18B8B01D47}" srcOrd="0" destOrd="0" presId="urn:microsoft.com/office/officeart/2005/8/layout/pyramid2"/>
    <dgm:cxn modelId="{04E6AEA0-B67C-41D1-93D3-1F879CFC977D}" srcId="{D3592452-03B6-4AEA-B943-470FDEACEC5E}" destId="{DD4EC486-69A4-4BEF-A589-A5A5638F7758}" srcOrd="0" destOrd="0" parTransId="{BBE89F8D-DF54-447F-B999-C108BD224670}" sibTransId="{41B8CF51-9D12-4AA1-91E1-2A0625108BEF}"/>
    <dgm:cxn modelId="{A9AD33E5-F6EE-40AA-8C0B-1F2860B60FAF}" type="presOf" srcId="{0DF6CA5D-AF70-43D8-AAB6-E60651210A6F}" destId="{798657E3-B023-48AC-BE3F-933826325083}" srcOrd="0" destOrd="0" presId="urn:microsoft.com/office/officeart/2005/8/layout/pyramid2"/>
    <dgm:cxn modelId="{357E1F52-6F06-4118-888B-5E070C617E3C}" type="presParOf" srcId="{30F9054D-68E6-40D7-A4B9-24C3E6B2C705}" destId="{59E6E90B-62C5-4377-B289-E7AA0123AF36}" srcOrd="0" destOrd="0" presId="urn:microsoft.com/office/officeart/2005/8/layout/pyramid2"/>
    <dgm:cxn modelId="{1986DF87-7C5C-4A40-8AB4-F67888C547AB}" type="presParOf" srcId="{30F9054D-68E6-40D7-A4B9-24C3E6B2C705}" destId="{0EA70373-7C77-4778-AB4B-C4B1BCEEC283}" srcOrd="1" destOrd="0" presId="urn:microsoft.com/office/officeart/2005/8/layout/pyramid2"/>
    <dgm:cxn modelId="{5D8DF8F0-F1FD-4B62-A32F-51A17F21B28C}" type="presParOf" srcId="{0EA70373-7C77-4778-AB4B-C4B1BCEEC283}" destId="{D15CC0C5-B05B-443A-98BF-D59C2302FC53}" srcOrd="0" destOrd="0" presId="urn:microsoft.com/office/officeart/2005/8/layout/pyramid2"/>
    <dgm:cxn modelId="{C5E16996-9AED-4EB8-9712-B78185866B84}" type="presParOf" srcId="{0EA70373-7C77-4778-AB4B-C4B1BCEEC283}" destId="{B13950CE-E6AB-4BE3-B83D-E747F0F68FA4}" srcOrd="1" destOrd="0" presId="urn:microsoft.com/office/officeart/2005/8/layout/pyramid2"/>
    <dgm:cxn modelId="{673DDA8A-09EB-449D-854C-5DD418249280}" type="presParOf" srcId="{0EA70373-7C77-4778-AB4B-C4B1BCEEC283}" destId="{FC30F49D-19AF-4E12-9E74-9E8BEB9E4E5F}" srcOrd="2" destOrd="0" presId="urn:microsoft.com/office/officeart/2005/8/layout/pyramid2"/>
    <dgm:cxn modelId="{8E4456F8-5F2F-4F19-9EFE-F3A4B0BA44CC}" type="presParOf" srcId="{0EA70373-7C77-4778-AB4B-C4B1BCEEC283}" destId="{FB0B7161-9B30-46B0-B043-53B5C48C4DC4}" srcOrd="3" destOrd="0" presId="urn:microsoft.com/office/officeart/2005/8/layout/pyramid2"/>
    <dgm:cxn modelId="{6DF5673C-C7CB-4D11-B806-3E291E7E3F2A}" type="presParOf" srcId="{0EA70373-7C77-4778-AB4B-C4B1BCEEC283}" destId="{C92BBC9C-338F-4B98-9EBE-115CB3B42D78}" srcOrd="4" destOrd="0" presId="urn:microsoft.com/office/officeart/2005/8/layout/pyramid2"/>
    <dgm:cxn modelId="{40AF541C-7BB0-4195-8C4E-27BCDA7BDD2E}" type="presParOf" srcId="{0EA70373-7C77-4778-AB4B-C4B1BCEEC283}" destId="{1D00CC19-CC33-41D8-9C92-C905EA70BB58}" srcOrd="5" destOrd="0" presId="urn:microsoft.com/office/officeart/2005/8/layout/pyramid2"/>
    <dgm:cxn modelId="{FB53CCAF-B0A7-4901-8957-C9220AE69B67}" type="presParOf" srcId="{0EA70373-7C77-4778-AB4B-C4B1BCEEC283}" destId="{798657E3-B023-48AC-BE3F-933826325083}" srcOrd="6" destOrd="0" presId="urn:microsoft.com/office/officeart/2005/8/layout/pyramid2"/>
    <dgm:cxn modelId="{2F3C18E9-DFE7-4865-9EFA-75094E467E97}" type="presParOf" srcId="{0EA70373-7C77-4778-AB4B-C4B1BCEEC283}" destId="{5A00AC41-10CD-4088-8386-9B2834AFA6F5}" srcOrd="7" destOrd="0" presId="urn:microsoft.com/office/officeart/2005/8/layout/pyramid2"/>
    <dgm:cxn modelId="{395E8E60-A2B2-479A-AF81-580E13B5937A}" type="presParOf" srcId="{0EA70373-7C77-4778-AB4B-C4B1BCEEC283}" destId="{6484BA21-260A-49C3-9BD9-1F1EFAC1CD85}" srcOrd="8" destOrd="0" presId="urn:microsoft.com/office/officeart/2005/8/layout/pyramid2"/>
    <dgm:cxn modelId="{29D6A372-97A4-4578-A58F-021B9E62DA11}" type="presParOf" srcId="{0EA70373-7C77-4778-AB4B-C4B1BCEEC283}" destId="{662BDAD0-6181-4B34-92F8-AD7EEA79DB1C}" srcOrd="9" destOrd="0" presId="urn:microsoft.com/office/officeart/2005/8/layout/pyramid2"/>
    <dgm:cxn modelId="{270DEDA1-56AB-448B-9654-7E35EBCAF1EC}" type="presParOf" srcId="{0EA70373-7C77-4778-AB4B-C4B1BCEEC283}" destId="{60F7DBE2-61ED-4F8B-8308-FC18B8B01D47}" srcOrd="10" destOrd="0" presId="urn:microsoft.com/office/officeart/2005/8/layout/pyramid2"/>
    <dgm:cxn modelId="{B2B820E6-5A56-4591-8FD0-1AEBDC8EAFE1}" type="presParOf" srcId="{0EA70373-7C77-4778-AB4B-C4B1BCEEC283}" destId="{839FF3AE-821C-49B5-970A-FDBAB46773FC}" srcOrd="11" destOrd="0" presId="urn:microsoft.com/office/officeart/2005/8/layout/pyramid2"/>
    <dgm:cxn modelId="{7AE5F723-87F9-4351-A346-1CF83C195046}" type="presParOf" srcId="{0EA70373-7C77-4778-AB4B-C4B1BCEEC283}" destId="{27133240-1645-4C2E-8FE4-34454BAD44FC}" srcOrd="12" destOrd="0" presId="urn:microsoft.com/office/officeart/2005/8/layout/pyramid2"/>
    <dgm:cxn modelId="{7EAC5B0F-95E5-4A03-A70F-1D5E9ED92E07}" type="presParOf" srcId="{0EA70373-7C77-4778-AB4B-C4B1BCEEC283}" destId="{DF2774FD-A3B0-4B51-948E-4593A4A89786}" srcOrd="13" destOrd="0" presId="urn:microsoft.com/office/officeart/2005/8/layout/pyramid2"/>
    <dgm:cxn modelId="{0F4E1166-7C87-4E26-8120-E9A4AF2AB6A0}" type="presParOf" srcId="{0EA70373-7C77-4778-AB4B-C4B1BCEEC283}" destId="{9314E98A-B29C-45E4-A6DF-A5513511E5CB}" srcOrd="14" destOrd="0" presId="urn:microsoft.com/office/officeart/2005/8/layout/pyramid2"/>
    <dgm:cxn modelId="{D58BC489-F0F4-4663-8327-8109775FA700}" type="presParOf" srcId="{0EA70373-7C77-4778-AB4B-C4B1BCEEC283}" destId="{7EF1B1BD-2355-40CD-890B-BAB17BA98C04}" srcOrd="15" destOrd="0" presId="urn:microsoft.com/office/officeart/2005/8/layout/pyramid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B2A204-0806-4F8C-9715-1794BB578814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EB3D64-E053-4484-87B7-97BEF7B2681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EB3D64-E053-4484-87B7-97BEF7B2681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EB3D64-E053-4484-87B7-97BEF7B2681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FD73B-2CB0-4FA1-9F38-0753352E5A6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33EA7-F3AA-4E07-B616-3EE0B3DD0E8A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28320-15B5-4823-AF25-E8EE7C77E42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4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4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7D4E3-6032-47CF-8231-9088D20149D1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D857F-C6AF-4ECB-871C-0D7EC10ACBB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6009A-E7E7-4170-B7F6-F864930D7355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C50E3-5B81-4568-BE1A-DC5CC20663D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C6BB4-6EB2-4693-884E-2B2B49159504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5E570-609E-4996-8298-92DDB229B7E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6940-0DCF-4878-9794-4C5F0EAD9D62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51E67-09C7-4160-8EA4-A0951BEFE18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і діаг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іаграми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BEC2A-7204-456F-9203-F359C30607ED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3E5A6-4E5B-4B94-B50A-6841E027BD1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і 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0B3C5-A9C8-4F95-9F0E-24964FB4B6F9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B9B35-4B6B-434F-92C7-F3C884660BE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і чотири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457200" y="1935163"/>
            <a:ext cx="4038600" cy="21177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57200" y="4205288"/>
            <a:ext cx="4038600" cy="21193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E2D5D-3F01-4BFB-A91A-E69C2CF5B0E2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E62A5-4111-4FF8-AE0F-53AAB4D4C4F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великий об'єкт і два маленьких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D8D6-2B8B-41E2-9B4C-78F1B2A3332D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60670-5E87-45D1-99C3-2135FD7F17B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A12FA-4999-4C15-8644-837F91CF0236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DC11C-9B73-43EC-A3D8-BB8D26A32E8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4A6F4-88D7-4FC7-A0B4-6F222DC9D9A6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7F68D-6B0D-4A5E-91F2-7577C8F9F26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0C557-E0B2-48B6-9F5C-A3F114E1EC62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76F78-A952-41E8-9BD5-55088F585C9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5B247-A086-4D10-BFDB-9F115ECE3304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86B19-F60F-44C5-8FDE-DD3A0AFEB16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9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3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5AC5-6280-4A7A-AD30-FBE685951B36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638A-F869-448F-99FF-58BE2AC8F80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6A766-76FC-4E26-B388-C72D33925532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F0060-6774-47F6-8D62-39E93677038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EB4E5-FAEF-42DC-A03D-3C8B8363432C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2D93F-461E-406F-AB51-54630D97748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3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FFB5E-DF5D-4CCB-B8F7-EBD3294D23BB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F358A-F4C9-457D-BB42-1AF3260BF4D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53449-3CE5-47AF-852D-7E9DBD2A5941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F3BD4-A573-4533-A85D-A45E8E469D9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FA38D-896E-4528-BEC2-4D4162404156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42B8-2258-4DEC-B865-1841DFF743C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26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047508-986B-4A7A-8F4E-212E099D9A50}" type="datetimeFigureOut">
              <a:rPr lang="ru-RU"/>
              <a:pPr>
                <a:defRPr/>
              </a:pPr>
              <a:t>26.09.2016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69AD3D-F619-4D09-AF85-A58E43424D5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grpSp>
        <p:nvGrpSpPr>
          <p:cNvPr id="1127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  <p:sldLayoutId id="2147484131" r:id="rId18"/>
    <p:sldLayoutId id="2147484132" r:id="rId19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pan\&#1056;&#1072;&#1073;&#1086;&#1095;&#1080;&#1081;%20&#1089;&#1090;&#1086;&#1083;\&#1074;&#1110;&#1076;&#1077;&#1086;&#1084;&#1072;&#1090;&#1077;&#1088;&#1110;&#1072;&#1083;&#1080;\&#1089;&#1082;&#1072;&#1085;&#1080;&#1088;&#1086;&#1074;&#1072;&#1085;&#1080;&#1077;0004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jpe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79.jpeg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Relationship Id="rId6" Type="http://schemas.openxmlformats.org/officeDocument/2006/relationships/image" Target="file:///C:\Documents%20and%20Settings\pan\&#1056;&#1072;&#1073;&#1086;&#1095;&#1080;&#1081;%20&#1089;&#1090;&#1086;&#1083;\&#1074;&#1110;&#1076;&#1077;&#1086;&#1084;&#1072;&#1090;&#1077;&#1088;&#1110;&#1072;&#1083;&#1080;\SDC13840.JPG" TargetMode="Externa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Relationship Id="rId9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3.jpeg"/><Relationship Id="rId7" Type="http://schemas.openxmlformats.org/officeDocument/2006/relationships/image" Target="../media/image156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69.jpeg"/><Relationship Id="rId18" Type="http://schemas.openxmlformats.org/officeDocument/2006/relationships/image" Target="../media/image173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12" Type="http://schemas.openxmlformats.org/officeDocument/2006/relationships/image" Target="../media/image168.jpeg"/><Relationship Id="rId17" Type="http://schemas.microsoft.com/office/2007/relationships/hdphoto" Target="../media/hdphoto1.wdp"/><Relationship Id="rId2" Type="http://schemas.openxmlformats.org/officeDocument/2006/relationships/image" Target="../media/image158.jpeg"/><Relationship Id="rId16" Type="http://schemas.openxmlformats.org/officeDocument/2006/relationships/image" Target="../media/image17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2.jpeg"/><Relationship Id="rId11" Type="http://schemas.openxmlformats.org/officeDocument/2006/relationships/image" Target="../media/image167.jpeg"/><Relationship Id="rId5" Type="http://schemas.openxmlformats.org/officeDocument/2006/relationships/image" Target="../media/image161.jpeg"/><Relationship Id="rId15" Type="http://schemas.openxmlformats.org/officeDocument/2006/relationships/image" Target="../media/image171.jpeg"/><Relationship Id="rId10" Type="http://schemas.openxmlformats.org/officeDocument/2006/relationships/image" Target="../media/image166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Relationship Id="rId14" Type="http://schemas.openxmlformats.org/officeDocument/2006/relationships/image" Target="../media/image17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Documents%20and%20Settings\pan\&#1056;&#1072;&#1073;&#1086;&#1095;&#1080;&#1081;%20&#1089;&#1090;&#1086;&#1083;\&#1074;&#1110;&#1076;&#1077;&#1086;&#1084;&#1072;&#1090;&#1077;&#1088;&#1110;&#1072;&#1083;&#1080;\&#1089;&#1082;&#1072;&#1085;&#1080;&#1088;&#1086;&#1074;&#1072;&#1085;&#1080;&#1077;0004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714375" y="214313"/>
            <a:ext cx="7931150" cy="1368425"/>
          </a:xfrm>
        </p:spPr>
        <p:txBody>
          <a:bodyPr/>
          <a:lstStyle/>
          <a:p>
            <a:pPr algn="ctr"/>
            <a:r>
              <a:rPr lang="uk-UA" sz="4600" dirty="0" smtClean="0">
                <a:latin typeface="Arial" charset="0"/>
              </a:rPr>
              <a:t/>
            </a:r>
            <a:br>
              <a:rPr lang="uk-UA" sz="4600" dirty="0" smtClean="0">
                <a:latin typeface="Arial" charset="0"/>
              </a:rPr>
            </a:br>
            <a:r>
              <a:rPr lang="uk-UA" sz="4600" dirty="0" smtClean="0">
                <a:latin typeface="Arial" charset="0"/>
              </a:rPr>
              <a:t/>
            </a:r>
            <a:br>
              <a:rPr lang="uk-UA" sz="4600" dirty="0" smtClean="0">
                <a:latin typeface="Arial" charset="0"/>
              </a:rPr>
            </a:br>
            <a:r>
              <a:rPr lang="uk-UA" sz="4400" dirty="0" smtClean="0">
                <a:latin typeface="Arial" charset="0"/>
              </a:rPr>
              <a:t>Психологічна служба освіти </a:t>
            </a:r>
            <a:br>
              <a:rPr lang="uk-UA" sz="4400" dirty="0" smtClean="0">
                <a:latin typeface="Arial" charset="0"/>
              </a:rPr>
            </a:br>
            <a:r>
              <a:rPr lang="uk-UA" sz="4400" dirty="0" smtClean="0">
                <a:latin typeface="Arial" charset="0"/>
              </a:rPr>
              <a:t>м. Тернополя</a:t>
            </a:r>
            <a:r>
              <a:rPr lang="uk-UA" sz="4600" dirty="0" smtClean="0">
                <a:latin typeface="Arial" charset="0"/>
              </a:rPr>
              <a:t> </a:t>
            </a:r>
            <a:endParaRPr lang="ru-RU" sz="4600" dirty="0" smtClean="0">
              <a:latin typeface="Arial" charset="0"/>
            </a:endParaRPr>
          </a:p>
        </p:txBody>
      </p:sp>
      <p:pic>
        <p:nvPicPr>
          <p:cNvPr id="23555" name="Picture 4" descr="DSC027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250" y="1714488"/>
            <a:ext cx="2736849" cy="205263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556" name="Picture 19" descr="DSC044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923"/>
          <a:stretch>
            <a:fillRect/>
          </a:stretch>
        </p:blipFill>
        <p:spPr>
          <a:xfrm>
            <a:off x="6215074" y="1643050"/>
            <a:ext cx="2749539" cy="2079359"/>
          </a:xfr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560" name="Picture 8" descr="Изображение 0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429132"/>
            <a:ext cx="2786082" cy="208956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561" name="Picture 9" descr="IMG_00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" y="4500570"/>
            <a:ext cx="2806671" cy="210677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557" name="Рисунок 4" descr="емблема025 копия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1641432"/>
            <a:ext cx="3071835" cy="307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2843213" y="4797425"/>
            <a:ext cx="381793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000" b="1" dirty="0"/>
              <a:t>55 </a:t>
            </a:r>
            <a:r>
              <a:rPr lang="uk-UA" sz="2000" b="1" dirty="0" smtClean="0"/>
              <a:t>психологів ЗНЗ та ДНЗ</a:t>
            </a:r>
          </a:p>
          <a:p>
            <a:r>
              <a:rPr lang="uk-UA" sz="2000" b="1" dirty="0" smtClean="0"/>
              <a:t>24 </a:t>
            </a:r>
            <a:r>
              <a:rPr lang="uk-UA" sz="2000" b="1" dirty="0"/>
              <a:t>соціальних </a:t>
            </a:r>
            <a:r>
              <a:rPr lang="uk-UA" sz="2000" b="1" dirty="0" smtClean="0"/>
              <a:t>педагоги</a:t>
            </a:r>
          </a:p>
          <a:p>
            <a:endParaRPr lang="uk-UA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міський огляд-конкурс </a:t>
            </a:r>
            <a:b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психологічних кабінетів навчальних закладів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4819" name="Місце для вмісту 2"/>
          <p:cNvSpPr>
            <a:spLocks noGrp="1"/>
          </p:cNvSpPr>
          <p:nvPr>
            <p:ph idx="1"/>
          </p:nvPr>
        </p:nvSpPr>
        <p:spPr>
          <a:xfrm>
            <a:off x="285720" y="2214554"/>
            <a:ext cx="8229600" cy="3357575"/>
          </a:xfrm>
        </p:spPr>
        <p:txBody>
          <a:bodyPr/>
          <a:lstStyle/>
          <a:p>
            <a:r>
              <a:rPr lang="uk-UA" sz="2800" b="1" dirty="0" err="1" smtClean="0">
                <a:solidFill>
                  <a:schemeClr val="tx2"/>
                </a:solidFill>
              </a:rPr>
              <a:t>Гран-прі-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кабінет СПШОЕ</a:t>
            </a:r>
          </a:p>
          <a:p>
            <a:r>
              <a:rPr lang="uk-UA" sz="2800" b="1" dirty="0" smtClean="0">
                <a:solidFill>
                  <a:srgbClr val="FFFF00"/>
                </a:solidFill>
              </a:rPr>
              <a:t> (психолог 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 err="1" smtClean="0">
                <a:solidFill>
                  <a:srgbClr val="FFFF00"/>
                </a:solidFill>
              </a:rPr>
              <a:t>Миськів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Л.Б.)</a:t>
            </a:r>
          </a:p>
          <a:p>
            <a:r>
              <a:rPr lang="uk-UA" sz="2800" b="1" dirty="0" smtClean="0">
                <a:solidFill>
                  <a:schemeClr val="tx2"/>
                </a:solidFill>
              </a:rPr>
              <a:t>І </a:t>
            </a:r>
            <a:r>
              <a:rPr lang="uk-UA" sz="2800" b="1" dirty="0" err="1" smtClean="0">
                <a:solidFill>
                  <a:schemeClr val="tx2"/>
                </a:solidFill>
              </a:rPr>
              <a:t>місце-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smtClean="0">
                <a:solidFill>
                  <a:srgbClr val="92D050"/>
                </a:solidFill>
              </a:rPr>
              <a:t>психологічний кабінет </a:t>
            </a:r>
          </a:p>
          <a:p>
            <a:r>
              <a:rPr lang="uk-UA" sz="2800" b="1" dirty="0" smtClean="0">
                <a:solidFill>
                  <a:srgbClr val="92D050"/>
                </a:solidFill>
              </a:rPr>
              <a:t>ТУГ ім. І.Франка </a:t>
            </a:r>
          </a:p>
          <a:p>
            <a:r>
              <a:rPr lang="uk-UA" sz="2800" b="1" dirty="0" smtClean="0">
                <a:solidFill>
                  <a:srgbClr val="92D050"/>
                </a:solidFill>
              </a:rPr>
              <a:t>( психолог Колісник О.Г)</a:t>
            </a:r>
          </a:p>
          <a:p>
            <a:endParaRPr lang="uk-UA" sz="2800" b="1" dirty="0" smtClean="0">
              <a:solidFill>
                <a:schemeClr val="tx2"/>
              </a:solidFill>
            </a:endParaRPr>
          </a:p>
          <a:p>
            <a:endParaRPr lang="uk-UA" dirty="0" smtClean="0"/>
          </a:p>
        </p:txBody>
      </p:sp>
      <p:pic>
        <p:nvPicPr>
          <p:cNvPr id="34820" name="Місце для вмісту 3" descr="Foto 113.JPG"/>
          <p:cNvPicPr>
            <a:picLocks noChangeAspect="1"/>
          </p:cNvPicPr>
          <p:nvPr/>
        </p:nvPicPr>
        <p:blipFill>
          <a:blip r:embed="rId2"/>
          <a:srcRect t="11679"/>
          <a:stretch>
            <a:fillRect/>
          </a:stretch>
        </p:blipFill>
        <p:spPr bwMode="auto">
          <a:xfrm>
            <a:off x="6215074" y="1428736"/>
            <a:ext cx="27511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6" descr="IMG_0818.jpg"/>
          <p:cNvPicPr>
            <a:picLocks noChangeAspect="1"/>
          </p:cNvPicPr>
          <p:nvPr/>
        </p:nvPicPr>
        <p:blipFill>
          <a:blip r:embed="rId3"/>
          <a:srcRect b="15625"/>
          <a:stretch>
            <a:fillRect/>
          </a:stretch>
        </p:blipFill>
        <p:spPr bwMode="auto">
          <a:xfrm>
            <a:off x="5143500" y="3643313"/>
            <a:ext cx="27305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4" descr="Foto 111.JPG"/>
          <p:cNvPicPr>
            <a:picLocks noChangeAspect="1"/>
          </p:cNvPicPr>
          <p:nvPr/>
        </p:nvPicPr>
        <p:blipFill>
          <a:blip r:embed="rId3"/>
          <a:srcRect t="31667"/>
          <a:stretch>
            <a:fillRect/>
          </a:stretch>
        </p:blipFill>
        <p:spPr bwMode="auto">
          <a:xfrm>
            <a:off x="3143250" y="1571625"/>
            <a:ext cx="57150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Місце для вмісту 3" descr="Foto 113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82913" y="2073275"/>
            <a:ext cx="3178175" cy="4113213"/>
          </a:xfrm>
        </p:spPr>
      </p:pic>
      <p:sp>
        <p:nvSpPr>
          <p:cNvPr id="307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76753" y="196446"/>
            <a:ext cx="8582874" cy="1355942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Спеціалізована початкова школа з поглибленим вивченням економіки</a:t>
            </a:r>
          </a:p>
        </p:txBody>
      </p:sp>
      <p:pic>
        <p:nvPicPr>
          <p:cNvPr id="78853" name="Рисунок 6" descr="Foto 116.JPG"/>
          <p:cNvPicPr>
            <a:picLocks noChangeAspect="1"/>
          </p:cNvPicPr>
          <p:nvPr/>
        </p:nvPicPr>
        <p:blipFill>
          <a:blip r:embed="rId5"/>
          <a:srcRect t="6250" r="59375" b="15623"/>
          <a:stretch>
            <a:fillRect/>
          </a:stretch>
        </p:blipFill>
        <p:spPr bwMode="auto">
          <a:xfrm>
            <a:off x="0" y="1428750"/>
            <a:ext cx="30702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Рисунок 5" descr="Foto 128.JPG"/>
          <p:cNvPicPr>
            <a:picLocks noChangeAspect="1"/>
          </p:cNvPicPr>
          <p:nvPr/>
        </p:nvPicPr>
        <p:blipFill>
          <a:blip r:embed="rId6"/>
          <a:srcRect t="15625" r="9721" b="12500"/>
          <a:stretch>
            <a:fillRect/>
          </a:stretch>
        </p:blipFill>
        <p:spPr bwMode="auto">
          <a:xfrm>
            <a:off x="6072188" y="3714750"/>
            <a:ext cx="2692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Рисунок 7" descr="Foto 133.JPG"/>
          <p:cNvPicPr>
            <a:picLocks noChangeAspect="1"/>
          </p:cNvPicPr>
          <p:nvPr/>
        </p:nvPicPr>
        <p:blipFill>
          <a:blip r:embed="rId7"/>
          <a:srcRect l="11111" t="39583" r="9721"/>
          <a:stretch>
            <a:fillRect/>
          </a:stretch>
        </p:blipFill>
        <p:spPr bwMode="auto">
          <a:xfrm>
            <a:off x="1643063" y="1571625"/>
            <a:ext cx="23876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7" descr="IMG_08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1000125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Місце для вмісту 3" descr="IMG_0694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10522" t="26833" b="5296"/>
          <a:stretch>
            <a:fillRect/>
          </a:stretch>
        </p:blipFill>
        <p:spPr>
          <a:xfrm>
            <a:off x="214313" y="1285875"/>
            <a:ext cx="3036887" cy="3071813"/>
          </a:xfrm>
        </p:spPr>
      </p:pic>
      <p:sp>
        <p:nvSpPr>
          <p:cNvPr id="409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Тернопільська Українська гімназія ім.І.Франка</a:t>
            </a:r>
          </a:p>
        </p:txBody>
      </p:sp>
      <p:pic>
        <p:nvPicPr>
          <p:cNvPr id="79877" name="Рисунок 4" descr="IMG_0693.jpg"/>
          <p:cNvPicPr>
            <a:picLocks noChangeAspect="1"/>
          </p:cNvPicPr>
          <p:nvPr/>
        </p:nvPicPr>
        <p:blipFill>
          <a:blip r:embed="rId4"/>
          <a:srcRect t="19792" r="22221"/>
          <a:stretch>
            <a:fillRect/>
          </a:stretch>
        </p:blipFill>
        <p:spPr bwMode="auto">
          <a:xfrm>
            <a:off x="4786313" y="1143000"/>
            <a:ext cx="40005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Рисунок 5" descr="IMG_080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4048125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Рисунок 6" descr="IMG_0818.jpg"/>
          <p:cNvPicPr>
            <a:picLocks noChangeAspect="1"/>
          </p:cNvPicPr>
          <p:nvPr/>
        </p:nvPicPr>
        <p:blipFill>
          <a:blip r:embed="rId6" cstate="print"/>
          <a:srcRect b="15625"/>
          <a:stretch>
            <a:fillRect/>
          </a:stretch>
        </p:blipFill>
        <p:spPr bwMode="auto">
          <a:xfrm>
            <a:off x="2000250" y="2786063"/>
            <a:ext cx="33655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4" descr="Foto 072.JPG"/>
          <p:cNvPicPr>
            <a:picLocks noChangeAspect="1"/>
          </p:cNvPicPr>
          <p:nvPr/>
        </p:nvPicPr>
        <p:blipFill>
          <a:blip r:embed="rId2"/>
          <a:srcRect t="11475" r="4916"/>
          <a:stretch>
            <a:fillRect/>
          </a:stretch>
        </p:blipFill>
        <p:spPr bwMode="auto">
          <a:xfrm>
            <a:off x="3643313" y="357188"/>
            <a:ext cx="23526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Місце для вмісту 3" descr="IMG_07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4857750"/>
            <a:ext cx="23812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DSCN0917"/>
          <p:cNvPicPr>
            <a:picLocks noChangeAspect="1" noChangeArrowheads="1"/>
          </p:cNvPicPr>
          <p:nvPr/>
        </p:nvPicPr>
        <p:blipFill>
          <a:blip r:embed="rId4"/>
          <a:srcRect t="5844" r="1538"/>
          <a:stretch>
            <a:fillRect/>
          </a:stretch>
        </p:blipFill>
        <p:spPr bwMode="auto">
          <a:xfrm>
            <a:off x="7215188" y="285750"/>
            <a:ext cx="1735137" cy="2214563"/>
          </a:xfrm>
          <a:prstGeom prst="rect">
            <a:avLst/>
          </a:prstGeom>
          <a:noFill/>
          <a:ln w="57150" cmpd="thinThick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2773" name="Рисунок 5" descr="DSC0004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4822825"/>
            <a:ext cx="2357437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Місце для вмісту 3" descr="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285750"/>
            <a:ext cx="185261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Місце для вмісту 3"/>
          <p:cNvSpPr>
            <a:spLocks noGrp="1"/>
          </p:cNvSpPr>
          <p:nvPr>
            <p:ph idx="1"/>
          </p:nvPr>
        </p:nvSpPr>
        <p:spPr>
          <a:xfrm>
            <a:off x="642938" y="1571625"/>
            <a:ext cx="8143875" cy="2357438"/>
          </a:xfrm>
        </p:spPr>
        <p:txBody>
          <a:bodyPr/>
          <a:lstStyle/>
          <a:p>
            <a:pPr>
              <a:defRPr/>
            </a:pPr>
            <a:endParaRPr lang="uk-UA" sz="1800" b="1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uk-UA" sz="1800" b="1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uk-UA" sz="1800" b="1" dirty="0" smtClean="0">
                <a:solidFill>
                  <a:schemeClr val="tx2"/>
                </a:solidFill>
              </a:rPr>
              <a:t>ІІ </a:t>
            </a:r>
            <a:r>
              <a:rPr lang="uk-UA" sz="1800" b="1" dirty="0" err="1" smtClean="0">
                <a:solidFill>
                  <a:schemeClr val="tx2"/>
                </a:solidFill>
              </a:rPr>
              <a:t>місце-</a:t>
            </a:r>
            <a:r>
              <a:rPr lang="uk-UA" sz="1800" b="1" dirty="0" smtClean="0">
                <a:solidFill>
                  <a:schemeClr val="tx2"/>
                </a:solidFill>
              </a:rPr>
              <a:t> </a:t>
            </a:r>
            <a:r>
              <a:rPr lang="uk-UA" sz="1800" b="1" dirty="0" smtClean="0">
                <a:solidFill>
                  <a:srgbClr val="FF0000"/>
                </a:solidFill>
              </a:rPr>
              <a:t>психологічні кабінети ТСШ№3 (психолог </a:t>
            </a:r>
            <a:r>
              <a:rPr lang="uk-UA" sz="1800" b="1" dirty="0" err="1" smtClean="0">
                <a:solidFill>
                  <a:srgbClr val="FF0000"/>
                </a:solidFill>
              </a:rPr>
              <a:t>Проць</a:t>
            </a:r>
            <a:r>
              <a:rPr lang="uk-UA" sz="1800" b="1" dirty="0" smtClean="0">
                <a:solidFill>
                  <a:srgbClr val="FF0000"/>
                </a:solidFill>
              </a:rPr>
              <a:t> Н.Я.), та ТЗОШ№11 (психолог </a:t>
            </a:r>
            <a:r>
              <a:rPr lang="uk-UA" sz="1800" b="1" dirty="0" err="1" smtClean="0">
                <a:solidFill>
                  <a:srgbClr val="FF0000"/>
                </a:solidFill>
              </a:rPr>
              <a:t>Тригук</a:t>
            </a:r>
            <a:r>
              <a:rPr lang="uk-UA" sz="1800" b="1" dirty="0" smtClean="0">
                <a:solidFill>
                  <a:srgbClr val="FF0000"/>
                </a:solidFill>
              </a:rPr>
              <a:t> О.С.)</a:t>
            </a:r>
          </a:p>
          <a:p>
            <a:pPr>
              <a:defRPr/>
            </a:pPr>
            <a:r>
              <a:rPr lang="uk-UA" sz="1800" b="1" dirty="0" smtClean="0">
                <a:solidFill>
                  <a:schemeClr val="tx2"/>
                </a:solidFill>
              </a:rPr>
              <a:t>ІІІ </a:t>
            </a:r>
            <a:r>
              <a:rPr lang="uk-UA" sz="1800" b="1" dirty="0" err="1" smtClean="0">
                <a:solidFill>
                  <a:schemeClr val="tx2"/>
                </a:solidFill>
              </a:rPr>
              <a:t>місце-</a:t>
            </a:r>
            <a:r>
              <a:rPr lang="uk-UA" sz="1800" b="1" dirty="0" smtClean="0">
                <a:solidFill>
                  <a:schemeClr val="tx2"/>
                </a:solidFill>
              </a:rPr>
              <a:t> </a:t>
            </a:r>
            <a:r>
              <a:rPr lang="uk-UA" sz="1800" b="1" dirty="0" smtClean="0">
                <a:solidFill>
                  <a:srgbClr val="FFFF00"/>
                </a:solidFill>
              </a:rPr>
              <a:t>психологічні кабінети ТДНЗ№2 (психолог </a:t>
            </a:r>
            <a:r>
              <a:rPr lang="uk-UA" sz="1800" b="1" dirty="0" err="1" smtClean="0">
                <a:solidFill>
                  <a:srgbClr val="FFFF00"/>
                </a:solidFill>
              </a:rPr>
              <a:t>Хомик</a:t>
            </a:r>
            <a:r>
              <a:rPr lang="uk-UA" sz="1800" b="1" dirty="0" smtClean="0">
                <a:solidFill>
                  <a:srgbClr val="FFFF00"/>
                </a:solidFill>
              </a:rPr>
              <a:t> О.І.), ТДНЗ№33 (психолог </a:t>
            </a:r>
            <a:r>
              <a:rPr lang="uk-UA" sz="1800" b="1" dirty="0" err="1" smtClean="0">
                <a:solidFill>
                  <a:srgbClr val="FFFF00"/>
                </a:solidFill>
              </a:rPr>
              <a:t>Скрипець</a:t>
            </a:r>
            <a:r>
              <a:rPr lang="uk-UA" sz="1800" b="1" dirty="0" smtClean="0">
                <a:solidFill>
                  <a:srgbClr val="FFFF00"/>
                </a:solidFill>
              </a:rPr>
              <a:t> Б.Р.), ТТЛ (психолог </a:t>
            </a:r>
            <a:r>
              <a:rPr lang="uk-UA" sz="1800" b="1" dirty="0" err="1" smtClean="0">
                <a:solidFill>
                  <a:srgbClr val="FFFF00"/>
                </a:solidFill>
              </a:rPr>
              <a:t>Червоняк</a:t>
            </a:r>
            <a:r>
              <a:rPr lang="uk-UA" sz="1800" b="1" dirty="0" smtClean="0">
                <a:solidFill>
                  <a:srgbClr val="FFFF00"/>
                </a:solidFill>
              </a:rPr>
              <a:t> С.С.).</a:t>
            </a:r>
          </a:p>
          <a:p>
            <a:pPr algn="just">
              <a:defRPr/>
            </a:pPr>
            <a:r>
              <a:rPr lang="uk-UA" sz="1800" b="1" dirty="0" smtClean="0">
                <a:solidFill>
                  <a:schemeClr val="tx2"/>
                </a:solidFill>
              </a:rPr>
              <a:t> 2. психологічні кабінети </a:t>
            </a:r>
            <a:r>
              <a:rPr lang="uk-UA" sz="1800" b="1" dirty="0" smtClean="0">
                <a:solidFill>
                  <a:srgbClr val="FF0000"/>
                </a:solidFill>
              </a:rPr>
              <a:t>ТЗОШ№24,26,27  </a:t>
            </a:r>
            <a:r>
              <a:rPr lang="uk-UA" sz="1800" b="1" dirty="0" smtClean="0">
                <a:solidFill>
                  <a:schemeClr val="tx2"/>
                </a:solidFill>
              </a:rPr>
              <a:t>- </a:t>
            </a:r>
            <a:r>
              <a:rPr lang="uk-UA" sz="1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грамоти управління освіти і науки Тернопільської міської ради за відповідність вимогам Положення про психологічний кабінет дошкільних, загальноосвітніх та інших навчальних закладів системи загальної середньої освіти</a:t>
            </a:r>
            <a:r>
              <a:rPr lang="uk-UA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  <a:p>
            <a:pPr>
              <a:defRPr/>
            </a:pPr>
            <a:endParaRPr lang="uk-UA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Місце для вмісту 3" descr="IMG_071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500188"/>
            <a:ext cx="3367087" cy="2525712"/>
          </a:xfrm>
        </p:spPr>
      </p:pic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4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Тернопільська спеціалізована школа №3 з поглибленим вивченням іноземних мов</a:t>
            </a:r>
          </a:p>
        </p:txBody>
      </p:sp>
      <p:pic>
        <p:nvPicPr>
          <p:cNvPr id="81924" name="Рисунок 4" descr="IMG_07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571625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Рисунок 5" descr="IMG_071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3857625"/>
            <a:ext cx="3643312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6" descr="DSCN09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0813" y="927100"/>
            <a:ext cx="4581525" cy="3429000"/>
          </a:xfrm>
          <a:prstGeom prst="rect">
            <a:avLst/>
          </a:prstGeom>
          <a:noFill/>
          <a:ln w="57150" cmpd="thinThick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100" b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Тернопільська загальноосвітня школа №11</a:t>
            </a:r>
          </a:p>
        </p:txBody>
      </p:sp>
      <p:pic>
        <p:nvPicPr>
          <p:cNvPr id="82948" name="Picture 5" descr="DSCN09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56883">
            <a:off x="437047" y="1661852"/>
            <a:ext cx="3352800" cy="4473575"/>
          </a:xfrm>
          <a:prstGeom prst="rect">
            <a:avLst/>
          </a:prstGeom>
          <a:noFill/>
          <a:ln w="57150" cmpd="thinThick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2949" name="Picture 4" descr="DSCN0922"/>
          <p:cNvPicPr>
            <a:picLocks noChangeAspect="1" noChangeArrowheads="1"/>
          </p:cNvPicPr>
          <p:nvPr/>
        </p:nvPicPr>
        <p:blipFill>
          <a:blip r:embed="rId4"/>
          <a:srcRect r="14841" b="29015"/>
          <a:stretch>
            <a:fillRect/>
          </a:stretch>
        </p:blipFill>
        <p:spPr bwMode="auto">
          <a:xfrm rot="-524615">
            <a:off x="2134400" y="4017643"/>
            <a:ext cx="3198812" cy="2009775"/>
          </a:xfrm>
          <a:prstGeom prst="rect">
            <a:avLst/>
          </a:prstGeom>
          <a:noFill/>
          <a:ln w="57150" cmpd="thinThick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2950" name="Picture 7" descr="DSCN0917"/>
          <p:cNvPicPr>
            <a:picLocks noChangeAspect="1" noChangeArrowheads="1"/>
          </p:cNvPicPr>
          <p:nvPr/>
        </p:nvPicPr>
        <p:blipFill>
          <a:blip r:embed="rId5"/>
          <a:srcRect t="5844" r="1538"/>
          <a:stretch>
            <a:fillRect/>
          </a:stretch>
        </p:blipFill>
        <p:spPr bwMode="auto">
          <a:xfrm>
            <a:off x="5500694" y="2214554"/>
            <a:ext cx="3359150" cy="4286250"/>
          </a:xfrm>
          <a:prstGeom prst="rect">
            <a:avLst/>
          </a:prstGeom>
          <a:noFill/>
          <a:ln w="57150" cmpd="thinThick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Місце для вмісту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1071546"/>
            <a:ext cx="2768600" cy="2882900"/>
          </a:xfrm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643998" cy="100013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400" dirty="0" smtClean="0"/>
              <a:t>Дошкільний навчальний заклад №33</a:t>
            </a:r>
          </a:p>
        </p:txBody>
      </p:sp>
      <p:pic>
        <p:nvPicPr>
          <p:cNvPr id="15364" name="Рисунок 5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285860"/>
            <a:ext cx="245586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6" descr="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428736"/>
            <a:ext cx="253523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7" descr="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214818"/>
            <a:ext cx="331152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8" descr="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4732337"/>
            <a:ext cx="3176588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143000"/>
          </a:xfrm>
        </p:spPr>
        <p:txBody>
          <a:bodyPr/>
          <a:lstStyle/>
          <a:p>
            <a:pPr algn="ctr"/>
            <a:r>
              <a:rPr lang="uk-UA" sz="3200" smtClean="0"/>
              <a:t>І Всеукраїнська олімпіада </a:t>
            </a:r>
            <a:br>
              <a:rPr lang="uk-UA" sz="3200" smtClean="0"/>
            </a:br>
            <a:r>
              <a:rPr lang="uk-UA" sz="3200" smtClean="0"/>
              <a:t>з психології  та педагогіки</a:t>
            </a:r>
          </a:p>
        </p:txBody>
      </p:sp>
      <p:sp>
        <p:nvSpPr>
          <p:cNvPr id="37891" name="Місце для вмісту 2"/>
          <p:cNvSpPr>
            <a:spLocks noGrp="1"/>
          </p:cNvSpPr>
          <p:nvPr>
            <p:ph idx="1"/>
          </p:nvPr>
        </p:nvSpPr>
        <p:spPr>
          <a:xfrm>
            <a:off x="357188" y="1714500"/>
            <a:ext cx="8229600" cy="4389438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uk-UA" sz="2400" b="1" dirty="0" smtClean="0"/>
              <a:t>Первак Ольга Віталіївна, учениця 11 класу Тернопільської  класичної  гімназії - ІІ місце на ІІІ (обласному) етапі олімпіади</a:t>
            </a:r>
          </a:p>
          <a:p>
            <a:pPr>
              <a:buFont typeface="Wingdings 2" pitchFamily="18" charset="2"/>
              <a:buNone/>
            </a:pPr>
            <a:r>
              <a:rPr lang="uk-UA" b="1" i="1" dirty="0" err="1" smtClean="0"/>
              <a:t>Керівник-</a:t>
            </a:r>
            <a:r>
              <a:rPr lang="uk-UA" b="1" i="1" dirty="0" smtClean="0"/>
              <a:t> </a:t>
            </a:r>
          </a:p>
          <a:p>
            <a:pPr>
              <a:buFont typeface="Wingdings 2" pitchFamily="18" charset="2"/>
              <a:buNone/>
            </a:pPr>
            <a:r>
              <a:rPr lang="uk-UA" b="1" dirty="0" err="1" smtClean="0"/>
              <a:t>Квілінська</a:t>
            </a:r>
            <a:r>
              <a:rPr lang="uk-UA" b="1" dirty="0" smtClean="0"/>
              <a:t> Марія Андріївна, </a:t>
            </a:r>
          </a:p>
          <a:p>
            <a:pPr>
              <a:buFont typeface="Wingdings 2" pitchFamily="18" charset="2"/>
              <a:buNone/>
            </a:pPr>
            <a:r>
              <a:rPr lang="uk-UA" b="1" dirty="0" smtClean="0"/>
              <a:t>психолог  гімназії </a:t>
            </a:r>
            <a:endParaRPr lang="uk-UA" dirty="0" smtClean="0"/>
          </a:p>
          <a:p>
            <a:endParaRPr lang="uk-UA" dirty="0" smtClean="0"/>
          </a:p>
        </p:txBody>
      </p:sp>
      <p:pic>
        <p:nvPicPr>
          <p:cNvPr id="37892" name="Рисунок 4" descr="DSC07975.JPG"/>
          <p:cNvPicPr>
            <a:picLocks noChangeAspect="1"/>
          </p:cNvPicPr>
          <p:nvPr/>
        </p:nvPicPr>
        <p:blipFill>
          <a:blip r:embed="rId2"/>
          <a:srcRect l="43750" t="10938" r="17578" b="39063"/>
          <a:stretch>
            <a:fillRect/>
          </a:stretch>
        </p:blipFill>
        <p:spPr bwMode="auto">
          <a:xfrm>
            <a:off x="5143504" y="3000372"/>
            <a:ext cx="35369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143000"/>
          </a:xfrm>
        </p:spPr>
        <p:txBody>
          <a:bodyPr/>
          <a:lstStyle/>
          <a:p>
            <a:pPr algn="ctr"/>
            <a:r>
              <a:rPr lang="uk-UA" sz="3200" smtClean="0"/>
              <a:t>ІІ Всеукраїнська олімпіада </a:t>
            </a:r>
            <a:br>
              <a:rPr lang="uk-UA" sz="3200" smtClean="0"/>
            </a:br>
            <a:r>
              <a:rPr lang="uk-UA" sz="3200" smtClean="0"/>
              <a:t>з психології  та педагогіки</a:t>
            </a:r>
          </a:p>
        </p:txBody>
      </p:sp>
      <p:sp>
        <p:nvSpPr>
          <p:cNvPr id="38915" name="Місце для вмісту 2"/>
          <p:cNvSpPr>
            <a:spLocks noGrp="1"/>
          </p:cNvSpPr>
          <p:nvPr>
            <p:ph idx="1"/>
          </p:nvPr>
        </p:nvSpPr>
        <p:spPr>
          <a:xfrm>
            <a:off x="323850" y="1700213"/>
            <a:ext cx="8229600" cy="4389437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uk-UA" sz="2400" b="1" dirty="0" err="1" smtClean="0"/>
              <a:t>Репіховська</a:t>
            </a:r>
            <a:r>
              <a:rPr lang="uk-UA" sz="2400" b="1" dirty="0" smtClean="0"/>
              <a:t> Анастасія Вікторівна, учениця 11 класу Тернопільської  української гімназії  ім. І.Франка –</a:t>
            </a:r>
          </a:p>
          <a:p>
            <a:pPr algn="just">
              <a:buNone/>
            </a:pPr>
            <a:r>
              <a:rPr lang="uk-UA" sz="2400" b="1" dirty="0" smtClean="0"/>
              <a:t>ІІІ  місце на І</a:t>
            </a:r>
            <a:r>
              <a:rPr lang="en-US" sz="2400" b="1" dirty="0" smtClean="0"/>
              <a:t>V</a:t>
            </a:r>
            <a:r>
              <a:rPr lang="uk-UA" sz="2400" b="1" dirty="0" smtClean="0"/>
              <a:t> (заключному) етапі олімпіади</a:t>
            </a:r>
          </a:p>
          <a:p>
            <a:pPr algn="just">
              <a:buFont typeface="Wingdings 2" pitchFamily="18" charset="2"/>
              <a:buNone/>
            </a:pPr>
            <a:r>
              <a:rPr lang="uk-UA" b="1" i="1" dirty="0" err="1" smtClean="0"/>
              <a:t>Керівник-</a:t>
            </a:r>
            <a:r>
              <a:rPr lang="uk-UA" b="1" i="1" dirty="0" smtClean="0"/>
              <a:t> </a:t>
            </a:r>
          </a:p>
          <a:p>
            <a:pPr>
              <a:buFont typeface="Wingdings 2" pitchFamily="18" charset="2"/>
              <a:buNone/>
            </a:pPr>
            <a:r>
              <a:rPr lang="uk-UA" b="1" dirty="0" smtClean="0"/>
              <a:t>Колісник Оксана Григорівна, </a:t>
            </a:r>
          </a:p>
          <a:p>
            <a:pPr>
              <a:buFont typeface="Wingdings 2" pitchFamily="18" charset="2"/>
              <a:buNone/>
            </a:pPr>
            <a:r>
              <a:rPr lang="uk-UA" b="1" dirty="0" smtClean="0"/>
              <a:t>психолог  гімназії  </a:t>
            </a:r>
          </a:p>
          <a:p>
            <a:endParaRPr lang="uk-UA" dirty="0" smtClean="0"/>
          </a:p>
        </p:txBody>
      </p:sp>
      <p:pic>
        <p:nvPicPr>
          <p:cNvPr id="6" name="Picture 7" descr="C:\Documents and Settings\pan\Рабочий стол\відеоматеріали\сканирование0004.jpg"/>
          <p:cNvPicPr>
            <a:picLocks noChangeAspect="1" noChangeArrowheads="1"/>
          </p:cNvPicPr>
          <p:nvPr/>
        </p:nvPicPr>
        <p:blipFill>
          <a:blip r:embed="rId2" r:link="rId3"/>
          <a:srcRect l="62074" t="13861" r="5290" b="29654"/>
          <a:stretch>
            <a:fillRect/>
          </a:stretch>
        </p:blipFill>
        <p:spPr bwMode="auto">
          <a:xfrm>
            <a:off x="5715008" y="3000372"/>
            <a:ext cx="2786062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/>
          </p:nvPr>
        </p:nvSpPr>
        <p:spPr>
          <a:xfrm>
            <a:off x="428596" y="785794"/>
            <a:ext cx="8429684" cy="2071702"/>
          </a:xfrm>
        </p:spPr>
        <p:txBody>
          <a:bodyPr/>
          <a:lstStyle/>
          <a:p>
            <a:pPr algn="just"/>
            <a:r>
              <a:rPr lang="ru-RU" sz="2800" dirty="0" err="1" smtClean="0"/>
              <a:t>Щорічно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переможцями</a:t>
            </a:r>
            <a:r>
              <a:rPr lang="ru-RU" sz="2800" dirty="0" smtClean="0"/>
              <a:t> </a:t>
            </a:r>
            <a:r>
              <a:rPr lang="ru-RU" sz="2800" dirty="0" err="1" smtClean="0"/>
              <a:t>олімпіади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педагогіки</a:t>
            </a:r>
            <a:r>
              <a:rPr lang="ru-RU" sz="2800" dirty="0" smtClean="0"/>
              <a:t> та </a:t>
            </a:r>
            <a:r>
              <a:rPr lang="ru-RU" sz="2800" dirty="0" err="1" smtClean="0"/>
              <a:t>психології</a:t>
            </a:r>
            <a:r>
              <a:rPr lang="ru-RU" sz="2800" dirty="0" smtClean="0"/>
              <a:t> ставали </a:t>
            </a:r>
            <a:r>
              <a:rPr lang="ru-RU" sz="2800" dirty="0" err="1" smtClean="0"/>
              <a:t>учні</a:t>
            </a:r>
            <a:r>
              <a:rPr lang="ru-RU" sz="2800" b="1" dirty="0" smtClean="0">
                <a:solidFill>
                  <a:srgbClr val="ED097B"/>
                </a:solidFill>
              </a:rPr>
              <a:t> ЗОШ №18, ЗОШ №19, </a:t>
            </a:r>
            <a:r>
              <a:rPr lang="ru-RU" sz="2800" b="1" dirty="0" err="1" smtClean="0">
                <a:solidFill>
                  <a:srgbClr val="ED097B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ED097B"/>
                </a:solidFill>
              </a:rPr>
              <a:t> </a:t>
            </a:r>
            <a:r>
              <a:rPr lang="ru-RU" sz="2800" b="1" dirty="0" err="1" smtClean="0">
                <a:solidFill>
                  <a:srgbClr val="ED097B"/>
                </a:solidFill>
              </a:rPr>
              <a:t>гімназії</a:t>
            </a:r>
            <a:r>
              <a:rPr lang="ru-RU" sz="2800" b="1" dirty="0" smtClean="0">
                <a:solidFill>
                  <a:srgbClr val="ED097B"/>
                </a:solidFill>
              </a:rPr>
              <a:t>  </a:t>
            </a:r>
            <a:r>
              <a:rPr lang="ru-RU" sz="2800" b="1" dirty="0" err="1" smtClean="0">
                <a:solidFill>
                  <a:srgbClr val="ED097B"/>
                </a:solidFill>
              </a:rPr>
              <a:t>ім</a:t>
            </a:r>
            <a:r>
              <a:rPr lang="ru-RU" sz="2800" b="1" dirty="0" smtClean="0">
                <a:solidFill>
                  <a:srgbClr val="ED097B"/>
                </a:solidFill>
              </a:rPr>
              <a:t>. </a:t>
            </a:r>
            <a:r>
              <a:rPr lang="ru-RU" sz="2800" b="1" dirty="0" err="1" smtClean="0">
                <a:solidFill>
                  <a:srgbClr val="ED097B"/>
                </a:solidFill>
              </a:rPr>
              <a:t>і.Франка</a:t>
            </a:r>
            <a:r>
              <a:rPr lang="ru-RU" sz="2800" b="1" dirty="0" smtClean="0">
                <a:solidFill>
                  <a:srgbClr val="ED097B"/>
                </a:solidFill>
              </a:rPr>
              <a:t>, </a:t>
            </a:r>
            <a:r>
              <a:rPr lang="ru-RU" sz="2800" b="1" dirty="0" err="1" smtClean="0">
                <a:solidFill>
                  <a:srgbClr val="ED097B"/>
                </a:solidFill>
              </a:rPr>
              <a:t>Тернопільської</a:t>
            </a:r>
            <a:r>
              <a:rPr lang="ru-RU" sz="2800" b="1" dirty="0" smtClean="0">
                <a:solidFill>
                  <a:srgbClr val="ED097B"/>
                </a:solidFill>
              </a:rPr>
              <a:t> </a:t>
            </a:r>
            <a:r>
              <a:rPr lang="ru-RU" sz="2800" b="1" dirty="0" err="1" smtClean="0">
                <a:solidFill>
                  <a:srgbClr val="ED097B"/>
                </a:solidFill>
              </a:rPr>
              <a:t>класичної</a:t>
            </a:r>
            <a:r>
              <a:rPr lang="ru-RU" sz="2800" b="1" dirty="0" smtClean="0">
                <a:solidFill>
                  <a:srgbClr val="ED097B"/>
                </a:solidFill>
              </a:rPr>
              <a:t> </a:t>
            </a:r>
            <a:r>
              <a:rPr lang="ru-RU" sz="2800" b="1" dirty="0" err="1" smtClean="0">
                <a:solidFill>
                  <a:srgbClr val="ED097B"/>
                </a:solidFill>
              </a:rPr>
              <a:t>гімназії</a:t>
            </a:r>
            <a:r>
              <a:rPr lang="ru-RU" sz="2800" b="1" dirty="0" smtClean="0">
                <a:solidFill>
                  <a:srgbClr val="ED097B"/>
                </a:solidFill>
              </a:rPr>
              <a:t>, </a:t>
            </a:r>
            <a:r>
              <a:rPr lang="ru-RU" sz="2800" b="1" dirty="0" err="1" smtClean="0">
                <a:solidFill>
                  <a:srgbClr val="ED097B"/>
                </a:solidFill>
              </a:rPr>
              <a:t>школи-ліцею</a:t>
            </a:r>
            <a:r>
              <a:rPr lang="ru-RU" sz="2800" b="1" dirty="0" smtClean="0">
                <a:solidFill>
                  <a:srgbClr val="ED097B"/>
                </a:solidFill>
              </a:rPr>
              <a:t> №13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endParaRPr lang="uk-UA" sz="2000" i="1" dirty="0" smtClean="0"/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428596" y="3105144"/>
            <a:ext cx="8329642" cy="3252814"/>
          </a:xfrm>
        </p:spPr>
        <p:txBody>
          <a:bodyPr/>
          <a:lstStyle/>
          <a:p>
            <a:pPr algn="just"/>
            <a:r>
              <a:rPr lang="uk-UA" dirty="0" smtClean="0"/>
              <a:t>У 2014 р. відбулась перша в історії  освіти міста альтернативна  олімпіада  з  психології  </a:t>
            </a:r>
            <a:r>
              <a:rPr lang="uk-UA" dirty="0" err="1" smtClean="0"/>
              <a:t>“Терапевт</a:t>
            </a:r>
            <a:r>
              <a:rPr lang="uk-UA" dirty="0" smtClean="0"/>
              <a:t> власного Я”.</a:t>
            </a:r>
          </a:p>
          <a:p>
            <a:endParaRPr lang="uk-U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572008"/>
            <a:ext cx="2527291" cy="189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Місце для вмісту 5" descr="g85zddVrjlM.jpg"/>
          <p:cNvPicPr>
            <a:picLocks noChangeAspect="1"/>
          </p:cNvPicPr>
          <p:nvPr/>
        </p:nvPicPr>
        <p:blipFill>
          <a:blip r:embed="rId3"/>
          <a:srcRect r="12832"/>
          <a:stretch>
            <a:fillRect/>
          </a:stretch>
        </p:blipFill>
        <p:spPr bwMode="auto">
          <a:xfrm>
            <a:off x="571472" y="4429132"/>
            <a:ext cx="2286016" cy="196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sddESRqefZ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4518430"/>
            <a:ext cx="2478079" cy="1858558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/>
          </p:cNvSpPr>
          <p:nvPr>
            <p:ph type="title"/>
          </p:nvPr>
        </p:nvSpPr>
        <p:spPr>
          <a:xfrm>
            <a:off x="395288" y="1196975"/>
            <a:ext cx="8229600" cy="1143000"/>
          </a:xfrm>
        </p:spPr>
        <p:txBody>
          <a:bodyPr/>
          <a:lstStyle/>
          <a:p>
            <a:pPr algn="ctr"/>
            <a:r>
              <a:rPr lang="uk-UA" sz="3200" smtClean="0"/>
              <a:t>Положення </a:t>
            </a:r>
            <a:br>
              <a:rPr lang="uk-UA" sz="3200" smtClean="0"/>
            </a:br>
            <a:r>
              <a:rPr lang="uk-UA" sz="3200" smtClean="0"/>
              <a:t>про психологічну службу системи освіти України</a:t>
            </a:r>
            <a:br>
              <a:rPr lang="uk-UA" sz="3200" smtClean="0"/>
            </a:br>
            <a:r>
              <a:rPr lang="uk-UA" sz="3200" smtClean="0"/>
              <a:t/>
            </a:r>
            <a:br>
              <a:rPr lang="uk-UA" sz="3200" smtClean="0"/>
            </a:br>
            <a:endParaRPr lang="uk-UA" sz="1400" smtClean="0"/>
          </a:p>
        </p:txBody>
      </p:sp>
      <p:sp>
        <p:nvSpPr>
          <p:cNvPr id="83973" name="Rectangle 5"/>
          <p:cNvSpPr>
            <a:spLocks noGrp="1"/>
          </p:cNvSpPr>
          <p:nvPr>
            <p:ph type="body" idx="1"/>
          </p:nvPr>
        </p:nvSpPr>
        <p:spPr>
          <a:xfrm>
            <a:off x="179388" y="1773238"/>
            <a:ext cx="8661400" cy="4464050"/>
          </a:xfrm>
        </p:spPr>
        <p:txBody>
          <a:bodyPr/>
          <a:lstStyle/>
          <a:p>
            <a:pPr algn="r">
              <a:lnSpc>
                <a:spcPct val="80000"/>
              </a:lnSpc>
              <a:buFont typeface="Wingdings 2" pitchFamily="18" charset="2"/>
              <a:buNone/>
            </a:pPr>
            <a:r>
              <a:rPr lang="ru-RU" sz="1200" b="1" smtClean="0"/>
              <a:t>ЗАТВЕРДЖЕНО</a:t>
            </a:r>
            <a:br>
              <a:rPr lang="ru-RU" sz="1200" b="1" smtClean="0"/>
            </a:br>
            <a:r>
              <a:rPr lang="ru-RU" sz="1200" b="1" smtClean="0"/>
              <a:t>Наказ  Міністерства освіти України</a:t>
            </a:r>
            <a:br>
              <a:rPr lang="ru-RU" sz="1200" b="1" smtClean="0"/>
            </a:br>
            <a:r>
              <a:rPr lang="ru-RU" sz="1200" b="1" smtClean="0"/>
              <a:t>03.05.99 № 127</a:t>
            </a:r>
            <a:br>
              <a:rPr lang="ru-RU" sz="1200" b="1" smtClean="0"/>
            </a:br>
            <a:r>
              <a:rPr lang="ru-RU" sz="1200" b="1" smtClean="0"/>
              <a:t>(у редакції наказу Міністерства </a:t>
            </a:r>
            <a:br>
              <a:rPr lang="ru-RU" sz="1200" b="1" smtClean="0"/>
            </a:br>
            <a:r>
              <a:rPr lang="ru-RU" sz="1200" b="1" smtClean="0"/>
              <a:t>освіти і науки України</a:t>
            </a:r>
            <a:br>
              <a:rPr lang="ru-RU" sz="1200" b="1" smtClean="0"/>
            </a:br>
            <a:r>
              <a:rPr lang="ru-RU" sz="1200" b="1" smtClean="0"/>
              <a:t>від 02.07.2009 №  616)</a:t>
            </a:r>
            <a:br>
              <a:rPr lang="ru-RU" sz="1200" b="1" smtClean="0"/>
            </a:br>
            <a:r>
              <a:rPr lang="ru-RU" sz="1200" b="1" smtClean="0"/>
              <a:t>Зареєстровано в Міністерстві юстиції України</a:t>
            </a:r>
            <a:br>
              <a:rPr lang="ru-RU" sz="1200" b="1" smtClean="0"/>
            </a:br>
            <a:r>
              <a:rPr lang="ru-RU" sz="1200" b="1" smtClean="0"/>
              <a:t>23.07.2009 за № 687/16703</a:t>
            </a:r>
          </a:p>
          <a:p>
            <a:pPr algn="r">
              <a:lnSpc>
                <a:spcPct val="80000"/>
              </a:lnSpc>
              <a:buFont typeface="Wingdings 2" pitchFamily="18" charset="2"/>
              <a:buNone/>
            </a:pPr>
            <a:endParaRPr lang="ru-RU" sz="500" b="1" smtClean="0"/>
          </a:p>
          <a:p>
            <a:pPr algn="r">
              <a:lnSpc>
                <a:spcPct val="80000"/>
              </a:lnSpc>
              <a:buFont typeface="Wingdings 2" pitchFamily="18" charset="2"/>
              <a:buNone/>
            </a:pPr>
            <a:endParaRPr lang="ru-RU" sz="500" b="1" smtClean="0"/>
          </a:p>
          <a:p>
            <a:pPr algn="r">
              <a:lnSpc>
                <a:spcPct val="80000"/>
              </a:lnSpc>
              <a:buFont typeface="Wingdings 2" pitchFamily="18" charset="2"/>
              <a:buNone/>
            </a:pPr>
            <a:endParaRPr lang="ru-RU" sz="500" b="1" smtClean="0"/>
          </a:p>
          <a:p>
            <a:pPr algn="just">
              <a:lnSpc>
                <a:spcPct val="80000"/>
              </a:lnSpc>
            </a:pPr>
            <a:r>
              <a:rPr lang="uk-UA" sz="1600" b="1" u="sng" smtClean="0"/>
              <a:t>Психологічна служба в системі освіти</a:t>
            </a:r>
            <a:r>
              <a:rPr lang="uk-UA" sz="1600" b="1" smtClean="0"/>
              <a:t> – це сукупність закладів, установ, підрозділів і посад, що складають єдину систему, основу якої становлять фахівці у сфері практичної психології і соціальної педагогіки: практичні психологи, соціальні педагоги, методисти, директори (завідувачі) навчально-методичних кабінетів (центрів) психологічної служби.</a:t>
            </a:r>
          </a:p>
          <a:p>
            <a:pPr algn="just">
              <a:lnSpc>
                <a:spcPct val="80000"/>
              </a:lnSpc>
            </a:pPr>
            <a:endParaRPr lang="uk-UA" sz="1600" b="1" smtClean="0"/>
          </a:p>
          <a:p>
            <a:pPr algn="just">
              <a:lnSpc>
                <a:spcPct val="80000"/>
              </a:lnSpc>
            </a:pPr>
            <a:r>
              <a:rPr lang="uk-UA" sz="1600" b="1" smtClean="0"/>
              <a:t>  </a:t>
            </a:r>
            <a:r>
              <a:rPr lang="uk-UA" sz="1600" b="1" u="sng" smtClean="0"/>
              <a:t>Основною метою діяльності психологічної служби</a:t>
            </a:r>
            <a:r>
              <a:rPr lang="uk-UA" sz="1600" b="1" smtClean="0"/>
              <a:t> є психологічне забезпечення та підвищення ефективності педагогічного процесу, захист психічного здоров’я і соціального благополуччя усіх його учасників: вихованців, учнів, студентів, педагогічних і науково-педагогічних працівників.</a:t>
            </a:r>
          </a:p>
          <a:p>
            <a:pPr algn="just">
              <a:lnSpc>
                <a:spcPct val="80000"/>
              </a:lnSpc>
            </a:pPr>
            <a:endParaRPr lang="uk-UA" sz="1600" b="1" smtClean="0"/>
          </a:p>
          <a:p>
            <a:pPr algn="just">
              <a:lnSpc>
                <a:spcPct val="80000"/>
              </a:lnSpc>
            </a:pPr>
            <a:r>
              <a:rPr lang="uk-UA" sz="1600" b="1" u="sng" smtClean="0"/>
              <a:t>Соціально-педагогічний патронаж</a:t>
            </a:r>
            <a:r>
              <a:rPr lang="uk-UA" sz="1600" b="1" smtClean="0"/>
              <a:t> спрямований на надання соціально-педагогічної допомоги соціально незахищеним категоріям вихованців, учнів і студентів з метою подолання ними життєвих труднощів та підвищення їхнього соціального статусу.</a:t>
            </a:r>
            <a:r>
              <a:rPr lang="uk-UA" sz="1600" smtClean="0"/>
              <a:t> </a:t>
            </a:r>
          </a:p>
        </p:txBody>
      </p:sp>
      <p:pic>
        <p:nvPicPr>
          <p:cNvPr id="83974" name="Picture 6" descr="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484313"/>
            <a:ext cx="1752600" cy="13223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14380"/>
          </a:xfrm>
        </p:spPr>
        <p:txBody>
          <a:bodyPr/>
          <a:lstStyle/>
          <a:p>
            <a:r>
              <a:rPr lang="uk-UA" sz="3600" dirty="0" smtClean="0"/>
              <a:t>Перемога в конкурсі соціальної реклами </a:t>
            </a:r>
            <a:endParaRPr lang="uk-UA" sz="3600" dirty="0"/>
          </a:p>
        </p:txBody>
      </p:sp>
      <p:pic>
        <p:nvPicPr>
          <p:cNvPr id="5" name="Рисунок 4" descr="20160312_124910.jpg"/>
          <p:cNvPicPr>
            <a:picLocks noChangeAspect="1"/>
          </p:cNvPicPr>
          <p:nvPr/>
        </p:nvPicPr>
        <p:blipFill>
          <a:blip r:embed="rId2" cstate="print"/>
          <a:srcRect t="3335" r="2383" b="3327"/>
          <a:stretch>
            <a:fillRect/>
          </a:stretch>
        </p:blipFill>
        <p:spPr>
          <a:xfrm rot="5400000">
            <a:off x="4927882" y="1787234"/>
            <a:ext cx="4554975" cy="3266476"/>
          </a:xfrm>
          <a:prstGeom prst="rect">
            <a:avLst/>
          </a:prstGeom>
        </p:spPr>
      </p:pic>
      <p:pic>
        <p:nvPicPr>
          <p:cNvPr id="7" name="Рисунок 6" descr="10333335_795445400520360_4046388943216979080_o.jpg"/>
          <p:cNvPicPr>
            <a:picLocks noChangeAspect="1"/>
          </p:cNvPicPr>
          <p:nvPr/>
        </p:nvPicPr>
        <p:blipFill>
          <a:blip r:embed="rId3"/>
          <a:srcRect r="11446"/>
          <a:stretch>
            <a:fillRect/>
          </a:stretch>
        </p:blipFill>
        <p:spPr>
          <a:xfrm>
            <a:off x="3071802" y="1785926"/>
            <a:ext cx="2807987" cy="478629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Місце для вмісту 3" descr="20160312_12425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r="5395" b="9453"/>
          <a:stretch>
            <a:fillRect/>
          </a:stretch>
        </p:blipFill>
        <p:spPr>
          <a:xfrm rot="10800000">
            <a:off x="199038" y="4071942"/>
            <a:ext cx="3582667" cy="2571744"/>
          </a:xfrm>
        </p:spPr>
      </p:pic>
      <p:sp>
        <p:nvSpPr>
          <p:cNvPr id="9" name="Прямокутник 8"/>
          <p:cNvSpPr/>
          <p:nvPr/>
        </p:nvSpPr>
        <p:spPr>
          <a:xfrm>
            <a:off x="214282" y="1857364"/>
            <a:ext cx="2857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cap="all" dirty="0" smtClean="0">
                <a:effectLst>
                  <a:reflection blurRad="12700" stA="48000" endA="300" endPos="55000" dir="5400000" sy="-90000" algn="bl" rotWithShape="0"/>
                </a:effectLst>
              </a:rPr>
              <a:t>Соціальний педагог школи - економічного ліцею Тетяна </a:t>
            </a:r>
            <a:r>
              <a:rPr lang="uk-UA" cap="all" dirty="0" err="1" smtClean="0">
                <a:effectLst>
                  <a:reflection blurRad="12700" stA="48000" endA="300" endPos="55000" dir="5400000" sy="-90000" algn="bl" rotWithShape="0"/>
                </a:effectLst>
              </a:rPr>
              <a:t>мілентіївна</a:t>
            </a:r>
            <a:r>
              <a:rPr lang="uk-UA" cap="all" dirty="0" smtClean="0">
                <a:effectLst>
                  <a:reflection blurRad="12700" stA="48000" endA="300" endPos="55000" dir="5400000" sy="-90000" algn="bl" rotWithShape="0"/>
                </a:effectLst>
              </a:rPr>
              <a:t> Яремчук</a:t>
            </a:r>
            <a:endParaRPr lang="uk-UA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/>
            <a:r>
              <a:rPr lang="uk-UA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Щорічний міський конкурс</a:t>
            </a:r>
            <a:br>
              <a:rPr lang="uk-UA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“Парадигма</a:t>
            </a:r>
            <a:r>
              <a:rPr lang="uk-UA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освітніх інновацій “</a:t>
            </a:r>
            <a:endParaRPr lang="uk-UA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Місце для вмісту 3" descr="IMG_449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57884" y="4071942"/>
            <a:ext cx="3119449" cy="2339587"/>
          </a:xfrm>
        </p:spPr>
      </p:pic>
      <p:pic>
        <p:nvPicPr>
          <p:cNvPr id="5" name="Рисунок 4" descr="IMG_4491.JPG"/>
          <p:cNvPicPr>
            <a:picLocks noChangeAspect="1"/>
          </p:cNvPicPr>
          <p:nvPr/>
        </p:nvPicPr>
        <p:blipFill>
          <a:blip r:embed="rId4"/>
          <a:srcRect t="9375" b="6249"/>
          <a:stretch>
            <a:fillRect/>
          </a:stretch>
        </p:blipFill>
        <p:spPr>
          <a:xfrm>
            <a:off x="2650234" y="1928802"/>
            <a:ext cx="3612444" cy="2286016"/>
          </a:xfrm>
          <a:prstGeom prst="rect">
            <a:avLst/>
          </a:prstGeom>
        </p:spPr>
      </p:pic>
      <p:pic>
        <p:nvPicPr>
          <p:cNvPr id="6" name="Рисунок 5" descr="IMG_4152.JPG"/>
          <p:cNvPicPr>
            <a:picLocks noChangeAspect="1"/>
          </p:cNvPicPr>
          <p:nvPr/>
        </p:nvPicPr>
        <p:blipFill>
          <a:blip r:embed="rId5" cstate="print"/>
          <a:srcRect t="5556" r="3703"/>
          <a:stretch>
            <a:fillRect/>
          </a:stretch>
        </p:blipFill>
        <p:spPr>
          <a:xfrm>
            <a:off x="109259" y="1571612"/>
            <a:ext cx="2462508" cy="3220182"/>
          </a:xfrm>
          <a:prstGeom prst="rect">
            <a:avLst/>
          </a:prstGeom>
        </p:spPr>
      </p:pic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1763" y="1571612"/>
            <a:ext cx="276223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7"/>
          <a:srcRect l="13281" r="14062"/>
          <a:stretch>
            <a:fillRect/>
          </a:stretch>
        </p:blipFill>
        <p:spPr>
          <a:xfrm>
            <a:off x="4448358" y="4000504"/>
            <a:ext cx="3046553" cy="2357454"/>
          </a:xfrm>
          <a:prstGeom prst="rect">
            <a:avLst/>
          </a:prstGeom>
        </p:spPr>
      </p:pic>
      <p:pic>
        <p:nvPicPr>
          <p:cNvPr id="10" name="Рисунок 9" descr="11141744_781456828606405_7546082174764635627_o.jpg"/>
          <p:cNvPicPr>
            <a:picLocks noChangeAspect="1"/>
          </p:cNvPicPr>
          <p:nvPr/>
        </p:nvPicPr>
        <p:blipFill>
          <a:blip r:embed="rId8" cstate="print"/>
          <a:srcRect l="1705" t="4545"/>
          <a:stretch>
            <a:fillRect/>
          </a:stretch>
        </p:blipFill>
        <p:spPr>
          <a:xfrm>
            <a:off x="2500298" y="3357562"/>
            <a:ext cx="2942510" cy="2143116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214282" y="5572140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cap="all" dirty="0" smtClean="0">
                <a:effectLst>
                  <a:reflection blurRad="12700" stA="48000" endA="300" endPos="55000" dir="5400000" sy="-90000" algn="bl" rotWithShape="0"/>
                </a:effectLst>
              </a:rPr>
              <a:t>Переможець 2015р. – психолог  ТЗОШ№4  –  </a:t>
            </a:r>
            <a:r>
              <a:rPr lang="uk-UA" cap="all" dirty="0" err="1" smtClean="0">
                <a:effectLst>
                  <a:reflection blurRad="12700" stA="48000" endA="300" endPos="55000" dir="5400000" sy="-90000" algn="bl" rotWithShape="0"/>
                </a:effectLst>
              </a:rPr>
              <a:t>кондратьєва</a:t>
            </a:r>
            <a:r>
              <a:rPr lang="uk-UA" cap="all" dirty="0" smtClean="0">
                <a:effectLst>
                  <a:reflection blurRad="12700" stA="48000" endA="300" endPos="55000" dir="5400000" sy="-90000" algn="bl" rotWithShape="0"/>
                </a:effectLst>
              </a:rPr>
              <a:t> Наталія  </a:t>
            </a:r>
            <a:r>
              <a:rPr lang="uk-UA" cap="all" dirty="0" err="1" smtClean="0">
                <a:effectLst>
                  <a:reflection blurRad="12700" stA="48000" endA="300" endPos="55000" dir="5400000" sy="-90000" algn="bl" rotWithShape="0"/>
                </a:effectLst>
              </a:rPr>
              <a:t>мирославівна</a:t>
            </a:r>
            <a:r>
              <a:rPr lang="uk-UA" cap="all" dirty="0" smtClean="0">
                <a:effectLst>
                  <a:reflection blurRad="12700" stA="48000" endA="300" endPos="55000" dir="5400000" sy="-90000" algn="bl" rotWithShape="0"/>
                </a:effectLst>
              </a:rPr>
              <a:t> </a:t>
            </a:r>
            <a:endParaRPr lang="uk-UA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928802"/>
            <a:ext cx="5786478" cy="1571636"/>
          </a:xfrm>
        </p:spPr>
        <p:txBody>
          <a:bodyPr>
            <a:normAutofit/>
          </a:bodyPr>
          <a:lstStyle/>
          <a:p>
            <a:pPr algn="just"/>
            <a:r>
              <a:rPr lang="uk-UA" sz="1800" i="1" dirty="0" smtClean="0">
                <a:solidFill>
                  <a:schemeClr val="tx1"/>
                </a:solidFill>
                <a:latin typeface="Arial Black" pitchFamily="34" charset="0"/>
              </a:rPr>
              <a:t>ТЕМА: “ Психологічний супровід дітей з особливими освітніми потребами   як складова інклюзивної освіти в умовах дошкільного закладу</a:t>
            </a:r>
            <a:r>
              <a:rPr lang="uk-UA" sz="18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uk-UA" sz="20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”</a:t>
            </a:r>
            <a:br>
              <a:rPr lang="uk-UA" sz="20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r>
              <a:rPr lang="uk-UA" sz="18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endParaRPr lang="ru-RU" sz="1800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" name="Picture 5" descr="H:\парадигма\image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5072074"/>
            <a:ext cx="2143140" cy="1366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42910" y="357166"/>
            <a:ext cx="5286412" cy="1538286"/>
          </a:xfrm>
        </p:spPr>
        <p:txBody>
          <a:bodyPr>
            <a:normAutofit/>
          </a:bodyPr>
          <a:lstStyle/>
          <a:p>
            <a:endParaRPr lang="uk-UA" sz="1800" b="1" i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uk-UA" sz="1800" b="1" i="1" dirty="0" smtClean="0">
                <a:latin typeface="Arial Black" pitchFamily="34" charset="0"/>
              </a:rPr>
              <a:t> переможець 2016р. </a:t>
            </a:r>
          </a:p>
          <a:p>
            <a:pPr algn="ctr"/>
            <a:r>
              <a:rPr lang="uk-UA" sz="1800" b="1" i="1" dirty="0" smtClean="0">
                <a:latin typeface="Arial Black" pitchFamily="34" charset="0"/>
              </a:rPr>
              <a:t>  </a:t>
            </a:r>
            <a:r>
              <a:rPr lang="uk-UA" sz="1800" b="1" dirty="0" smtClean="0">
                <a:latin typeface="Arial Black" pitchFamily="34" charset="0"/>
              </a:rPr>
              <a:t>практичний психолог ТДНЗ №2</a:t>
            </a:r>
          </a:p>
          <a:p>
            <a:pPr algn="ctr"/>
            <a:r>
              <a:rPr lang="uk-UA" sz="1800" b="1" dirty="0" err="1" smtClean="0">
                <a:latin typeface="Arial Black" pitchFamily="34" charset="0"/>
              </a:rPr>
              <a:t>Хомик</a:t>
            </a:r>
            <a:r>
              <a:rPr lang="uk-UA" sz="1800" b="1" dirty="0" smtClean="0">
                <a:latin typeface="Arial Black" pitchFamily="34" charset="0"/>
              </a:rPr>
              <a:t> Оксана Федорівна</a:t>
            </a:r>
            <a:endParaRPr lang="ru-RU" sz="1800" b="1" dirty="0">
              <a:latin typeface="Arial Black" pitchFamily="34" charset="0"/>
            </a:endParaRPr>
          </a:p>
        </p:txBody>
      </p:sp>
      <p:pic>
        <p:nvPicPr>
          <p:cNvPr id="7" name="Picture 2" descr="H:\DSCN0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8717" y="571480"/>
            <a:ext cx="2701656" cy="285752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3913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</p:nvPr>
        </p:nvGraphicFramePr>
        <p:xfrm>
          <a:off x="457200" y="214290"/>
          <a:ext cx="8472518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20160314_112100.jpg"/>
          <p:cNvPicPr>
            <a:picLocks noChangeAspect="1"/>
          </p:cNvPicPr>
          <p:nvPr/>
        </p:nvPicPr>
        <p:blipFill>
          <a:blip r:embed="rId6" cstate="print"/>
          <a:srcRect l="4065" r="3871"/>
          <a:stretch>
            <a:fillRect/>
          </a:stretch>
        </p:blipFill>
        <p:spPr>
          <a:xfrm rot="10800000">
            <a:off x="6374204" y="2500305"/>
            <a:ext cx="2378926" cy="1937991"/>
          </a:xfrm>
          <a:prstGeom prst="round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Рисунок1 туг.jpg"/>
          <p:cNvPicPr>
            <a:picLocks noChangeAspect="1"/>
          </p:cNvPicPr>
          <p:nvPr/>
        </p:nvPicPr>
        <p:blipFill>
          <a:blip r:embed="rId7"/>
          <a:srcRect t="620" b="50000"/>
          <a:stretch>
            <a:fillRect/>
          </a:stretch>
        </p:blipFill>
        <p:spPr>
          <a:xfrm>
            <a:off x="1070208" y="2571744"/>
            <a:ext cx="1840100" cy="1857388"/>
          </a:xfrm>
          <a:prstGeom prst="round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3" descr="100_23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3099376" cy="239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/>
          <a:srcRect l="14844" t="23633" r="15576" b="10938"/>
          <a:stretch>
            <a:fillRect/>
          </a:stretch>
        </p:blipFill>
        <p:spPr bwMode="auto">
          <a:xfrm>
            <a:off x="6140128" y="785794"/>
            <a:ext cx="3003872" cy="211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IMG_44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53" y="1643050"/>
            <a:ext cx="6667547" cy="5000660"/>
          </a:xfrm>
          <a:prstGeom prst="rect">
            <a:avLst/>
          </a:prstGeom>
        </p:spPr>
      </p:pic>
      <p:pic>
        <p:nvPicPr>
          <p:cNvPr id="40969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3714752"/>
            <a:ext cx="20240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1000108"/>
            <a:ext cx="1743073" cy="248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1670" y="2928934"/>
            <a:ext cx="1857375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429652" cy="1071563"/>
          </a:xfrm>
        </p:spPr>
        <p:txBody>
          <a:bodyPr/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yarsky" pitchFamily="33" charset="0"/>
              </a:rPr>
              <a:t>Авторські методичні розробки </a:t>
            </a:r>
            <a:b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yarsky" pitchFamily="33" charset="0"/>
              </a:rPr>
            </a:b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yarsky" pitchFamily="33" charset="0"/>
              </a:rPr>
              <a:t>та публікації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40965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8"/>
          <a:srcRect/>
          <a:stretch>
            <a:fillRect/>
          </a:stretch>
        </p:blipFill>
        <p:spPr>
          <a:xfrm>
            <a:off x="7692626" y="4143380"/>
            <a:ext cx="1451374" cy="2500330"/>
          </a:xfrm>
          <a:noFill/>
        </p:spPr>
      </p:pic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8378" y="1071546"/>
            <a:ext cx="1563738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8992" y="1142984"/>
            <a:ext cx="200025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29256" y="1357298"/>
            <a:ext cx="1125538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158" y="3071810"/>
            <a:ext cx="18065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Admin\Desktop\атестація\технопар\2015-11 (Лис)\сканирование001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14612" y="3929066"/>
            <a:ext cx="1992310" cy="26470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62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05109" y="1643050"/>
            <a:ext cx="1338891" cy="264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214818"/>
            <a:ext cx="1941856" cy="24288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72198" y="3571876"/>
            <a:ext cx="1714512" cy="22271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7"/>
          <a:srcRect l="16846" t="30273" r="17969" b="7645"/>
          <a:stretch>
            <a:fillRect/>
          </a:stretch>
        </p:blipFill>
        <p:spPr bwMode="auto">
          <a:xfrm>
            <a:off x="642910" y="5072074"/>
            <a:ext cx="2211374" cy="157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8"/>
          <a:srcRect l="8984" t="22656" r="8984" b="6055"/>
          <a:stretch>
            <a:fillRect/>
          </a:stretch>
        </p:blipFill>
        <p:spPr bwMode="auto">
          <a:xfrm>
            <a:off x="5214942" y="5000636"/>
            <a:ext cx="2474152" cy="16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Picture 5" descr="hq-wallpapers_ru_flowers_55866_1920x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нце 4"/>
          <p:cNvSpPr/>
          <p:nvPr/>
        </p:nvSpPr>
        <p:spPr>
          <a:xfrm>
            <a:off x="3276600" y="2438400"/>
            <a:ext cx="2971800" cy="2057400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>
                <a:solidFill>
                  <a:schemeClr val="accent2"/>
                </a:solidFill>
                <a:latin typeface="Arial" charset="0"/>
                <a:cs typeface="Arial" charset="0"/>
              </a:rPr>
              <a:t>Види роботи</a:t>
            </a:r>
            <a:endParaRPr lang="ru-RU" sz="2000" b="1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Блок-схема: знак завершення 5"/>
          <p:cNvSpPr/>
          <p:nvPr/>
        </p:nvSpPr>
        <p:spPr>
          <a:xfrm>
            <a:off x="2285984" y="1500174"/>
            <a:ext cx="1905000" cy="6858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FFFF00"/>
                </a:solidFill>
                <a:cs typeface="Arial" charset="0"/>
              </a:rPr>
              <a:t>діагностика</a:t>
            </a:r>
            <a:endParaRPr lang="ru-RU" sz="20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7" name="Блок-схема: знак завершення 6"/>
          <p:cNvSpPr/>
          <p:nvPr/>
        </p:nvSpPr>
        <p:spPr>
          <a:xfrm>
            <a:off x="4857752" y="1500174"/>
            <a:ext cx="1828800" cy="6858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>
                <a:solidFill>
                  <a:srgbClr val="FFFF00"/>
                </a:solidFill>
                <a:cs typeface="Arial" charset="0"/>
              </a:rPr>
              <a:t>корекція</a:t>
            </a:r>
            <a:endParaRPr lang="ru-RU" sz="200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8" name="Блок-схема: знак завершення 7"/>
          <p:cNvSpPr/>
          <p:nvPr/>
        </p:nvSpPr>
        <p:spPr>
          <a:xfrm>
            <a:off x="6286512" y="2500306"/>
            <a:ext cx="2438400" cy="5334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>
                <a:solidFill>
                  <a:srgbClr val="FFFF00"/>
                </a:solidFill>
                <a:cs typeface="Arial" charset="0"/>
              </a:rPr>
              <a:t>консультування</a:t>
            </a:r>
            <a:endParaRPr lang="ru-RU" sz="20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9" name="Блок-схема: знак завершення 8"/>
          <p:cNvSpPr/>
          <p:nvPr/>
        </p:nvSpPr>
        <p:spPr>
          <a:xfrm>
            <a:off x="6286512" y="3929066"/>
            <a:ext cx="2133600" cy="5334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FFFF00"/>
                </a:solidFill>
                <a:cs typeface="Arial" charset="0"/>
              </a:rPr>
              <a:t>просвіта</a:t>
            </a:r>
            <a:endParaRPr lang="ru-RU" sz="20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0" name="Блок-схема: знак завершення 9"/>
          <p:cNvSpPr/>
          <p:nvPr/>
        </p:nvSpPr>
        <p:spPr>
          <a:xfrm>
            <a:off x="6000760" y="5000636"/>
            <a:ext cx="2133600" cy="5334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>
                <a:solidFill>
                  <a:srgbClr val="FFFF00"/>
                </a:solidFill>
                <a:cs typeface="Arial" charset="0"/>
              </a:rPr>
              <a:t>профілактика</a:t>
            </a:r>
            <a:endParaRPr lang="ru-RU" sz="20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1" name="Блок-схема: знак завершення 10"/>
          <p:cNvSpPr/>
          <p:nvPr/>
        </p:nvSpPr>
        <p:spPr>
          <a:xfrm>
            <a:off x="3286116" y="5572140"/>
            <a:ext cx="2667000" cy="6858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FFFF00"/>
                </a:solidFill>
                <a:cs typeface="Arial" charset="0"/>
              </a:rPr>
              <a:t>організаційно-методична</a:t>
            </a:r>
            <a:r>
              <a:rPr lang="uk-UA" sz="2000" dirty="0">
                <a:solidFill>
                  <a:srgbClr val="FFFFFF"/>
                </a:solidFill>
                <a:cs typeface="Arial" charset="0"/>
              </a:rPr>
              <a:t> </a:t>
            </a:r>
            <a:endParaRPr lang="ru-RU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Блок-схема: знак завершення 11"/>
          <p:cNvSpPr/>
          <p:nvPr/>
        </p:nvSpPr>
        <p:spPr>
          <a:xfrm>
            <a:off x="1500166" y="4929198"/>
            <a:ext cx="2209800" cy="5334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FFFF00"/>
                </a:solidFill>
                <a:cs typeface="Arial" charset="0"/>
              </a:rPr>
              <a:t>навчальна</a:t>
            </a:r>
            <a:endParaRPr lang="ru-RU" sz="20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3" name="Блок-схема: знак завершення 12"/>
          <p:cNvSpPr/>
          <p:nvPr/>
        </p:nvSpPr>
        <p:spPr>
          <a:xfrm>
            <a:off x="642910" y="3714752"/>
            <a:ext cx="2438400" cy="6096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FFFF00"/>
                </a:solidFill>
                <a:cs typeface="Arial" charset="0"/>
              </a:rPr>
              <a:t>зв'язки з громадськістю</a:t>
            </a:r>
            <a:endParaRPr lang="ru-RU" sz="20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4" name="Блок-схема: знак завершення 13"/>
          <p:cNvSpPr/>
          <p:nvPr/>
        </p:nvSpPr>
        <p:spPr>
          <a:xfrm>
            <a:off x="1066800" y="2438400"/>
            <a:ext cx="2286000" cy="5334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>
                <a:solidFill>
                  <a:srgbClr val="FFFF00"/>
                </a:solidFill>
                <a:cs typeface="Arial" charset="0"/>
              </a:rPr>
              <a:t>самоосвіта</a:t>
            </a:r>
            <a:endParaRPr lang="ru-RU" sz="200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428564" y="0"/>
            <a:ext cx="871543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 види </a:t>
            </a:r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діяльності працівників психологічної служби навчальних закладів</a:t>
            </a:r>
            <a:r>
              <a:rPr lang="uk-UA" sz="4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075613" cy="852488"/>
          </a:xfrm>
        </p:spPr>
        <p:txBody>
          <a:bodyPr/>
          <a:lstStyle/>
          <a:p>
            <a:pPr algn="ctr"/>
            <a:r>
              <a:rPr lang="uk-UA" sz="4800" smtClean="0">
                <a:latin typeface="Arial" charset="0"/>
              </a:rPr>
              <a:t>Психодіагностика</a:t>
            </a:r>
            <a:br>
              <a:rPr lang="uk-UA" sz="4800" smtClean="0">
                <a:latin typeface="Arial" charset="0"/>
              </a:rPr>
            </a:br>
            <a:endParaRPr lang="ru-RU" sz="4800" smtClean="0">
              <a:latin typeface="Arial" charset="0"/>
            </a:endParaRPr>
          </a:p>
        </p:txBody>
      </p:sp>
      <p:sp>
        <p:nvSpPr>
          <p:cNvPr id="39939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uk-UA" sz="2800" smtClean="0">
              <a:latin typeface="Arial" charset="0"/>
            </a:endParaRPr>
          </a:p>
          <a:p>
            <a:endParaRPr lang="uk-UA" sz="2800" smtClean="0">
              <a:latin typeface="Arial" charset="0"/>
            </a:endParaRPr>
          </a:p>
          <a:p>
            <a:endParaRPr lang="ru-RU" sz="2200" smtClean="0"/>
          </a:p>
        </p:txBody>
      </p:sp>
      <p:pic>
        <p:nvPicPr>
          <p:cNvPr id="14" name="Рисунок 13" descr="P101087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82476" y="772970"/>
            <a:ext cx="4242348" cy="318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13" descr="010005004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l="6673" r="6673"/>
          <a:stretch>
            <a:fillRect/>
          </a:stretch>
        </p:blipFill>
        <p:spPr>
          <a:xfrm>
            <a:off x="4427538" y="3284538"/>
            <a:ext cx="4402137" cy="3271837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r>
              <a:rPr lang="uk-UA" sz="3600" smtClean="0">
                <a:latin typeface="Arial" charset="0"/>
              </a:rPr>
              <a:t>Корекційна та розвиваюча робота</a:t>
            </a:r>
            <a:r>
              <a:rPr lang="uk-UA" sz="4000" smtClean="0">
                <a:latin typeface="Arial" charset="0"/>
              </a:rPr>
              <a:t/>
            </a:r>
            <a:br>
              <a:rPr lang="uk-UA" sz="4000" smtClean="0">
                <a:latin typeface="Arial" charset="0"/>
              </a:rPr>
            </a:br>
            <a:endParaRPr lang="ru-RU" sz="4000" smtClean="0">
              <a:latin typeface="Arial" charset="0"/>
            </a:endParaRPr>
          </a:p>
        </p:txBody>
      </p:sp>
      <p:pic>
        <p:nvPicPr>
          <p:cNvPr id="9" name="Рисунок 8" descr="P1010866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71276" y="1357298"/>
            <a:ext cx="295330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Рисунок3.jp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5900695" y="1428736"/>
            <a:ext cx="324330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15" descr="P104000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119031" y="3357562"/>
            <a:ext cx="3206753" cy="2405065"/>
          </a:xfrm>
        </p:spPr>
      </p:pic>
      <p:pic>
        <p:nvPicPr>
          <p:cNvPr id="7" name="Picture 4" descr="C:\Documents and Settings\pan\Рабочий стол\відеоматеріали\SDC13840.JP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3000364" y="1571612"/>
            <a:ext cx="34004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4" descr="DSC0271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>
            <a:lum bright="40000" contrast="38000"/>
          </a:blip>
          <a:srcRect l="21492" t="19940" r="5337" b="3011"/>
          <a:stretch>
            <a:fillRect/>
          </a:stretch>
        </p:blipFill>
        <p:spPr>
          <a:xfrm>
            <a:off x="214282" y="4286256"/>
            <a:ext cx="2873914" cy="2315783"/>
          </a:xfr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Picture 2" descr="D:\мама\фото з роботи\IMG_8556 - копия.JPG"/>
          <p:cNvPicPr>
            <a:picLocks noChangeAspect="1" noChangeArrowheads="1"/>
          </p:cNvPicPr>
          <p:nvPr/>
        </p:nvPicPr>
        <p:blipFill>
          <a:blip r:embed="rId8" cstate="print"/>
          <a:srcRect l="3256" r="15339"/>
          <a:stretch>
            <a:fillRect/>
          </a:stretch>
        </p:blipFill>
        <p:spPr bwMode="auto">
          <a:xfrm>
            <a:off x="5875509" y="4143380"/>
            <a:ext cx="3268491" cy="2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DSCN12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39" y="4143380"/>
            <a:ext cx="3157585" cy="2368517"/>
          </a:xfrm>
          <a:prstGeom prst="rect">
            <a:avLst/>
          </a:prstGeom>
          <a:noFill/>
          <a:ln w="69850" cmpd="thinThick">
            <a:solidFill>
              <a:srgbClr val="339966"/>
            </a:solidFill>
            <a:miter lim="800000"/>
            <a:headEnd/>
            <a:tailEnd/>
          </a:ln>
        </p:spPr>
      </p:pic>
      <p:sp>
        <p:nvSpPr>
          <p:cNvPr id="13" name="Місце для вмісту 12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7" descr="IMG_0705.jpg"/>
          <p:cNvPicPr>
            <a:picLocks noChangeAspect="1" noChangeArrowheads="1"/>
          </p:cNvPicPr>
          <p:nvPr/>
        </p:nvPicPr>
        <p:blipFill>
          <a:blip r:embed="rId2"/>
          <a:srcRect l="24916"/>
          <a:stretch>
            <a:fillRect/>
          </a:stretch>
        </p:blipFill>
        <p:spPr>
          <a:xfrm>
            <a:off x="3000364" y="4071942"/>
            <a:ext cx="3344916" cy="27860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908050"/>
            <a:ext cx="8229600" cy="1414463"/>
          </a:xfrm>
        </p:spPr>
        <p:txBody>
          <a:bodyPr/>
          <a:lstStyle/>
          <a:p>
            <a:pPr algn="ctr" eaLnBrk="1" hangingPunct="1"/>
            <a:r>
              <a:rPr lang="uk-UA" sz="4000" smtClean="0">
                <a:latin typeface="Arial" charset="0"/>
              </a:rPr>
              <a:t>Психологічне консультування </a:t>
            </a:r>
            <a:br>
              <a:rPr lang="uk-UA" sz="4000" smtClean="0">
                <a:latin typeface="Arial" charset="0"/>
              </a:rPr>
            </a:br>
            <a:endParaRPr lang="ru-RU" sz="4000" smtClean="0">
              <a:latin typeface="Arial" charset="0"/>
            </a:endParaRPr>
          </a:p>
        </p:txBody>
      </p:sp>
      <p:pic>
        <p:nvPicPr>
          <p:cNvPr id="44035" name="Picture 8" descr="DSC02730"/>
          <p:cNvPicPr>
            <a:picLocks noChangeAspect="1" noChangeArrowheads="1"/>
          </p:cNvPicPr>
          <p:nvPr/>
        </p:nvPicPr>
        <p:blipFill>
          <a:blip r:embed="rId3">
            <a:lum bright="34000" contrast="24000"/>
          </a:blip>
          <a:srcRect/>
          <a:stretch>
            <a:fillRect/>
          </a:stretch>
        </p:blipFill>
        <p:spPr bwMode="auto">
          <a:xfrm>
            <a:off x="395288" y="1844675"/>
            <a:ext cx="385445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9" descr="школа 003"/>
          <p:cNvPicPr>
            <a:picLocks noChangeAspect="1" noChangeArrowheads="1"/>
          </p:cNvPicPr>
          <p:nvPr/>
        </p:nvPicPr>
        <p:blipFill>
          <a:blip r:embed="rId4"/>
          <a:srcRect l="4872"/>
          <a:stretch>
            <a:fillRect/>
          </a:stretch>
        </p:blipFill>
        <p:spPr bwMode="auto">
          <a:xfrm>
            <a:off x="4714876" y="2000240"/>
            <a:ext cx="41275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P101084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2192" t="17661" r="11894"/>
          <a:stretch>
            <a:fillRect/>
          </a:stretch>
        </p:blipFill>
        <p:spPr>
          <a:xfrm>
            <a:off x="214282" y="1071546"/>
            <a:ext cx="3786214" cy="2722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DSC023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3814762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/>
          <a:lstStyle/>
          <a:p>
            <a:pPr algn="ctr"/>
            <a:r>
              <a:rPr lang="uk-UA" sz="4000" dirty="0" smtClean="0">
                <a:latin typeface="Arial" charset="0"/>
              </a:rPr>
              <a:t>Психологічна просвіта</a:t>
            </a:r>
            <a:br>
              <a:rPr lang="uk-UA" sz="4000" dirty="0" smtClean="0">
                <a:latin typeface="Arial" charset="0"/>
              </a:rPr>
            </a:br>
            <a:endParaRPr lang="ru-RU" sz="4000" dirty="0" smtClean="0">
              <a:latin typeface="Arial" charset="0"/>
            </a:endParaRPr>
          </a:p>
        </p:txBody>
      </p:sp>
      <p:pic>
        <p:nvPicPr>
          <p:cNvPr id="45059" name="Picture 4" descr="семінар%200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l="2682" t="5840"/>
          <a:stretch>
            <a:fillRect/>
          </a:stretch>
        </p:blipFill>
        <p:spPr>
          <a:xfrm>
            <a:off x="5429256" y="1714488"/>
            <a:ext cx="3571868" cy="4606923"/>
          </a:xfrm>
          <a:noFill/>
        </p:spPr>
      </p:pic>
      <p:pic>
        <p:nvPicPr>
          <p:cNvPr id="45062" name="Picture 6" descr="5"/>
          <p:cNvPicPr>
            <a:picLocks noChangeAspect="1" noChangeArrowheads="1"/>
          </p:cNvPicPr>
          <p:nvPr/>
        </p:nvPicPr>
        <p:blipFill>
          <a:blip r:embed="rId5"/>
          <a:srcRect t="6027"/>
          <a:stretch>
            <a:fillRect/>
          </a:stretch>
        </p:blipFill>
        <p:spPr bwMode="auto">
          <a:xfrm>
            <a:off x="2857488" y="3071810"/>
            <a:ext cx="262669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q-wallpapers_ru_flowers_55866_1920x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Наші досягнення</a:t>
            </a:r>
            <a:endParaRPr lang="uk-UA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Місце для вмісту 7" descr="P105037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000240"/>
            <a:ext cx="4619656" cy="3464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Contrasting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D:\Наші фотки\2013\art\n4c_rKH4l8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84" r="2717"/>
          <a:stretch/>
        </p:blipFill>
        <p:spPr bwMode="auto">
          <a:xfrm>
            <a:off x="214282" y="1928802"/>
            <a:ext cx="4143404" cy="378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семінар 01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981075"/>
            <a:ext cx="4214812" cy="5619750"/>
          </a:xfrm>
          <a:noFill/>
        </p:spPr>
      </p:pic>
      <p:pic>
        <p:nvPicPr>
          <p:cNvPr id="46083" name="Місце для вмісту 3" descr="P1010875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836613"/>
            <a:ext cx="3536950" cy="2547937"/>
          </a:xfrm>
          <a:noFill/>
        </p:spPr>
      </p:pic>
      <p:pic>
        <p:nvPicPr>
          <p:cNvPr id="46084" name="Picture 12" descr="школа%200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 l="8858" b="14174"/>
          <a:stretch>
            <a:fillRect/>
          </a:stretch>
        </p:blipFill>
        <p:spPr>
          <a:xfrm>
            <a:off x="5003800" y="3644900"/>
            <a:ext cx="3400425" cy="2549525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4143380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Практикум «Перешкоди на шляху підлітка»</a:t>
            </a:r>
            <a:endParaRPr lang="uk-UA" sz="600" b="1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786322"/>
            <a:ext cx="192882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643314"/>
            <a:ext cx="1928826" cy="171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28860" y="5429264"/>
            <a:ext cx="2143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Семінар – практикум «Психолого-педагогічний супровід учнівського колективу. Робота з аутсайдерами» </a:t>
            </a:r>
            <a:endParaRPr lang="uk-UA" sz="1200" b="1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857760"/>
            <a:ext cx="1867028" cy="1730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2000" y="4357694"/>
            <a:ext cx="2643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Тренінг «Формування навичок ефективної взаємодії»</a:t>
            </a:r>
            <a:endParaRPr lang="uk-UA" sz="500" b="1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3571876"/>
            <a:ext cx="1785950" cy="136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072330" y="5214950"/>
            <a:ext cx="19288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Просвітницьке заняття з елементами тренінгу „ Профілактика </a:t>
            </a:r>
            <a:r>
              <a:rPr lang="uk-UA" sz="12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дидактогеній</a:t>
            </a:r>
            <a:r>
              <a:rPr lang="uk-UA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учнівському середовищі ”</a:t>
            </a:r>
            <a:endParaRPr lang="uk-UA" sz="500" b="1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928802"/>
            <a:ext cx="1357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Психологічна гра «Острів»</a:t>
            </a:r>
            <a:endParaRPr lang="uk-UA" sz="500" b="1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F:\технопарк\Майстер - клас\гра острів\IMG_38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428868"/>
            <a:ext cx="2214578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57166"/>
            <a:ext cx="2005081" cy="158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F:\технопарк\Майстер - клас\Творення грабовська\IMG_390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1142984"/>
            <a:ext cx="207170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215074" y="2928934"/>
            <a:ext cx="2500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Лекторій «Профілактика </a:t>
            </a:r>
            <a:r>
              <a:rPr lang="uk-UA" sz="12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суіцидальних</a:t>
            </a:r>
            <a:r>
              <a:rPr lang="uk-UA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тенденцій в учнівському середовищі»</a:t>
            </a:r>
            <a:endParaRPr lang="uk-UA" sz="500" b="1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71868" y="2714620"/>
            <a:ext cx="2786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Психолого</a:t>
            </a:r>
            <a:r>
              <a:rPr lang="uk-UA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педагогічний семінар «Збереження життя і здоров'я гімназистів. Профілактика всіх форм насильства в учнівському середовищі» </a:t>
            </a:r>
            <a:endParaRPr lang="uk-UA" sz="1200" b="1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85918" y="428604"/>
            <a:ext cx="6643734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з педагогічним колективом</a:t>
            </a:r>
          </a:p>
          <a:p>
            <a:pPr lvl="0" algn="ctr"/>
            <a:r>
              <a:rPr lang="uk-UA" sz="24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(досвід роботи психолога ТУГ</a:t>
            </a:r>
          </a:p>
          <a:p>
            <a:pPr lvl="0" algn="ctr"/>
            <a:r>
              <a:rPr lang="uk-UA" sz="24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Колісник Оксани Григорівни)</a:t>
            </a:r>
          </a:p>
          <a:p>
            <a:pPr lvl="0" algn="ctr"/>
            <a:endParaRPr lang="uk-UA" dirty="0" smtClean="0">
              <a:solidFill>
                <a:schemeClr val="tx1"/>
              </a:solidFill>
            </a:endParaRPr>
          </a:p>
        </p:txBody>
      </p:sp>
      <p:pic>
        <p:nvPicPr>
          <p:cNvPr id="20" name="Picture 7" descr="DSC0130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1214422"/>
            <a:ext cx="1876095" cy="14874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q-wallpapers_ru_flowers_55866_1920x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571868" y="285728"/>
            <a:ext cx="51832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Психологічна просвіта батьків</a:t>
            </a:r>
          </a:p>
          <a:p>
            <a:pPr>
              <a:defRPr/>
            </a:pPr>
            <a:r>
              <a:rPr lang="uk-UA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(Досвід роботи психолога </a:t>
            </a: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ТЗОШ№19 Татарин Надії  </a:t>
            </a:r>
            <a:r>
              <a:rPr lang="uk-UA" sz="2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Ю.ріївни</a:t>
            </a: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)</a:t>
            </a:r>
            <a:endParaRPr lang="uk-UA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2294" name="Picture 7" descr="100_164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214810" y="1500174"/>
            <a:ext cx="4648200" cy="3486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295" name="Picture 7" descr="D:\Психолог\Всі фотографії\телефон\IMG_20150316_184234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2133600" y="2819400"/>
            <a:ext cx="348996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6" name="Picture 8" descr="D:\Психолог\Всі фотографії\телефон\IMG_20150317_181824.jpg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/>
          <a:stretch>
            <a:fillRect/>
          </a:stretch>
        </p:blipFill>
        <p:spPr bwMode="auto">
          <a:xfrm>
            <a:off x="285720" y="285728"/>
            <a:ext cx="2971800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семінар 009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6157509" y="3000372"/>
            <a:ext cx="2986491" cy="2239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8" descr="семінар 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071756"/>
            <a:ext cx="2928958" cy="21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 descr="Изображение 0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286124"/>
            <a:ext cx="2714644" cy="203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42910" y="285728"/>
            <a:ext cx="7858180" cy="6429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69850" h="38100" prst="cross"/>
            </a:sp3d>
          </a:bodyPr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Профілактика негативних явищ в учнівському середовищі</a:t>
            </a:r>
            <a:endPara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2000240"/>
            <a:ext cx="1285884" cy="12144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Тиждень профілактики тютюнокуріння</a:t>
            </a:r>
            <a:endParaRPr lang="uk-UA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488" y="2000240"/>
            <a:ext cx="1214446" cy="12144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Тиждень толерантності</a:t>
            </a:r>
            <a:endParaRPr lang="uk-UA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6446" y="2000240"/>
            <a:ext cx="1071570" cy="12144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Тиждень боротьби зі </a:t>
            </a:r>
            <a:r>
              <a:rPr lang="uk-UA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СНІДом</a:t>
            </a:r>
            <a:endParaRPr lang="uk-UA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9454" y="2000240"/>
            <a:ext cx="928694" cy="12144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Тиждень правових знань</a:t>
            </a:r>
            <a:endParaRPr lang="uk-UA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29586" y="2000240"/>
            <a:ext cx="1071570" cy="12144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Тиждень  здоров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endParaRPr lang="uk-UA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2000240"/>
            <a:ext cx="1214446" cy="12144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Тиждень профілактики алкоголізму та наркоманії</a:t>
            </a:r>
            <a:endParaRPr lang="uk-UA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6446" y="3214686"/>
            <a:ext cx="2071702" cy="571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Кампанія “16 днів без </a:t>
            </a:r>
            <a:r>
              <a:rPr lang="uk-UA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насилля”</a:t>
            </a:r>
            <a:endParaRPr lang="uk-UA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14348" y="1714488"/>
            <a:ext cx="285752" cy="28575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 вниз 12"/>
          <p:cNvSpPr/>
          <p:nvPr/>
        </p:nvSpPr>
        <p:spPr>
          <a:xfrm>
            <a:off x="2071670" y="1714488"/>
            <a:ext cx="285752" cy="28575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елка вниз 13"/>
          <p:cNvSpPr/>
          <p:nvPr/>
        </p:nvSpPr>
        <p:spPr>
          <a:xfrm>
            <a:off x="3357554" y="1714488"/>
            <a:ext cx="285752" cy="28575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 вниз 14"/>
          <p:cNvSpPr/>
          <p:nvPr/>
        </p:nvSpPr>
        <p:spPr>
          <a:xfrm>
            <a:off x="6215074" y="1714488"/>
            <a:ext cx="285752" cy="28575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 вниз 15"/>
          <p:cNvSpPr/>
          <p:nvPr/>
        </p:nvSpPr>
        <p:spPr>
          <a:xfrm>
            <a:off x="7286644" y="1714488"/>
            <a:ext cx="285752" cy="28575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елка вниз 16"/>
          <p:cNvSpPr/>
          <p:nvPr/>
        </p:nvSpPr>
        <p:spPr>
          <a:xfrm>
            <a:off x="8215338" y="1714488"/>
            <a:ext cx="285752" cy="28575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/>
          <p:cNvSpPr/>
          <p:nvPr/>
        </p:nvSpPr>
        <p:spPr>
          <a:xfrm>
            <a:off x="285720" y="1142984"/>
            <a:ext cx="8572560" cy="5000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Бесіди, семінари, тренінги, зустрічі зі спеціалістами, акції, флеш – </a:t>
            </a:r>
            <a:r>
              <a:rPr lang="uk-UA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моби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соціально – психологічні дослідження серед учнів; , тематичні батьківські збори; </a:t>
            </a:r>
            <a:r>
              <a:rPr lang="uk-UA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педагогічні семінари.</a:t>
            </a:r>
            <a:endParaRPr lang="uk-UA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3929058" y="928670"/>
            <a:ext cx="1071570" cy="21431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626" name="Picture 2" descr="D:\!_D_!\Мои документы\документи Оксана\фотоальбом\мои фото\труд\робота\акции\IMG_3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714884"/>
            <a:ext cx="2143140" cy="2045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D:\!_D_!\Мои документы\документи Оксана\фотоальбом\мои фото\труд\робота\акции\IMG_30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786322"/>
            <a:ext cx="1928826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30" name="Picture 6" descr="D:\!_D_!\Мои документы\документи Оксана\фотоальбом\мои фото\труд\робота\акции\IMG_30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4786322"/>
            <a:ext cx="2214578" cy="1946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4143372" y="2000240"/>
            <a:ext cx="1500198" cy="12144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Реалізація авторської програми </a:t>
            </a:r>
            <a:r>
              <a:rPr lang="uk-UA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“Формування</a:t>
            </a:r>
            <a:r>
              <a:rPr lang="uk-UA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навичок здорового способу життя </a:t>
            </a:r>
            <a:r>
              <a:rPr lang="uk-UA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гімназистів”</a:t>
            </a:r>
            <a:endParaRPr lang="uk-UA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4714876" y="1714488"/>
            <a:ext cx="285752" cy="28575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Содержимое 10" descr="Рисунок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2143108" y="4765679"/>
            <a:ext cx="2790837" cy="2092321"/>
          </a:xfrm>
          <a:prstGeom prst="rect">
            <a:avLst/>
          </a:prstGeom>
          <a:noFill/>
        </p:spPr>
      </p:pic>
      <p:pic>
        <p:nvPicPr>
          <p:cNvPr id="30" name="Рисунок 29" descr="25022009868.jpg"/>
          <p:cNvPicPr>
            <a:picLocks noChangeAspect="1"/>
          </p:cNvPicPr>
          <p:nvPr/>
        </p:nvPicPr>
        <p:blipFill>
          <a:blip r:embed="rId10" cstate="print">
            <a:lum bright="10000"/>
          </a:blip>
          <a:srcRect l="25744" t="22262" r="8939"/>
          <a:stretch>
            <a:fillRect/>
          </a:stretch>
        </p:blipFill>
        <p:spPr>
          <a:xfrm>
            <a:off x="2214546" y="3143248"/>
            <a:ext cx="2031678" cy="181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 smtClean="0"/>
              <a:t>Волонтерська діяльність школярів </a:t>
            </a:r>
            <a:r>
              <a:rPr lang="uk-UA" sz="5400" dirty="0" smtClean="0"/>
              <a:t/>
            </a:r>
            <a:br>
              <a:rPr lang="uk-UA" sz="5400" dirty="0" smtClean="0"/>
            </a:br>
            <a:endParaRPr lang="uk-UA" dirty="0"/>
          </a:p>
        </p:txBody>
      </p:sp>
      <p:sp>
        <p:nvSpPr>
          <p:cNvPr id="9" name="Місце для вмісту 8"/>
          <p:cNvSpPr>
            <a:spLocks noGrp="1"/>
          </p:cNvSpPr>
          <p:nvPr>
            <p:ph idx="1"/>
          </p:nvPr>
        </p:nvSpPr>
        <p:spPr>
          <a:xfrm>
            <a:off x="3571868" y="1214422"/>
            <a:ext cx="4643470" cy="1422399"/>
          </a:xfrm>
        </p:spPr>
        <p:txBody>
          <a:bodyPr/>
          <a:lstStyle/>
          <a:p>
            <a:r>
              <a:rPr lang="uk-UA" sz="2800" dirty="0" smtClean="0"/>
              <a:t>З досвіду  роботи соціального педагога ТЗОШ№19 Стецюк Аліни Олегівни</a:t>
            </a:r>
            <a:endParaRPr lang="uk-UA" dirty="0"/>
          </a:p>
        </p:txBody>
      </p:sp>
      <p:pic>
        <p:nvPicPr>
          <p:cNvPr id="10" name="Рисунок 1" descr="im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1651656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2" descr="img007"/>
          <p:cNvPicPr>
            <a:picLocks noChangeAspect="1" noChangeArrowheads="1"/>
          </p:cNvPicPr>
          <p:nvPr/>
        </p:nvPicPr>
        <p:blipFill>
          <a:blip r:embed="rId3" cstate="print"/>
          <a:srcRect r="3404" b="3782"/>
          <a:stretch>
            <a:fillRect/>
          </a:stretch>
        </p:blipFill>
        <p:spPr bwMode="auto">
          <a:xfrm>
            <a:off x="1643042" y="2071678"/>
            <a:ext cx="150699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IMG_3254 (5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00504"/>
            <a:ext cx="3323985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Picture 3" descr="DSC076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2857496"/>
            <a:ext cx="320042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6" descr="img005"/>
          <p:cNvPicPr>
            <a:picLocks noChangeAspect="1" noChangeArrowheads="1"/>
          </p:cNvPicPr>
          <p:nvPr/>
        </p:nvPicPr>
        <p:blipFill>
          <a:blip r:embed="rId6" cstate="print"/>
          <a:srcRect l="2110" t="6374" r="5063"/>
          <a:stretch>
            <a:fillRect/>
          </a:stretch>
        </p:blipFill>
        <p:spPr bwMode="auto">
          <a:xfrm>
            <a:off x="3428992" y="4357694"/>
            <a:ext cx="314327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38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3600" i="1" dirty="0" smtClean="0">
                <a:solidFill>
                  <a:srgbClr val="000000"/>
                </a:solidFill>
              </a:rPr>
              <a:t>ТЗОШ №24</a:t>
            </a:r>
            <a:endParaRPr lang="ru-RU" sz="3600" i="1" dirty="0">
              <a:solidFill>
                <a:srgbClr val="000000"/>
              </a:solidFill>
            </a:endParaRPr>
          </a:p>
        </p:txBody>
      </p:sp>
      <p:sp>
        <p:nvSpPr>
          <p:cNvPr id="52227" name="Содержимое 9"/>
          <p:cNvSpPr>
            <a:spLocks noGrp="1"/>
          </p:cNvSpPr>
          <p:nvPr>
            <p:ph idx="1"/>
          </p:nvPr>
        </p:nvSpPr>
        <p:spPr>
          <a:xfrm>
            <a:off x="3786188" y="571500"/>
            <a:ext cx="5143500" cy="5857875"/>
          </a:xfrm>
        </p:spPr>
        <p:txBody>
          <a:bodyPr/>
          <a:lstStyle/>
          <a:p>
            <a:pPr algn="ctr">
              <a:buFontTx/>
              <a:buNone/>
            </a:pPr>
            <a:r>
              <a:rPr lang="uk-UA" sz="4800" smtClean="0">
                <a:solidFill>
                  <a:srgbClr val="FF99CC"/>
                </a:solidFill>
                <a:latin typeface="Monotype Corsiva" pitchFamily="66" charset="0"/>
              </a:rPr>
              <a:t>Соціальний проект </a:t>
            </a:r>
            <a:r>
              <a:rPr lang="uk-UA" sz="4400" smtClean="0">
                <a:solidFill>
                  <a:srgbClr val="0FFFF8"/>
                </a:solidFill>
                <a:latin typeface="Monotype Corsiva" pitchFamily="66" charset="0"/>
              </a:rPr>
              <a:t>волонтерського загону </a:t>
            </a:r>
          </a:p>
          <a:p>
            <a:pPr algn="ctr">
              <a:buFontTx/>
              <a:buNone/>
            </a:pPr>
            <a:r>
              <a:rPr lang="uk-UA" sz="4000" smtClean="0">
                <a:solidFill>
                  <a:srgbClr val="FFFF00"/>
                </a:solidFill>
                <a:latin typeface="Monotype Corsiva" pitchFamily="66" charset="0"/>
              </a:rPr>
              <a:t>“</a:t>
            </a:r>
            <a:r>
              <a:rPr lang="uk-UA" sz="4000" smtClean="0">
                <a:solidFill>
                  <a:srgbClr val="FFFF99"/>
                </a:solidFill>
                <a:latin typeface="Monotype Corsiva" pitchFamily="66" charset="0"/>
              </a:rPr>
              <a:t>МОЛОДІ ВІТРИ” </a:t>
            </a:r>
          </a:p>
          <a:p>
            <a:pPr algn="ctr">
              <a:buFontTx/>
              <a:buNone/>
            </a:pPr>
            <a:r>
              <a:rPr lang="uk-UA" sz="4000" smtClean="0">
                <a:solidFill>
                  <a:srgbClr val="FFFF00"/>
                </a:solidFill>
                <a:latin typeface="Monotype Corsiva" pitchFamily="66" charset="0"/>
                <a:ea typeface="Latha" pitchFamily="2"/>
                <a:cs typeface="Latha" pitchFamily="2"/>
              </a:rPr>
              <a:t>“</a:t>
            </a:r>
            <a:r>
              <a:rPr lang="uk-UA" sz="4000" smtClean="0">
                <a:solidFill>
                  <a:srgbClr val="FFFF00"/>
                </a:solidFill>
                <a:latin typeface="Verdana" pitchFamily="34" charset="0"/>
                <a:ea typeface="Latha" pitchFamily="2"/>
                <a:cs typeface="Latha" pitchFamily="2"/>
              </a:rPr>
              <a:t>ЧУЖИХ ДІТЕЙ НЕ БУВАЄ”</a:t>
            </a:r>
          </a:p>
          <a:p>
            <a:pPr algn="ctr">
              <a:buFontTx/>
              <a:buNone/>
            </a:pPr>
            <a:r>
              <a:rPr lang="uk-UA" i="1" smtClean="0">
                <a:solidFill>
                  <a:srgbClr val="FF99CC"/>
                </a:solidFill>
                <a:latin typeface="Monotype Corsiva" pitchFamily="66" charset="0"/>
              </a:rPr>
              <a:t>Ментор    </a:t>
            </a:r>
          </a:p>
          <a:p>
            <a:pPr algn="ctr">
              <a:buFontTx/>
              <a:buNone/>
            </a:pPr>
            <a:r>
              <a:rPr lang="uk-UA" i="1" smtClean="0">
                <a:solidFill>
                  <a:srgbClr val="AFFFFD"/>
                </a:solidFill>
                <a:latin typeface="Monotype Corsiva" pitchFamily="66" charset="0"/>
              </a:rPr>
              <a:t>МАТВІЇВ </a:t>
            </a:r>
            <a:r>
              <a:rPr lang="uk-UA" smtClean="0">
                <a:solidFill>
                  <a:srgbClr val="AFFFFD"/>
                </a:solidFill>
                <a:latin typeface="Monotype Corsiva" pitchFamily="66" charset="0"/>
              </a:rPr>
              <a:t>Т.І.</a:t>
            </a:r>
            <a:endParaRPr lang="ru-RU" smtClean="0">
              <a:solidFill>
                <a:srgbClr val="AFFFFD"/>
              </a:solidFill>
              <a:latin typeface="Monotype Corsiva" pitchFamily="66" charset="0"/>
            </a:endParaRPr>
          </a:p>
        </p:txBody>
      </p:sp>
      <p:sp>
        <p:nvSpPr>
          <p:cNvPr id="52228" name="Текст 10"/>
          <p:cNvSpPr>
            <a:spLocks noGrp="1"/>
          </p:cNvSpPr>
          <p:nvPr>
            <p:ph type="body" sz="half" idx="2"/>
          </p:nvPr>
        </p:nvSpPr>
        <p:spPr>
          <a:xfrm>
            <a:off x="285750" y="1143000"/>
            <a:ext cx="4071938" cy="4983163"/>
          </a:xfrm>
        </p:spPr>
        <p:txBody>
          <a:bodyPr/>
          <a:lstStyle/>
          <a:p>
            <a:pPr algn="ctr"/>
            <a:r>
              <a:rPr lang="ru-RU" sz="4000" smtClean="0">
                <a:solidFill>
                  <a:srgbClr val="FFFF00"/>
                </a:solidFill>
                <a:latin typeface="Monotype Corsiva" pitchFamily="66" charset="0"/>
              </a:rPr>
              <a:t>«ДОБРО ПОЧИНА</a:t>
            </a:r>
            <a:r>
              <a:rPr lang="uk-UA" sz="4000" smtClean="0">
                <a:solidFill>
                  <a:srgbClr val="FFFF00"/>
                </a:solidFill>
                <a:latin typeface="Monotype Corsiva" pitchFamily="66" charset="0"/>
              </a:rPr>
              <a:t>Є</a:t>
            </a:r>
            <a:r>
              <a:rPr lang="ru-RU" sz="4000" smtClean="0">
                <a:solidFill>
                  <a:srgbClr val="FFFF00"/>
                </a:solidFill>
                <a:latin typeface="Monotype Corsiva" pitchFamily="66" charset="0"/>
              </a:rPr>
              <a:t>ТЬСЯ З ТЕБЕ»</a:t>
            </a:r>
          </a:p>
          <a:p>
            <a:endParaRPr lang="ru-RU" sz="4400" smtClean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06423">
            <a:off x="569913" y="3565525"/>
            <a:ext cx="2959100" cy="260191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1952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914400" y="304800"/>
            <a:ext cx="762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</a:rPr>
              <a:t>Співпраця психологічної </a:t>
            </a:r>
            <a:r>
              <a:rPr lang="uk-UA" sz="28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</a:rPr>
              <a:t>службиосвіти</a:t>
            </a:r>
            <a:r>
              <a:rPr lang="uk-UA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</a:rPr>
              <a:t> міста  </a:t>
            </a:r>
            <a:r>
              <a:rPr lang="uk-UA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</a:rPr>
              <a:t>із установами та організаціями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533400" y="1219200"/>
          <a:ext cx="8305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653" name="TextBox 8"/>
          <p:cNvSpPr txBox="1">
            <a:spLocks noChangeArrowheads="1"/>
          </p:cNvSpPr>
          <p:nvPr/>
        </p:nvSpPr>
        <p:spPr bwMode="auto">
          <a:xfrm rot="-4041837">
            <a:off x="753269" y="3479006"/>
            <a:ext cx="5715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>
                <a:solidFill>
                  <a:srgbClr val="6600CC"/>
                </a:solidFill>
              </a:rPr>
              <a:t>Психологічна служба</a:t>
            </a:r>
            <a:endParaRPr lang="ru-RU" sz="3200" b="1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539750" y="0"/>
            <a:ext cx="8135938" cy="18002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uk-UA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СПІВПРАЦЯ  З  ЦЕНТРОМ  ЗАЙНЯТОСТІ</a:t>
            </a:r>
          </a:p>
        </p:txBody>
      </p:sp>
      <p:pic>
        <p:nvPicPr>
          <p:cNvPr id="47107" name="Picture 3" descr="PA0701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79975" cy="360045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7108" name="Picture 4" descr="PA070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2781300"/>
            <a:ext cx="4873625" cy="359886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11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r>
              <a:rPr lang="uk-UA" sz="3600" smtClean="0"/>
              <a:t>Співпраця з міським центром</a:t>
            </a:r>
            <a:r>
              <a:rPr lang="en-US" sz="3600" smtClean="0"/>
              <a:t> c</a:t>
            </a:r>
            <a:r>
              <a:rPr lang="uk-UA" sz="3600" smtClean="0"/>
              <a:t>оціальних служб  для сім</a:t>
            </a:r>
            <a:r>
              <a:rPr lang="en-US" sz="3600" smtClean="0"/>
              <a:t>'</a:t>
            </a:r>
            <a:r>
              <a:rPr lang="uk-UA" sz="3600" smtClean="0"/>
              <a:t>ї, дітей та молоді</a:t>
            </a:r>
            <a:endParaRPr lang="ru-RU" sz="3600" smtClean="0"/>
          </a:p>
        </p:txBody>
      </p:sp>
      <p:pic>
        <p:nvPicPr>
          <p:cNvPr id="50179" name="Picture 4" descr="0100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r="6662"/>
          <a:stretch>
            <a:fillRect/>
          </a:stretch>
        </p:blipFill>
        <p:spPr>
          <a:xfrm>
            <a:off x="611188" y="2133600"/>
            <a:ext cx="4467225" cy="2973388"/>
          </a:xfrm>
          <a:prstGeom prst="round2Diag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0180" name="Picture 7" descr="DSC04126"/>
          <p:cNvPicPr>
            <a:picLocks noChangeAspect="1" noChangeArrowheads="1"/>
          </p:cNvPicPr>
          <p:nvPr/>
        </p:nvPicPr>
        <p:blipFill>
          <a:blip r:embed="rId3"/>
          <a:srcRect b="4375"/>
          <a:stretch>
            <a:fillRect/>
          </a:stretch>
        </p:blipFill>
        <p:spPr bwMode="auto">
          <a:xfrm>
            <a:off x="4427538" y="3284538"/>
            <a:ext cx="4470400" cy="320675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hq-wallpapers_ru_flowers_55866_1920x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142900"/>
            <a:ext cx="92202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413" name="Picture 16" descr="100_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2889461" cy="2595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6" name="Picture 8" descr="D:\Психолог\Семінар Насильство\Фотографії семінар\100_0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857496"/>
            <a:ext cx="3682274" cy="2509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285728"/>
            <a:ext cx="487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i="1" dirty="0" smtClean="0"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Ділимося досвідом з </a:t>
            </a:r>
            <a:endParaRPr lang="uk-UA" sz="2800" b="1" i="1" dirty="0">
              <a:solidFill>
                <a:srgbClr val="FFC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defRPr/>
            </a:pPr>
            <a:r>
              <a:rPr lang="uk-UA" sz="2800" b="1" i="1" dirty="0" smtClean="0"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колегами</a:t>
            </a:r>
            <a:endParaRPr lang="uk-UA" b="1" dirty="0">
              <a:solidFill>
                <a:srgbClr val="FFC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2034" name="Picture 2" descr="http://1.bp.blogspot.com/-x_1a6ev5CrM/VVDxBlyKwLI/AAAAAAAAAOE/r9v0ZsiLuRo/s320/IMG_44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571999"/>
            <a:ext cx="3048000" cy="228600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2036" name="Picture 4" descr="http://2.bp.blogspot.com/-XsXezEwdduY/VSGE71_8tbI/AAAAAAAAAMA/SiQx76SNWeA/s1600/IMG_44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1571612"/>
            <a:ext cx="2071670" cy="276222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2038" name="Picture 6" descr="http://3.bp.blogspot.com/-UJmlvNU9vAQ/VVETwFYynxI/AAAAAAAAAPo/lQ5lgfOAVj0/s320/IMG_447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4571999"/>
            <a:ext cx="3048000" cy="228600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2039" name="Рисунок 1" descr="DSC03983"/>
          <p:cNvPicPr>
            <a:picLocks noChangeAspect="1" noChangeArrowheads="1"/>
          </p:cNvPicPr>
          <p:nvPr/>
        </p:nvPicPr>
        <p:blipFill>
          <a:blip r:embed="rId8" cstate="print"/>
          <a:srcRect l="25862" t="5755" r="21052"/>
          <a:stretch>
            <a:fillRect/>
          </a:stretch>
        </p:blipFill>
        <p:spPr bwMode="auto">
          <a:xfrm>
            <a:off x="4357686" y="0"/>
            <a:ext cx="2428892" cy="305996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9" descr="DSC02761.JPG"/>
          <p:cNvPicPr>
            <a:picLocks noChangeAspect="1" noChangeArrowheads="1"/>
          </p:cNvPicPr>
          <p:nvPr/>
        </p:nvPicPr>
        <p:blipFill>
          <a:blip r:embed="rId9"/>
          <a:srcRect l="13668" t="17540" r="20718" b="6453"/>
          <a:stretch>
            <a:fillRect/>
          </a:stretch>
        </p:blipFill>
        <p:spPr bwMode="auto">
          <a:xfrm>
            <a:off x="214282" y="3643314"/>
            <a:ext cx="1714512" cy="278605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1196975"/>
            <a:ext cx="8748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uk-UA" sz="4000" b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357188" y="214313"/>
            <a:ext cx="8353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МІСЬКИЙ КОНКУРС</a:t>
            </a:r>
            <a:br>
              <a:rPr lang="uk-UA" sz="2400" b="1" i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uk-UA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КРАЩИЙ ПРАЦІВНИК ПСИХОЛОГІЧНОЇ СЛУЖБИ</a:t>
            </a:r>
            <a:br>
              <a:rPr lang="uk-UA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uk-UA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 НОМІНАЦІЇ  «ПСИХОЛОГ РОКУ</a:t>
            </a:r>
            <a:r>
              <a:rPr lang="uk-UA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</a:p>
        </p:txBody>
      </p:sp>
      <p:pic>
        <p:nvPicPr>
          <p:cNvPr id="30724" name="Picture 4" descr="DSC068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1571625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DSC06829"/>
          <p:cNvPicPr>
            <a:picLocks noChangeAspect="1" noChangeArrowheads="1"/>
          </p:cNvPicPr>
          <p:nvPr/>
        </p:nvPicPr>
        <p:blipFill>
          <a:blip r:embed="rId3" cstate="print"/>
          <a:srcRect l="15182" t="18381" r="4739" b="9692"/>
          <a:stretch>
            <a:fillRect/>
          </a:stretch>
        </p:blipFill>
        <p:spPr bwMode="auto">
          <a:xfrm>
            <a:off x="6286500" y="1357313"/>
            <a:ext cx="25717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 descr="DSC06701"/>
          <p:cNvPicPr>
            <a:picLocks noChangeAspect="1" noChangeArrowheads="1"/>
          </p:cNvPicPr>
          <p:nvPr/>
        </p:nvPicPr>
        <p:blipFill>
          <a:blip r:embed="rId4"/>
          <a:srcRect l="3526" t="21349" r="30379"/>
          <a:stretch>
            <a:fillRect/>
          </a:stretch>
        </p:blipFill>
        <p:spPr bwMode="auto">
          <a:xfrm>
            <a:off x="6572250" y="3286125"/>
            <a:ext cx="2214563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5" descr="DSC06694"/>
          <p:cNvPicPr>
            <a:picLocks noChangeAspect="1" noChangeArrowheads="1"/>
          </p:cNvPicPr>
          <p:nvPr/>
        </p:nvPicPr>
        <p:blipFill>
          <a:blip r:embed="rId5"/>
          <a:srcRect l="10513" t="25000" r="12799" b="4546"/>
          <a:stretch>
            <a:fillRect/>
          </a:stretch>
        </p:blipFill>
        <p:spPr bwMode="auto">
          <a:xfrm>
            <a:off x="214313" y="1428750"/>
            <a:ext cx="259238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 descr="DSC06823"/>
          <p:cNvPicPr>
            <a:picLocks noChangeAspect="1" noChangeArrowheads="1"/>
          </p:cNvPicPr>
          <p:nvPr/>
        </p:nvPicPr>
        <p:blipFill>
          <a:blip r:embed="rId6"/>
          <a:srcRect l="5728" t="21654" r="5688" b="6299"/>
          <a:stretch>
            <a:fillRect/>
          </a:stretch>
        </p:blipFill>
        <p:spPr bwMode="auto">
          <a:xfrm>
            <a:off x="331788" y="3286125"/>
            <a:ext cx="29273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" descr="DSC06732"/>
          <p:cNvPicPr>
            <a:picLocks noChangeAspect="1" noChangeArrowheads="1"/>
          </p:cNvPicPr>
          <p:nvPr/>
        </p:nvPicPr>
        <p:blipFill>
          <a:blip r:embed="rId7"/>
          <a:srcRect l="30894" t="23135" r="13034" b="13591"/>
          <a:stretch>
            <a:fillRect/>
          </a:stretch>
        </p:blipFill>
        <p:spPr bwMode="auto">
          <a:xfrm>
            <a:off x="5357813" y="4500563"/>
            <a:ext cx="2500312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5" descr="DSC06773"/>
          <p:cNvPicPr>
            <a:picLocks noChangeAspect="1" noChangeArrowheads="1"/>
          </p:cNvPicPr>
          <p:nvPr/>
        </p:nvPicPr>
        <p:blipFill>
          <a:blip r:embed="rId8" cstate="print"/>
          <a:srcRect l="23802" t="29372"/>
          <a:stretch>
            <a:fillRect/>
          </a:stretch>
        </p:blipFill>
        <p:spPr bwMode="auto">
          <a:xfrm>
            <a:off x="214313" y="4572000"/>
            <a:ext cx="297973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4" descr="DSC06783"/>
          <p:cNvPicPr>
            <a:picLocks noChangeAspect="1" noChangeArrowheads="1"/>
          </p:cNvPicPr>
          <p:nvPr/>
        </p:nvPicPr>
        <p:blipFill>
          <a:blip r:embed="rId9" cstate="print"/>
          <a:srcRect l="12125" t="29800" r="19817" b="3896"/>
          <a:stretch>
            <a:fillRect/>
          </a:stretch>
        </p:blipFill>
        <p:spPr bwMode="auto">
          <a:xfrm>
            <a:off x="2928938" y="4714875"/>
            <a:ext cx="2497137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3648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sz="quarter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uk-UA" sz="3600" smtClean="0">
                <a:latin typeface="Arial" charset="0"/>
              </a:rPr>
              <a:t>Підвищуємо власну майстерність</a:t>
            </a:r>
            <a:endParaRPr lang="ru-RU" sz="3600" smtClean="0">
              <a:latin typeface="Arial" charset="0"/>
            </a:endParaRPr>
          </a:p>
        </p:txBody>
      </p:sp>
      <p:pic>
        <p:nvPicPr>
          <p:cNvPr id="27651" name="Picture 4" descr="Семінар психологів ДНЗ (22-01-2009) 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57438" y="1285875"/>
            <a:ext cx="4192587" cy="2357438"/>
          </a:xfrm>
          <a:prstGeom prst="roundRect">
            <a:avLst/>
          </a:prstGeom>
          <a:noFill/>
        </p:spPr>
      </p:pic>
      <p:pic>
        <p:nvPicPr>
          <p:cNvPr id="27652" name="Picture 9" descr="DSC0447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72188" y="1285875"/>
            <a:ext cx="3138487" cy="2354263"/>
          </a:xfrm>
          <a:prstGeom prst="roundRect">
            <a:avLst/>
          </a:prstGeom>
          <a:noFill/>
        </p:spPr>
      </p:pic>
      <p:pic>
        <p:nvPicPr>
          <p:cNvPr id="27653" name="Місце для вмісту 7" descr="P1050377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257300" y="4351338"/>
            <a:ext cx="2438400" cy="1828800"/>
          </a:xfrm>
        </p:spPr>
      </p:pic>
      <p:pic>
        <p:nvPicPr>
          <p:cNvPr id="27654" name="Picture 14" descr="DSC0275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214313" y="3929063"/>
            <a:ext cx="3400425" cy="2549525"/>
          </a:xfrm>
          <a:prstGeom prst="roundRect">
            <a:avLst/>
          </a:prstGeom>
          <a:noFill/>
        </p:spPr>
      </p:pic>
      <p:pic>
        <p:nvPicPr>
          <p:cNvPr id="27655" name="Рисунок 8" descr="P105006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6688" y="1214438"/>
            <a:ext cx="3333750" cy="25003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Рисунок 9" descr="P105003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3929063"/>
            <a:ext cx="1971675" cy="26289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Изображение 15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163" y="3860800"/>
            <a:ext cx="3595687" cy="2697163"/>
          </a:xfrm>
          <a:prstGeom prst="round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Documents and Settings\Псих\Рабочий стол\папка довіду\грамоти\сканирование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8524" y="1142984"/>
            <a:ext cx="2463660" cy="314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3" descr="11_25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14422"/>
            <a:ext cx="2587629" cy="180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2"/>
          <p:cNvSpPr>
            <a:spLocks noGrp="1"/>
          </p:cNvSpPr>
          <p:nvPr>
            <p:ph type="title" sz="quarter"/>
          </p:nvPr>
        </p:nvSpPr>
        <p:spPr>
          <a:xfrm>
            <a:off x="500063" y="214313"/>
            <a:ext cx="7929562" cy="785812"/>
          </a:xfrm>
        </p:spPr>
        <p:txBody>
          <a:bodyPr/>
          <a:lstStyle/>
          <a:p>
            <a:pPr algn="ctr"/>
            <a:r>
              <a:rPr lang="uk-UA" sz="4400" smtClean="0"/>
              <a:t>Участь у </a:t>
            </a:r>
            <a:r>
              <a:rPr lang="uk-UA" sz="4400" smtClean="0">
                <a:latin typeface="Arial" charset="0"/>
              </a:rPr>
              <a:t>навчальних </a:t>
            </a:r>
            <a:r>
              <a:rPr lang="uk-UA" sz="4400" smtClean="0"/>
              <a:t>проектах</a:t>
            </a:r>
            <a:endParaRPr lang="ru-RU" sz="4400" smtClean="0"/>
          </a:p>
        </p:txBody>
      </p:sp>
      <p:pic>
        <p:nvPicPr>
          <p:cNvPr id="9221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7158" y="1214422"/>
            <a:ext cx="2714433" cy="1875221"/>
          </a:xfrm>
          <a:noFill/>
        </p:spPr>
      </p:pic>
      <p:pic>
        <p:nvPicPr>
          <p:cNvPr id="9222" name="Picture 6" descr="11_25_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57158" y="2071678"/>
            <a:ext cx="2658211" cy="1903411"/>
          </a:xfrm>
        </p:spPr>
      </p:pic>
      <p:pic>
        <p:nvPicPr>
          <p:cNvPr id="9224" name="Picture 10" descr="11_25_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1928794" y="4071942"/>
            <a:ext cx="1517650" cy="2119312"/>
          </a:xfrm>
        </p:spPr>
      </p:pic>
      <p:pic>
        <p:nvPicPr>
          <p:cNvPr id="9227" name="Picture 9" descr="сканирование0029"/>
          <p:cNvPicPr>
            <a:picLocks noChangeAspect="1" noChangeArrowheads="1"/>
          </p:cNvPicPr>
          <p:nvPr/>
        </p:nvPicPr>
        <p:blipFill>
          <a:blip r:embed="rId7">
            <a:lum bright="-6000" contrast="-6000"/>
          </a:blip>
          <a:srcRect/>
          <a:stretch>
            <a:fillRect/>
          </a:stretch>
        </p:blipFill>
        <p:spPr bwMode="auto">
          <a:xfrm>
            <a:off x="3143240" y="4000504"/>
            <a:ext cx="30591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1142984"/>
            <a:ext cx="2786050" cy="194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Місце для вмісту 12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" name="Picture 3" descr="C:\Documents and Settings\Псих\Рабочий стол\папка довіду\грамоти\сканирование00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70" y="2500306"/>
            <a:ext cx="225382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Documents and Settings\Псих\Рабочий стол\папка довіду\грамоти\сканирование00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3429000"/>
            <a:ext cx="2791626" cy="193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Псих\Рабочий стол\папка довіду\грамоти\сканирование000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034" y="4500570"/>
            <a:ext cx="2774335" cy="199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8" descr="сканирование002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2844" y="4429132"/>
            <a:ext cx="15795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488" y="1928802"/>
            <a:ext cx="3016247" cy="212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72264" y="3500438"/>
            <a:ext cx="2357454" cy="1702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28860" y="4429132"/>
            <a:ext cx="1677711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4429132"/>
            <a:ext cx="3000364" cy="226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72264" y="5000636"/>
            <a:ext cx="2347178" cy="1643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35496" y="1124744"/>
            <a:ext cx="8640960" cy="5256584"/>
          </a:xfrm>
        </p:spPr>
        <p:txBody>
          <a:bodyPr>
            <a:normAutofit fontScale="62500" lnSpcReduction="20000"/>
          </a:bodyPr>
          <a:lstStyle/>
          <a:p>
            <a:r>
              <a:rPr lang="uk-UA" sz="2300" dirty="0">
                <a:latin typeface="+mj-lt"/>
              </a:rPr>
              <a:t>Програма розвитку  ООН /ЮНЕЙДС “Сприяння просвітницькій роботі за методом “рівний-рівному” серед молоді України щодо здорового способу життя –5 психологів</a:t>
            </a:r>
          </a:p>
          <a:p>
            <a:r>
              <a:rPr lang="uk-UA" sz="2300" i="1" dirty="0" smtClean="0">
                <a:latin typeface="+mj-lt"/>
              </a:rPr>
              <a:t>Програма </a:t>
            </a:r>
            <a:r>
              <a:rPr lang="uk-UA" sz="2300" i="1" dirty="0">
                <a:latin typeface="+mj-lt"/>
              </a:rPr>
              <a:t>Християнського дитячого фонду “</a:t>
            </a:r>
            <a:r>
              <a:rPr lang="uk-UA" sz="2300" i="1" dirty="0" err="1">
                <a:latin typeface="+mj-lt"/>
              </a:rPr>
              <a:t>„Покращення</a:t>
            </a:r>
            <a:r>
              <a:rPr lang="uk-UA" sz="2300" i="1" dirty="0">
                <a:latin typeface="+mj-lt"/>
              </a:rPr>
              <a:t> якості соціальних послуг дітям та сім’ям  в громаді”  18 психологів</a:t>
            </a:r>
          </a:p>
          <a:p>
            <a:r>
              <a:rPr lang="uk-UA" sz="2300" dirty="0" smtClean="0">
                <a:latin typeface="+mj-lt"/>
              </a:rPr>
              <a:t>«</a:t>
            </a:r>
            <a:r>
              <a:rPr lang="uk-UA" sz="2300" dirty="0">
                <a:latin typeface="+mj-lt"/>
              </a:rPr>
              <a:t>Програма підвищення кваліфікації педагогічних працівників з профілактики вживання учнями психотропних речовин» (за проектом Українсько-голландського центру «ЕСКЕЙП»). - 2 психологи, 1 соціальний педагог</a:t>
            </a:r>
          </a:p>
          <a:p>
            <a:r>
              <a:rPr lang="uk-UA" sz="2300" i="1" dirty="0" smtClean="0">
                <a:latin typeface="+mj-lt"/>
              </a:rPr>
              <a:t>програма </a:t>
            </a:r>
            <a:r>
              <a:rPr lang="uk-UA" sz="2300" i="1" dirty="0">
                <a:latin typeface="+mj-lt"/>
              </a:rPr>
              <a:t>базового курсу з морального виховання та профілактики шкідливих звичок учнівської молоді організації </a:t>
            </a:r>
            <a:r>
              <a:rPr lang="uk-UA" sz="2300" i="1" dirty="0" err="1">
                <a:latin typeface="+mj-lt"/>
              </a:rPr>
              <a:t>„Міжнародний</a:t>
            </a:r>
            <a:r>
              <a:rPr lang="uk-UA" sz="2300" i="1" dirty="0">
                <a:latin typeface="+mj-lt"/>
              </a:rPr>
              <a:t> шкільний проект.” – 1</a:t>
            </a:r>
            <a:r>
              <a:rPr lang="uk-UA" sz="2300" i="1" dirty="0" smtClean="0">
                <a:latin typeface="+mj-lt"/>
              </a:rPr>
              <a:t>8  </a:t>
            </a:r>
            <a:r>
              <a:rPr lang="uk-UA" sz="2300" i="1" dirty="0">
                <a:latin typeface="+mj-lt"/>
              </a:rPr>
              <a:t>психологів, </a:t>
            </a:r>
            <a:r>
              <a:rPr lang="uk-UA" sz="2300" i="1" dirty="0" smtClean="0">
                <a:latin typeface="+mj-lt"/>
              </a:rPr>
              <a:t>21 </a:t>
            </a:r>
            <a:r>
              <a:rPr lang="uk-UA" sz="2300" i="1" dirty="0">
                <a:latin typeface="+mj-lt"/>
              </a:rPr>
              <a:t>соціальний </a:t>
            </a:r>
            <a:r>
              <a:rPr lang="uk-UA" sz="2300" i="1" dirty="0" smtClean="0">
                <a:latin typeface="+mj-lt"/>
              </a:rPr>
              <a:t>педагог</a:t>
            </a:r>
          </a:p>
          <a:p>
            <a:pPr>
              <a:lnSpc>
                <a:spcPct val="90000"/>
              </a:lnSpc>
            </a:pPr>
            <a:r>
              <a:rPr lang="uk-UA" sz="2300" i="1" dirty="0">
                <a:latin typeface="+mj-lt"/>
              </a:rPr>
              <a:t>Антинаркотична освітня програма “</a:t>
            </a:r>
            <a:r>
              <a:rPr lang="uk-UA" sz="2300" i="1" dirty="0" err="1">
                <a:latin typeface="+mj-lt"/>
              </a:rPr>
              <a:t>Нарконон</a:t>
            </a:r>
            <a:r>
              <a:rPr lang="uk-UA" sz="2300" i="1" dirty="0">
                <a:latin typeface="+mj-lt"/>
              </a:rPr>
              <a:t>” -   1 психолог, 1 соціальний педагог</a:t>
            </a:r>
          </a:p>
          <a:p>
            <a:pPr>
              <a:lnSpc>
                <a:spcPct val="90000"/>
              </a:lnSpc>
            </a:pPr>
            <a:r>
              <a:rPr lang="uk-UA" sz="2300" i="1" dirty="0" smtClean="0">
                <a:latin typeface="+mj-lt"/>
              </a:rPr>
              <a:t>семінари </a:t>
            </a:r>
            <a:r>
              <a:rPr lang="uk-UA" sz="2300" i="1" dirty="0">
                <a:latin typeface="+mj-lt"/>
              </a:rPr>
              <a:t>у рамках Проекту Формування Свідомості До Проблем Торгівлі Людьми (НТАР)    - 20 психологів</a:t>
            </a:r>
          </a:p>
          <a:p>
            <a:pPr>
              <a:lnSpc>
                <a:spcPct val="90000"/>
              </a:lnSpc>
            </a:pPr>
            <a:r>
              <a:rPr lang="uk-UA" sz="2300" i="1" dirty="0" smtClean="0">
                <a:latin typeface="+mj-lt"/>
              </a:rPr>
              <a:t>Авторська </a:t>
            </a:r>
            <a:r>
              <a:rPr lang="uk-UA" sz="2300" i="1" dirty="0">
                <a:latin typeface="+mj-lt"/>
              </a:rPr>
              <a:t>програма академіка Ш.</a:t>
            </a:r>
            <a:r>
              <a:rPr lang="uk-UA" sz="2300" i="1" dirty="0" err="1">
                <a:latin typeface="+mj-lt"/>
              </a:rPr>
              <a:t>Амонашвілі</a:t>
            </a:r>
            <a:r>
              <a:rPr lang="uk-UA" sz="2300" i="1" dirty="0">
                <a:latin typeface="+mj-lt"/>
              </a:rPr>
              <a:t>    “Система гуманістично-особистісного підходу до дітей в освітньому процесі ”   -5 психологів</a:t>
            </a:r>
          </a:p>
          <a:p>
            <a:pPr>
              <a:lnSpc>
                <a:spcPct val="90000"/>
              </a:lnSpc>
            </a:pPr>
            <a:r>
              <a:rPr lang="uk-UA" sz="2300" i="1" dirty="0" smtClean="0">
                <a:latin typeface="+mj-lt"/>
              </a:rPr>
              <a:t>Навчання </a:t>
            </a:r>
            <a:r>
              <a:rPr lang="uk-UA" sz="2300" i="1" dirty="0">
                <a:latin typeface="+mj-lt"/>
              </a:rPr>
              <a:t>за програмою  «Психолого-педагогічне проектування соціального розвитку особистості учнів загальноосвітніх навчальних закладів”  - 15 </a:t>
            </a:r>
            <a:r>
              <a:rPr lang="uk-UA" sz="2300" i="1" dirty="0" smtClean="0">
                <a:latin typeface="+mj-lt"/>
              </a:rPr>
              <a:t>психологів</a:t>
            </a:r>
          </a:p>
          <a:p>
            <a:pPr algn="just">
              <a:lnSpc>
                <a:spcPct val="90000"/>
              </a:lnSpc>
            </a:pPr>
            <a:r>
              <a:rPr lang="uk-UA" sz="2300" dirty="0">
                <a:latin typeface="+mj-lt"/>
              </a:rPr>
              <a:t>Майстер-курс Позитивної психотерапії (Український Інститут  Позитивної крос-культурної психотерапії і менеджменту) -  2 </a:t>
            </a:r>
            <a:r>
              <a:rPr lang="uk-UA" sz="2300" dirty="0" smtClean="0">
                <a:latin typeface="+mj-lt"/>
              </a:rPr>
              <a:t>психологи, Базовий </a:t>
            </a:r>
            <a:r>
              <a:rPr lang="uk-UA" sz="2300" dirty="0">
                <a:latin typeface="+mj-lt"/>
              </a:rPr>
              <a:t>курс Позитивної психотерапії  -  2 </a:t>
            </a:r>
            <a:r>
              <a:rPr lang="uk-UA" sz="2300" dirty="0" smtClean="0">
                <a:latin typeface="+mj-lt"/>
              </a:rPr>
              <a:t>психологи</a:t>
            </a:r>
          </a:p>
          <a:p>
            <a:r>
              <a:rPr lang="uk-UA" sz="2300" dirty="0" smtClean="0">
                <a:latin typeface="+mj-lt"/>
              </a:rPr>
              <a:t>Навчання за  </a:t>
            </a:r>
            <a:r>
              <a:rPr lang="uk-UA" sz="2300" dirty="0">
                <a:latin typeface="+mj-lt"/>
              </a:rPr>
              <a:t>модулем «Використання арт-терапії в роботі практичного психолога та соціального педагога</a:t>
            </a:r>
            <a:r>
              <a:rPr lang="uk-UA" sz="2300" dirty="0" smtClean="0">
                <a:latin typeface="+mj-lt"/>
              </a:rPr>
              <a:t>» (УНМЦППСР, </a:t>
            </a:r>
            <a:r>
              <a:rPr lang="uk-UA" sz="2300" dirty="0">
                <a:latin typeface="+mj-lt"/>
              </a:rPr>
              <a:t>Івано-Франківський обласний інститут післядипломної освіти, центр практичної психології та соціальної </a:t>
            </a:r>
            <a:r>
              <a:rPr lang="uk-UA" sz="2300" dirty="0" smtClean="0">
                <a:latin typeface="+mj-lt"/>
              </a:rPr>
              <a:t>роботи-16 психологів, 7 соціальних педагогів</a:t>
            </a:r>
            <a:endParaRPr lang="uk-UA" sz="2300" dirty="0">
              <a:latin typeface="+mj-lt"/>
            </a:endParaRPr>
          </a:p>
          <a:p>
            <a:r>
              <a:rPr lang="uk-UA" sz="2300" dirty="0" smtClean="0">
                <a:latin typeface="+mj-lt"/>
              </a:rPr>
              <a:t> </a:t>
            </a:r>
            <a:r>
              <a:rPr lang="uk-UA" sz="2300" dirty="0">
                <a:latin typeface="+mj-lt"/>
              </a:rPr>
              <a:t>навчання за технологією «Особливості використання </a:t>
            </a:r>
            <a:r>
              <a:rPr lang="uk-UA" sz="2300" dirty="0" err="1">
                <a:latin typeface="+mj-lt"/>
              </a:rPr>
              <a:t>казкотерапії</a:t>
            </a:r>
            <a:r>
              <a:rPr lang="uk-UA" sz="2300" dirty="0">
                <a:latin typeface="+mj-lt"/>
              </a:rPr>
              <a:t> в роботі практичного психолога та соціального педагога» (Івано-Франківський обласний інститут післядипломної освіти, центр практичної психології та соціальної роботи</a:t>
            </a:r>
            <a:r>
              <a:rPr lang="uk-UA" sz="2300" dirty="0" smtClean="0">
                <a:latin typeface="+mj-lt"/>
              </a:rPr>
              <a:t>)-</a:t>
            </a:r>
            <a:r>
              <a:rPr lang="uk-UA" sz="2300" dirty="0">
                <a:latin typeface="+mj-lt"/>
              </a:rPr>
              <a:t>26 психологів та соціальних педагогів</a:t>
            </a:r>
          </a:p>
          <a:p>
            <a:r>
              <a:rPr lang="uk-UA" sz="2300" dirty="0" smtClean="0">
                <a:latin typeface="+mj-lt"/>
              </a:rPr>
              <a:t>навчання </a:t>
            </a:r>
            <a:r>
              <a:rPr lang="uk-UA" sz="2300" dirty="0">
                <a:latin typeface="+mj-lt"/>
              </a:rPr>
              <a:t>за технологією «Використання  піскової терапії в роботі практичного психолога та </a:t>
            </a:r>
            <a:endParaRPr lang="en-US" sz="2300" dirty="0" smtClean="0">
              <a:latin typeface="+mj-lt"/>
            </a:endParaRPr>
          </a:p>
          <a:p>
            <a:pPr marL="0" indent="0">
              <a:buNone/>
            </a:pPr>
            <a:r>
              <a:rPr lang="en-US" sz="2300" dirty="0">
                <a:latin typeface="+mj-lt"/>
              </a:rPr>
              <a:t> </a:t>
            </a:r>
            <a:r>
              <a:rPr lang="en-US" sz="2300" dirty="0" smtClean="0">
                <a:latin typeface="+mj-lt"/>
              </a:rPr>
              <a:t>      </a:t>
            </a:r>
            <a:r>
              <a:rPr lang="uk-UA" sz="2300" dirty="0" smtClean="0">
                <a:latin typeface="+mj-lt"/>
              </a:rPr>
              <a:t>соціального </a:t>
            </a:r>
            <a:r>
              <a:rPr lang="uk-UA" sz="2300" dirty="0">
                <a:latin typeface="+mj-lt"/>
              </a:rPr>
              <a:t>педагога» (Івано-Франківський обласний інститут післядипломної освіти, центр </a:t>
            </a:r>
            <a:endParaRPr lang="en-US" sz="2300" dirty="0" smtClean="0">
              <a:latin typeface="+mj-lt"/>
            </a:endParaRPr>
          </a:p>
          <a:p>
            <a:pPr marL="0" indent="0">
              <a:buNone/>
            </a:pPr>
            <a:r>
              <a:rPr lang="en-US" sz="2300" dirty="0">
                <a:latin typeface="+mj-lt"/>
              </a:rPr>
              <a:t> </a:t>
            </a:r>
            <a:r>
              <a:rPr lang="en-US" sz="2300" dirty="0" smtClean="0">
                <a:latin typeface="+mj-lt"/>
              </a:rPr>
              <a:t>      </a:t>
            </a:r>
            <a:r>
              <a:rPr lang="uk-UA" sz="2300" dirty="0" smtClean="0">
                <a:latin typeface="+mj-lt"/>
              </a:rPr>
              <a:t>практичної </a:t>
            </a:r>
            <a:r>
              <a:rPr lang="uk-UA" sz="2300" dirty="0">
                <a:latin typeface="+mj-lt"/>
              </a:rPr>
              <a:t>психології та соціальної </a:t>
            </a:r>
            <a:r>
              <a:rPr lang="uk-UA" sz="2300" dirty="0" smtClean="0">
                <a:latin typeface="+mj-lt"/>
              </a:rPr>
              <a:t>роботи 26 психологів та соціальних педагогів</a:t>
            </a:r>
            <a:r>
              <a:rPr lang="en-US" sz="2300" dirty="0">
                <a:latin typeface="+mj-lt"/>
              </a:rPr>
              <a:t>.</a:t>
            </a:r>
            <a:endParaRPr lang="uk-UA" sz="2300" dirty="0">
              <a:latin typeface="+mj-lt"/>
            </a:endParaRPr>
          </a:p>
          <a:p>
            <a:pPr>
              <a:lnSpc>
                <a:spcPct val="90000"/>
              </a:lnSpc>
            </a:pPr>
            <a:endParaRPr lang="uk-UA" sz="2300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lnSpc>
                <a:spcPct val="90000"/>
              </a:lnSpc>
            </a:pPr>
            <a:endParaRPr lang="uk-UA" sz="2300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90000"/>
              </a:lnSpc>
            </a:pPr>
            <a:endParaRPr lang="uk-UA" sz="2100" i="1" dirty="0">
              <a:solidFill>
                <a:srgbClr val="002060"/>
              </a:solidFill>
              <a:latin typeface="Bookman Old Style" pitchFamily="18" charset="0"/>
            </a:endParaRPr>
          </a:p>
          <a:p>
            <a:endParaRPr lang="uk-UA" sz="1800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</a:pPr>
            <a:endParaRPr lang="ru-RU" sz="1800" dirty="0" smtClean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36765" y="332656"/>
            <a:ext cx="8172400" cy="79208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cross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Arial Black" pitchFamily="34" charset="0"/>
              </a:rPr>
              <a:t>Навчальні проекти для працівників психологічної служби зі залученням інших організацій</a:t>
            </a:r>
            <a:endParaRPr lang="ru-RU" sz="2400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69821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/>
          </p:cNvSpPr>
          <p:nvPr>
            <p:ph type="body" idx="1"/>
          </p:nvPr>
        </p:nvSpPr>
        <p:spPr>
          <a:xfrm>
            <a:off x="500034" y="571480"/>
            <a:ext cx="8286808" cy="5753121"/>
          </a:xfrm>
        </p:spPr>
        <p:txBody>
          <a:bodyPr/>
          <a:lstStyle/>
          <a:p>
            <a:r>
              <a:rPr lang="uk-UA" dirty="0" smtClean="0"/>
              <a:t>семінар з організації проведення інтерактивної гри «Безпечне життя з маршрутом безпеки» </a:t>
            </a:r>
          </a:p>
          <a:p>
            <a:r>
              <a:rPr lang="uk-UA" dirty="0" smtClean="0"/>
              <a:t>2-денний семінар «Майбутнє починається сьогодні» з елементами «Батьківської програми», за участю тренерів програми «Міжнародний шкільний проект». </a:t>
            </a:r>
          </a:p>
          <a:p>
            <a:r>
              <a:rPr lang="ru-RU" dirty="0" err="1" smtClean="0"/>
              <a:t>семінар</a:t>
            </a:r>
            <a:r>
              <a:rPr lang="ru-RU" dirty="0" smtClean="0"/>
              <a:t> "</a:t>
            </a:r>
            <a:r>
              <a:rPr lang="ru-RU" dirty="0" err="1" smtClean="0"/>
              <a:t>Консультування</a:t>
            </a:r>
            <a:r>
              <a:rPr lang="ru-RU" dirty="0" smtClean="0"/>
              <a:t> у </a:t>
            </a:r>
            <a:r>
              <a:rPr lang="ru-RU" dirty="0" err="1" smtClean="0"/>
              <a:t>роботі</a:t>
            </a:r>
            <a:r>
              <a:rPr lang="ru-RU" dirty="0" smtClean="0"/>
              <a:t> практичного психолога". </a:t>
            </a:r>
            <a:r>
              <a:rPr lang="ru-RU" dirty="0" err="1" smtClean="0"/>
              <a:t>О.А.Ліщинсько</a:t>
            </a:r>
            <a:r>
              <a:rPr lang="uk-UA" dirty="0" smtClean="0"/>
              <a:t>ї, </a:t>
            </a:r>
            <a:r>
              <a:rPr lang="ru-RU" dirty="0" smtClean="0"/>
              <a:t>доктор</a:t>
            </a:r>
            <a:r>
              <a:rPr lang="uk-UA" dirty="0" smtClean="0"/>
              <a:t>а</a:t>
            </a:r>
            <a:r>
              <a:rPr lang="ru-RU" dirty="0" smtClean="0"/>
              <a:t> </a:t>
            </a:r>
            <a:r>
              <a:rPr lang="ru-RU" dirty="0" err="1" smtClean="0"/>
              <a:t>психологічних</a:t>
            </a:r>
            <a:r>
              <a:rPr lang="ru-RU" dirty="0" smtClean="0"/>
              <a:t> наук, психолог</a:t>
            </a:r>
            <a:r>
              <a:rPr lang="uk-UA" dirty="0" smtClean="0"/>
              <a:t>а</a:t>
            </a:r>
            <a:r>
              <a:rPr lang="ru-RU" dirty="0" smtClean="0"/>
              <a:t>, </a:t>
            </a:r>
            <a:r>
              <a:rPr lang="ru-RU" dirty="0" err="1" smtClean="0"/>
              <a:t>керівник</a:t>
            </a:r>
            <a:r>
              <a:rPr lang="uk-UA" dirty="0" smtClean="0"/>
              <a:t>а</a:t>
            </a:r>
            <a:r>
              <a:rPr lang="ru-RU" dirty="0" smtClean="0"/>
              <a:t> проекту "Перша </a:t>
            </a:r>
            <a:r>
              <a:rPr lang="ru-RU" dirty="0" err="1" smtClean="0"/>
              <a:t>професійна</a:t>
            </a:r>
            <a:r>
              <a:rPr lang="ru-RU" dirty="0" smtClean="0"/>
              <a:t> </a:t>
            </a:r>
            <a:r>
              <a:rPr lang="ru-RU" dirty="0" err="1" smtClean="0"/>
              <a:t>ліга</a:t>
            </a:r>
            <a:r>
              <a:rPr lang="ru-RU" dirty="0" smtClean="0"/>
              <a:t> психолога"</a:t>
            </a:r>
            <a:r>
              <a:rPr lang="uk-UA" dirty="0" smtClean="0"/>
              <a:t> (</a:t>
            </a:r>
            <a:r>
              <a:rPr lang="uk-UA" dirty="0" err="1" smtClean="0"/>
              <a:t>м.Київ</a:t>
            </a:r>
            <a:r>
              <a:rPr lang="uk-UA" dirty="0" smtClean="0"/>
              <a:t>.)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07971"/>
          <p:cNvPicPr>
            <a:picLocks noChangeAspect="1" noChangeArrowheads="1"/>
          </p:cNvPicPr>
          <p:nvPr/>
        </p:nvPicPr>
        <p:blipFill>
          <a:blip r:embed="rId2">
            <a:lum bright="42000" contrast="-36000"/>
          </a:blip>
          <a:srcRect/>
          <a:stretch>
            <a:fillRect/>
          </a:stretch>
        </p:blipFill>
        <p:spPr bwMode="auto">
          <a:xfrm>
            <a:off x="1042988" y="1412875"/>
            <a:ext cx="6913562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008062"/>
          </a:xfrm>
        </p:spPr>
        <p:txBody>
          <a:bodyPr/>
          <a:lstStyle/>
          <a:p>
            <a:pPr algn="ctr"/>
            <a:r>
              <a:rPr lang="uk-UA" sz="2800" smtClean="0">
                <a:latin typeface="Arial" charset="0"/>
              </a:rPr>
              <a:t>Піскова терапія</a:t>
            </a:r>
            <a:br>
              <a:rPr lang="uk-UA" sz="2800" smtClean="0">
                <a:latin typeface="Arial" charset="0"/>
              </a:rPr>
            </a:br>
            <a:r>
              <a:rPr lang="uk-UA" sz="2800" smtClean="0">
                <a:latin typeface="Arial" charset="0"/>
              </a:rPr>
              <a:t> 26 працівників психологічної служби</a:t>
            </a:r>
            <a:endParaRPr lang="ru-RU" sz="2800" smtClean="0">
              <a:latin typeface="Arial" charset="0"/>
            </a:endParaRPr>
          </a:p>
        </p:txBody>
      </p:sp>
      <p:pic>
        <p:nvPicPr>
          <p:cNvPr id="28676" name="Picture 4" descr="DSC079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84313"/>
            <a:ext cx="42481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DSC080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484313"/>
            <a:ext cx="4243387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5" y="3571875"/>
            <a:ext cx="378618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 descr="DSC015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214313"/>
            <a:ext cx="337026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 descr="Photo-020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214313"/>
            <a:ext cx="3030537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DSC015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386138"/>
            <a:ext cx="4391025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P401012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0"/>
            <a:ext cx="247015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WordArt 4"/>
          <p:cNvSpPr>
            <a:spLocks noChangeArrowheads="1" noChangeShapeType="1" noTextEdit="1"/>
          </p:cNvSpPr>
          <p:nvPr/>
        </p:nvSpPr>
        <p:spPr bwMode="auto">
          <a:xfrm>
            <a:off x="250825" y="1844675"/>
            <a:ext cx="8353425" cy="23764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uk-UA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АРТ-ТЕРАПЕВТИЧНИЙ ПРОЕКТ</a:t>
            </a:r>
          </a:p>
        </p:txBody>
      </p:sp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428604"/>
            <a:ext cx="8559956" cy="3571900"/>
          </a:xfrm>
        </p:spPr>
        <p:txBody>
          <a:bodyPr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cap="all" dirty="0" smtClean="0"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uk-UA" sz="3600" cap="all" dirty="0" smtClean="0"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uk-UA" sz="3600" cap="all" dirty="0" smtClean="0"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uk-UA" sz="3600" cap="all" dirty="0" smtClean="0"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uk-UA" sz="3600" i="1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Усе, що робиться з любов'ю, приречене на успіх. Успіх – це гармонійне пристосування нашого «я» до оточуючих нас обставин, які постійно змінюються</a:t>
            </a:r>
            <a:br>
              <a:rPr lang="uk-UA" sz="3600" i="1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uk-UA" sz="3600" i="1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							</a:t>
            </a:r>
            <a:r>
              <a:rPr lang="uk-UA" sz="3600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Н.</a:t>
            </a:r>
            <a:r>
              <a:rPr lang="uk-UA" sz="3600" cap="all" dirty="0" err="1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Хілл</a:t>
            </a:r>
            <a:r>
              <a:rPr lang="uk-UA" sz="3600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uk-UA" sz="3600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uk-UA" sz="3600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uk-UA" sz="3600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uk-UA" sz="3600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uk-UA" sz="3600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uk-UA" sz="4000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Дякуємо  за увагу!</a:t>
            </a:r>
            <a:endParaRPr lang="uk-UA" sz="4000" cap="all" dirty="0">
              <a:solidFill>
                <a:srgbClr val="00B050"/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4275" name="Рисунок 4" descr="f_421_2312_389523155_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4357694"/>
            <a:ext cx="285750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круглений прямокутник 6"/>
          <p:cNvSpPr/>
          <p:nvPr/>
        </p:nvSpPr>
        <p:spPr>
          <a:xfrm>
            <a:off x="571472" y="4786322"/>
            <a:ext cx="792961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746" name="Picture 3" descr="IMG_076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214290"/>
            <a:ext cx="3222625" cy="4297363"/>
          </a:xfrm>
        </p:spPr>
      </p:pic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3779838" y="549275"/>
            <a:ext cx="49688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i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Абухажар</a:t>
            </a:r>
            <a:r>
              <a:rPr lang="uk-UA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Олена Петрівна</a:t>
            </a:r>
            <a:br>
              <a:rPr lang="uk-UA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24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uk-UA" sz="24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2400" b="1" i="1" dirty="0"/>
              <a:t>практичний психолог </a:t>
            </a:r>
          </a:p>
          <a:p>
            <a:pPr>
              <a:defRPr/>
            </a:pPr>
            <a:r>
              <a:rPr lang="uk-UA" sz="2400" b="1" i="1" dirty="0"/>
              <a:t>Тернопільської загальноосвітньої школи </a:t>
            </a:r>
            <a:endParaRPr lang="ru-RU" sz="2400" i="1" dirty="0"/>
          </a:p>
          <a:p>
            <a:pPr>
              <a:defRPr/>
            </a:pPr>
            <a:r>
              <a:rPr lang="uk-UA" sz="2400" b="1" i="1" dirty="0"/>
              <a:t>І-ІІІ ступенів №26</a:t>
            </a:r>
            <a:endParaRPr lang="ru-RU" sz="2400" b="1" i="1" dirty="0"/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714348" y="4786313"/>
            <a:ext cx="79295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</a:t>
            </a:r>
            <a:r>
              <a:rPr lang="uk-UA" b="1" i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едо професійної діяльності </a:t>
            </a:r>
            <a:r>
              <a:rPr lang="uk-UA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uk-UA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uk-UA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b="1" i="1" dirty="0" smtClean="0">
                <a:solidFill>
                  <a:srgbClr val="FF0000"/>
                </a:solidFill>
              </a:rPr>
              <a:t>Екологія </a:t>
            </a:r>
            <a:r>
              <a:rPr lang="uk-UA" b="1" i="1" dirty="0">
                <a:solidFill>
                  <a:srgbClr val="FF0000"/>
                </a:solidFill>
              </a:rPr>
              <a:t>дитинства,  помножена </a:t>
            </a:r>
            <a:r>
              <a:rPr lang="uk-UA" b="1" i="1" dirty="0" smtClean="0">
                <a:solidFill>
                  <a:srgbClr val="FF0000"/>
                </a:solidFill>
              </a:rPr>
              <a:t> на </a:t>
            </a:r>
            <a:r>
              <a:rPr lang="uk-UA" b="1" i="1" dirty="0">
                <a:solidFill>
                  <a:srgbClr val="FF0000"/>
                </a:solidFill>
              </a:rPr>
              <a:t>культуру  педагогічного  спілкування,  </a:t>
            </a:r>
            <a:r>
              <a:rPr lang="uk-UA" b="1" i="1" dirty="0" smtClean="0">
                <a:solidFill>
                  <a:srgbClr val="FF0000"/>
                </a:solidFill>
              </a:rPr>
              <a:t>є </a:t>
            </a:r>
            <a:r>
              <a:rPr lang="uk-UA" b="1" i="1" dirty="0">
                <a:solidFill>
                  <a:srgbClr val="FF0000"/>
                </a:solidFill>
              </a:rPr>
              <a:t>основою гармонійного розвитку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1749" name="Прямокутник 4"/>
          <p:cNvSpPr>
            <a:spLocks noChangeArrowheads="1"/>
          </p:cNvSpPr>
          <p:nvPr/>
        </p:nvSpPr>
        <p:spPr bwMode="auto">
          <a:xfrm>
            <a:off x="4000500" y="3429000"/>
            <a:ext cx="4641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uk-UA" sz="3600" b="1"/>
              <a:t>„Психолог року”</a:t>
            </a:r>
          </a:p>
        </p:txBody>
      </p:sp>
      <p:pic>
        <p:nvPicPr>
          <p:cNvPr id="31750" name="Picture 2" descr="F:\ФОТО 1\Изображение 0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250" y="6357938"/>
            <a:ext cx="13614400" cy="102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328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круглений прямокутник 6"/>
          <p:cNvSpPr/>
          <p:nvPr/>
        </p:nvSpPr>
        <p:spPr>
          <a:xfrm>
            <a:off x="785786" y="4786322"/>
            <a:ext cx="7572428" cy="1428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4751388" y="549275"/>
            <a:ext cx="43926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КОЛІСНИК </a:t>
            </a:r>
          </a:p>
          <a:p>
            <a:pPr algn="ctr">
              <a:defRPr/>
            </a:pPr>
            <a:r>
              <a:rPr lang="uk-UA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Оксана Григорівна,</a:t>
            </a:r>
          </a:p>
          <a:p>
            <a:pPr algn="ctr">
              <a:defRPr/>
            </a:pPr>
            <a:r>
              <a:rPr lang="uk-UA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практичний психолог Тернопільської Української гімназії ім. І.Франка</a:t>
            </a:r>
            <a:endParaRPr lang="ru-RU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6156325" y="2924175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uk-UA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ru-RU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2" name="Прямокутник 9"/>
          <p:cNvSpPr>
            <a:spLocks noChangeArrowheads="1"/>
          </p:cNvSpPr>
          <p:nvPr/>
        </p:nvSpPr>
        <p:spPr bwMode="auto">
          <a:xfrm>
            <a:off x="1714480" y="3929063"/>
            <a:ext cx="68580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uk-UA" sz="3200" b="1" dirty="0" err="1"/>
              <a:t>„</a:t>
            </a:r>
            <a:r>
              <a:rPr lang="uk-UA" sz="2800" b="1" dirty="0" err="1" smtClean="0"/>
              <a:t>Психолог</a:t>
            </a:r>
            <a:r>
              <a:rPr lang="uk-UA" sz="2800" b="1" dirty="0" smtClean="0"/>
              <a:t> - науковець  </a:t>
            </a:r>
            <a:r>
              <a:rPr lang="uk-UA" sz="2800" b="1" dirty="0" err="1" smtClean="0"/>
              <a:t>року</a:t>
            </a:r>
            <a:r>
              <a:rPr lang="uk-UA" sz="2800" b="1" dirty="0" err="1"/>
              <a:t>”</a:t>
            </a:r>
            <a:endParaRPr lang="uk-UA" sz="2800" b="1" dirty="0"/>
          </a:p>
        </p:txBody>
      </p:sp>
      <p:pic>
        <p:nvPicPr>
          <p:cNvPr id="32773" name="Picture 6" descr="DSC01274"/>
          <p:cNvPicPr>
            <a:picLocks noChangeAspect="1" noChangeArrowheads="1"/>
          </p:cNvPicPr>
          <p:nvPr/>
        </p:nvPicPr>
        <p:blipFill>
          <a:blip r:embed="rId2"/>
          <a:srcRect l="21428" t="2000"/>
          <a:stretch>
            <a:fillRect/>
          </a:stretch>
        </p:blipFill>
        <p:spPr bwMode="auto">
          <a:xfrm>
            <a:off x="428625" y="357188"/>
            <a:ext cx="392906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Прямокутник 11"/>
          <p:cNvSpPr>
            <a:spLocks noChangeArrowheads="1"/>
          </p:cNvSpPr>
          <p:nvPr/>
        </p:nvSpPr>
        <p:spPr bwMode="auto">
          <a:xfrm>
            <a:off x="857224" y="4786322"/>
            <a:ext cx="75009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Modern No. 20" pitchFamily="18" charset="0"/>
              </a:rPr>
              <a:t>Життєве кредо:  </a:t>
            </a:r>
          </a:p>
          <a:p>
            <a:pPr>
              <a:spcBef>
                <a:spcPct val="50000"/>
              </a:spcBef>
            </a:pPr>
            <a:r>
              <a:rPr lang="uk-UA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”…Все</a:t>
            </a:r>
            <a:r>
              <a:rPr lang="uk-UA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що я вмію та знаю. Все, чим природа та люди обдарували мене як особистість – для тих, хто йде до мене…”</a:t>
            </a:r>
            <a:endParaRPr lang="ru-RU" sz="2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544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-674688" y="-479425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000500" y="517525"/>
            <a:ext cx="47132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66700" algn="l"/>
              </a:tabLst>
              <a:defRPr/>
            </a:pPr>
            <a:endParaRPr lang="ru-RU" sz="2800" dirty="0">
              <a:latin typeface="Arial" pitchFamily="34" charset="0"/>
            </a:endParaRPr>
          </a:p>
          <a:p>
            <a:pPr eaLnBrk="0" hangingPunct="0">
              <a:tabLst>
                <a:tab pos="266700" algn="l"/>
              </a:tabLst>
              <a:defRPr/>
            </a:pPr>
            <a:r>
              <a:rPr lang="uk-UA" sz="2400" b="1" i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Times New Roman" pitchFamily="18" charset="0"/>
              </a:rPr>
              <a:t>Тригук</a:t>
            </a:r>
            <a:r>
              <a:rPr lang="uk-UA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Times New Roman" pitchFamily="18" charset="0"/>
              </a:rPr>
              <a:t> Оксана Степанівна</a:t>
            </a:r>
            <a:r>
              <a:rPr lang="ru-RU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</a:rPr>
              <a:t> </a:t>
            </a:r>
          </a:p>
          <a:p>
            <a:pPr eaLnBrk="0" hangingPunct="0">
              <a:tabLst>
                <a:tab pos="266700" algn="l"/>
              </a:tabLst>
              <a:defRPr/>
            </a:pPr>
            <a:r>
              <a:rPr lang="uk-UA" sz="2000" b="1" dirty="0">
                <a:latin typeface="Arial" pitchFamily="34" charset="0"/>
                <a:cs typeface="Times New Roman" pitchFamily="18" charset="0"/>
              </a:rPr>
              <a:t>практичний психолог </a:t>
            </a:r>
            <a:endParaRPr lang="uk-UA" sz="2000" b="1" dirty="0">
              <a:latin typeface="Arial" pitchFamily="34" charset="0"/>
            </a:endParaRPr>
          </a:p>
          <a:p>
            <a:pPr eaLnBrk="0" hangingPunct="0">
              <a:tabLst>
                <a:tab pos="266700" algn="l"/>
              </a:tabLst>
              <a:defRPr/>
            </a:pPr>
            <a:r>
              <a:rPr lang="uk-UA" sz="2000" b="1" dirty="0">
                <a:latin typeface="Arial" pitchFamily="34" charset="0"/>
                <a:cs typeface="Times New Roman" pitchFamily="18" charset="0"/>
              </a:rPr>
              <a:t>Тернопільської загальноосвітньої школи </a:t>
            </a:r>
            <a:endParaRPr lang="ru-RU" sz="2000" dirty="0">
              <a:latin typeface="Arial" pitchFamily="34" charset="0"/>
            </a:endParaRPr>
          </a:p>
          <a:p>
            <a:pPr eaLnBrk="0" hangingPunct="0">
              <a:tabLst>
                <a:tab pos="266700" algn="l"/>
              </a:tabLst>
              <a:defRPr/>
            </a:pPr>
            <a:r>
              <a:rPr lang="uk-UA" sz="2000" b="1" dirty="0">
                <a:latin typeface="Arial" pitchFamily="34" charset="0"/>
                <a:cs typeface="Times New Roman" pitchFamily="18" charset="0"/>
              </a:rPr>
              <a:t>І-ІІІ ступенів №11</a:t>
            </a:r>
            <a:endParaRPr lang="ru-RU" sz="2000" dirty="0">
              <a:latin typeface="Arial" pitchFamily="34" charset="0"/>
            </a:endParaRP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-674688" y="3511550"/>
            <a:ext cx="2333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900"/>
              <a:t/>
            </a:r>
            <a:br>
              <a:rPr lang="ru-RU" sz="900"/>
            </a:br>
            <a:endParaRPr lang="ru-RU"/>
          </a:p>
          <a:p>
            <a:pPr eaLnBrk="0" hangingPunct="0"/>
            <a:r>
              <a:rPr lang="uk-UA" sz="1400" b="1">
                <a:cs typeface="Times New Roman" pitchFamily="18" charset="0"/>
              </a:rPr>
              <a:t> </a:t>
            </a:r>
            <a:endParaRPr lang="ru-RU" sz="900"/>
          </a:p>
          <a:p>
            <a:pPr eaLnBrk="0" hangingPunct="0"/>
            <a:endParaRPr lang="ru-RU"/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4071938" y="4929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pSp>
        <p:nvGrpSpPr>
          <p:cNvPr id="33798" name="Group 8"/>
          <p:cNvGrpSpPr>
            <a:grpSpLocks/>
          </p:cNvGrpSpPr>
          <p:nvPr/>
        </p:nvGrpSpPr>
        <p:grpSpPr bwMode="auto">
          <a:xfrm>
            <a:off x="714375" y="5572125"/>
            <a:ext cx="5715000" cy="846138"/>
            <a:chOff x="1856" y="4554"/>
            <a:chExt cx="3402" cy="453"/>
          </a:xfrm>
        </p:grpSpPr>
        <p:sp>
          <p:nvSpPr>
            <p:cNvPr id="33802" name="AutoShape 9"/>
            <p:cNvSpPr>
              <a:spLocks noChangeArrowheads="1"/>
            </p:cNvSpPr>
            <p:nvPr/>
          </p:nvSpPr>
          <p:spPr bwMode="auto">
            <a:xfrm>
              <a:off x="1856" y="4554"/>
              <a:ext cx="3402" cy="453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6078"/>
              </a:schemeClr>
            </a:solidFill>
            <a:ln w="28575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33803" name="Rectangle 10"/>
            <p:cNvSpPr>
              <a:spLocks noChangeArrowheads="1"/>
            </p:cNvSpPr>
            <p:nvPr/>
          </p:nvSpPr>
          <p:spPr bwMode="auto">
            <a:xfrm>
              <a:off x="1946" y="4644"/>
              <a:ext cx="310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uk-UA" b="1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Кредо: </a:t>
              </a:r>
              <a:r>
                <a: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   </a:t>
              </a:r>
              <a:r>
                <a:rPr lang="uk-UA" b="1" i="1" dirty="0">
                  <a:solidFill>
                    <a:srgbClr val="FF0000"/>
                  </a:solidFill>
                </a:rPr>
                <a:t>Коли життя дає тобі лимон –</a:t>
              </a:r>
            </a:p>
            <a:p>
              <a:pPr algn="ctr"/>
              <a:r>
                <a:rPr lang="uk-UA" b="1" i="1" dirty="0">
                  <a:solidFill>
                    <a:srgbClr val="FF0000"/>
                  </a:solidFill>
                </a:rPr>
                <a:t> зроби з нього    лимонад.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799" name="Picture 12" descr="34c196b8adb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156325" y="2997200"/>
            <a:ext cx="2774950" cy="2774950"/>
          </a:xfrm>
        </p:spPr>
      </p:pic>
      <p:sp>
        <p:nvSpPr>
          <p:cNvPr id="33800" name="Прямокутник 11"/>
          <p:cNvSpPr>
            <a:spLocks noChangeArrowheads="1"/>
          </p:cNvSpPr>
          <p:nvPr/>
        </p:nvSpPr>
        <p:spPr bwMode="auto">
          <a:xfrm>
            <a:off x="214282" y="4365625"/>
            <a:ext cx="57150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uk-UA" sz="3200" b="1" dirty="0" err="1"/>
              <a:t>„Психолог</a:t>
            </a:r>
            <a:r>
              <a:rPr lang="uk-UA" sz="3200" b="1" dirty="0"/>
              <a:t> – новатор </a:t>
            </a:r>
            <a:r>
              <a:rPr lang="uk-UA" sz="3200" b="1" dirty="0" err="1"/>
              <a:t>року”</a:t>
            </a:r>
            <a:endParaRPr lang="uk-UA" sz="3200" b="1" dirty="0"/>
          </a:p>
        </p:txBody>
      </p:sp>
      <p:pic>
        <p:nvPicPr>
          <p:cNvPr id="33801" name="Рисунок 5" descr="DSC02429.JPG"/>
          <p:cNvPicPr>
            <a:picLocks noChangeAspect="1"/>
          </p:cNvPicPr>
          <p:nvPr/>
        </p:nvPicPr>
        <p:blipFill>
          <a:blip r:embed="rId3"/>
          <a:srcRect l="21875" t="22917" r="32031" b="10416"/>
          <a:stretch>
            <a:fillRect/>
          </a:stretch>
        </p:blipFill>
        <p:spPr bwMode="auto">
          <a:xfrm>
            <a:off x="214313" y="285750"/>
            <a:ext cx="3429000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24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2928934"/>
            <a:ext cx="2786082" cy="135421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Герц Надія Орестівна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школи </a:t>
            </a: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-медичного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ліцею №15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240" y="5357826"/>
            <a:ext cx="284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4357694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9" name="Picture 3" descr="C:\Users\ruslan\Desktop\НАДЯ\фотопрезентація\Презентація\IMG_1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5720" y="285728"/>
            <a:ext cx="2058414" cy="245867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28672" y="428604"/>
            <a:ext cx="711522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/>
              <a:t>Лауреати конкурсу</a:t>
            </a:r>
            <a:endParaRPr lang="uk-UA" sz="4000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3428992" y="3786190"/>
            <a:ext cx="27860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Іванюк  Тетяна Михайлівна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Психолог ТЗОШ№16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P92800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142984"/>
            <a:ext cx="236992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</p:spPr>
      </p:pic>
      <p:pic>
        <p:nvPicPr>
          <p:cNvPr id="17" name="Picture 9" descr="DSC016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57166"/>
            <a:ext cx="2126720" cy="273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8" name="Прямокутник 17"/>
          <p:cNvSpPr/>
          <p:nvPr/>
        </p:nvSpPr>
        <p:spPr>
          <a:xfrm>
            <a:off x="6643670" y="3357562"/>
            <a:ext cx="25003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Кушнір Світлана Володимирівна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Психолог ТЗОШ№18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010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071942"/>
            <a:ext cx="2672032" cy="1857388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2" name="Рисунок 21" descr="Рисунок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714" y="4357694"/>
            <a:ext cx="2846286" cy="2061976"/>
          </a:xfrm>
          <a:prstGeom prst="ellips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3" name="Picture 6" descr="P21700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786322"/>
            <a:ext cx="2762237" cy="207167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329612" cy="1143000"/>
          </a:xfrm>
        </p:spPr>
        <p:txBody>
          <a:bodyPr/>
          <a:lstStyle/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Всеукраїнська акція «Громадське визнання в галузі психології</a:t>
            </a:r>
            <a:r>
              <a:rPr lang="uk-UA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</p:txBody>
      </p:sp>
      <p:sp>
        <p:nvSpPr>
          <p:cNvPr id="36867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571625"/>
            <a:ext cx="8229600" cy="475297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uk-UA" sz="2800" dirty="0" smtClean="0"/>
              <a:t>ПЕРЕМОЖЦІ </a:t>
            </a:r>
          </a:p>
          <a:p>
            <a:pPr algn="ctr">
              <a:buFont typeface="Wingdings 2" pitchFamily="18" charset="2"/>
              <a:buNone/>
            </a:pPr>
            <a:endParaRPr lang="uk-UA" sz="2800" dirty="0" smtClean="0"/>
          </a:p>
          <a:p>
            <a:pPr>
              <a:buFont typeface="Wingdings 2" pitchFamily="18" charset="2"/>
              <a:buNone/>
            </a:pPr>
            <a:endParaRPr lang="uk-UA" sz="2800" dirty="0" smtClean="0"/>
          </a:p>
        </p:txBody>
      </p:sp>
      <p:pic>
        <p:nvPicPr>
          <p:cNvPr id="36868" name="Рисунок 5" descr="DSC02429.JPG"/>
          <p:cNvPicPr>
            <a:picLocks noChangeAspect="1"/>
          </p:cNvPicPr>
          <p:nvPr/>
        </p:nvPicPr>
        <p:blipFill>
          <a:blip r:embed="rId2"/>
          <a:srcRect l="21875" t="22917" r="32031" b="10416"/>
          <a:stretch>
            <a:fillRect/>
          </a:stretch>
        </p:blipFill>
        <p:spPr bwMode="auto">
          <a:xfrm>
            <a:off x="714375" y="3643313"/>
            <a:ext cx="27384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Documents and Settings\pan\Рабочий стол\відеоматеріали\сканирование0004.jpg"/>
          <p:cNvPicPr>
            <a:picLocks noChangeAspect="1" noChangeArrowheads="1"/>
          </p:cNvPicPr>
          <p:nvPr/>
        </p:nvPicPr>
        <p:blipFill>
          <a:blip r:embed="rId3" r:link="rId4"/>
          <a:srcRect l="62074" t="13861" r="5290" b="29654"/>
          <a:stretch>
            <a:fillRect/>
          </a:stretch>
        </p:blipFill>
        <p:spPr bwMode="auto">
          <a:xfrm>
            <a:off x="5286375" y="3500438"/>
            <a:ext cx="2532063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я 5"/>
          <p:cNvGraphicFramePr>
            <a:graphicFrameLocks noGrp="1"/>
          </p:cNvGraphicFramePr>
          <p:nvPr/>
        </p:nvGraphicFramePr>
        <p:xfrm>
          <a:off x="214313" y="2214563"/>
          <a:ext cx="857256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373"/>
                <a:gridCol w="4429187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err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cs typeface="Times New Roman" pitchFamily="18" charset="0"/>
                        </a:rPr>
                        <a:t>Тригук</a:t>
                      </a:r>
                      <a:r>
                        <a:rPr lang="uk-UA" sz="2400" b="1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cs typeface="Times New Roman" pitchFamily="18" charset="0"/>
                        </a:rPr>
                        <a:t> Оксана</a:t>
                      </a:r>
                      <a:r>
                        <a:rPr lang="uk-UA" sz="2400" b="1" baseline="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uk-UA" sz="2400" b="1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cs typeface="Times New Roman" pitchFamily="18" charset="0"/>
                        </a:rPr>
                        <a:t> Степанівна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cs typeface="Times New Roman" pitchFamily="18" charset="0"/>
                        </a:rPr>
                        <a:t>психолог ТЗОШ№11</a:t>
                      </a:r>
                      <a:endParaRPr lang="ru-RU" sz="2400" dirty="0" smtClean="0"/>
                    </a:p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Колісник Оксана Григорівна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психолог ТУГ ім. І.Франка</a:t>
                      </a:r>
                    </a:p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5347</TotalTime>
  <Words>1206</Words>
  <Application>Microsoft Office PowerPoint</Application>
  <PresentationFormat>Екран (4:3)</PresentationFormat>
  <Paragraphs>184</Paragraphs>
  <Slides>46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46</vt:i4>
      </vt:variant>
    </vt:vector>
  </HeadingPairs>
  <TitlesOfParts>
    <vt:vector size="47" baseType="lpstr">
      <vt:lpstr>Поток</vt:lpstr>
      <vt:lpstr>  Психологічна служба освіти  м. Тернополя </vt:lpstr>
      <vt:lpstr>Положення  про психологічну службу системи освіти України  </vt:lpstr>
      <vt:lpstr>Наші досягнення</vt:lpstr>
      <vt:lpstr>Слайд 4</vt:lpstr>
      <vt:lpstr>Слайд 5</vt:lpstr>
      <vt:lpstr>Слайд 6</vt:lpstr>
      <vt:lpstr>Слайд 7</vt:lpstr>
      <vt:lpstr>Лауреати конкурсу</vt:lpstr>
      <vt:lpstr>Всеукраїнська акція «Громадське визнання в галузі психології»</vt:lpstr>
      <vt:lpstr>міський огляд-конкурс  психологічних кабінетів навчальних закладів</vt:lpstr>
      <vt:lpstr>Спеціалізована початкова школа з поглибленим вивченням економіки</vt:lpstr>
      <vt:lpstr>Тернопільська Українська гімназія ім.І.Франка</vt:lpstr>
      <vt:lpstr>Слайд 13</vt:lpstr>
      <vt:lpstr>Тернопільська спеціалізована школа №3 з поглибленим вивченням іноземних мов</vt:lpstr>
      <vt:lpstr>Тернопільська загальноосвітня школа №11</vt:lpstr>
      <vt:lpstr>Дошкільний навчальний заклад №33</vt:lpstr>
      <vt:lpstr>І Всеукраїнська олімпіада  з психології  та педагогіки</vt:lpstr>
      <vt:lpstr>ІІ Всеукраїнська олімпіада  з психології  та педагогіки</vt:lpstr>
      <vt:lpstr>Щорічно переможцями олімпіади з педагогіки та психології ставали учні ЗОШ №18, ЗОШ №19, Української гімназії  ім. і.Франка, Тернопільської класичної гімназії, школи-ліцею №13   </vt:lpstr>
      <vt:lpstr>Перемога в конкурсі соціальної реклами </vt:lpstr>
      <vt:lpstr>Щорічний міський конкурс  “Парадигма освітніх інновацій “</vt:lpstr>
      <vt:lpstr>ТЕМА: “ Психологічний супровід дітей з особливими освітніми потребами   як складова інклюзивної освіти в умовах дошкільного закладу ”  </vt:lpstr>
      <vt:lpstr>Слайд 23</vt:lpstr>
      <vt:lpstr>Авторські методичні розробки  та публікації</vt:lpstr>
      <vt:lpstr>Слайд 25</vt:lpstr>
      <vt:lpstr>Психодіагностика </vt:lpstr>
      <vt:lpstr>         Корекційна та розвиваюча робота </vt:lpstr>
      <vt:lpstr>Психологічне консультування  </vt:lpstr>
      <vt:lpstr>Психологічна просвіта </vt:lpstr>
      <vt:lpstr>Слайд 30</vt:lpstr>
      <vt:lpstr>Слайд 31</vt:lpstr>
      <vt:lpstr>Слайд 32</vt:lpstr>
      <vt:lpstr>Слайд 33</vt:lpstr>
      <vt:lpstr>Волонтерська діяльність школярів  </vt:lpstr>
      <vt:lpstr>ТЗОШ №24</vt:lpstr>
      <vt:lpstr>Слайд 36</vt:lpstr>
      <vt:lpstr>Слайд 37</vt:lpstr>
      <vt:lpstr>Співпраця з міським центром cоціальних служб  для сім'ї, дітей та молоді</vt:lpstr>
      <vt:lpstr>Слайд 39</vt:lpstr>
      <vt:lpstr>Підвищуємо власну майстерність</vt:lpstr>
      <vt:lpstr>Участь у навчальних проектах</vt:lpstr>
      <vt:lpstr>Слайд 42</vt:lpstr>
      <vt:lpstr>Слайд 43</vt:lpstr>
      <vt:lpstr>Піскова терапія  26 працівників психологічної служби</vt:lpstr>
      <vt:lpstr>Слайд 45</vt:lpstr>
      <vt:lpstr>  Усе, що робиться з любов'ю, приречене на успіх. Успіх – це гармонійне пристосування нашого «я» до оточуючих нас обставин, які постійно змінюються        Н.Хілл   Дякуємо  за увагу!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Інформаційно-методичний центр освіти      Підсумки виховної роботи  за 2008-2009 н.р.</dc:title>
  <dc:creator>Admin</dc:creator>
  <cp:lastModifiedBy>post</cp:lastModifiedBy>
  <cp:revision>364</cp:revision>
  <dcterms:created xsi:type="dcterms:W3CDTF">2009-07-29T06:54:51Z</dcterms:created>
  <dcterms:modified xsi:type="dcterms:W3CDTF">2016-09-26T17:12:50Z</dcterms:modified>
</cp:coreProperties>
</file>