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20"/>
  </p:notes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4" r:id="rId17"/>
    <p:sldId id="277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C7F3"/>
    <a:srgbClr val="1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>
        <p:scale>
          <a:sx n="78" d="100"/>
          <a:sy n="78" d="100"/>
        </p:scale>
        <p:origin x="-1080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e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1B90A-41AA-4FAD-913E-6B19B302A051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91F44-87A0-46A9-8ED8-7A12FF8C16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897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91F44-87A0-46A9-8ED8-7A12FF8C16D5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306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21.jpeg"/><Relationship Id="rId7" Type="http://schemas.openxmlformats.org/officeDocument/2006/relationships/oleObject" Target="file:///I:\&#1050;&#1059;&#1056;&#1057;&#1054;&#1042;&#1040;\&#1088;&#1077;&#1079;&#1091;&#1083;&#1100;&#1090;&#1072;&#1090;%20&#1087;&#1089;&#1080;&#1093;&#1086;&#1083;&#1086;&#1075;&#1080;.doc" TargetMode="External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2.emf"/><Relationship Id="rId11" Type="http://schemas.openxmlformats.org/officeDocument/2006/relationships/oleObject" Target="file:///I:\&#1050;&#1059;&#1056;&#1057;&#1054;&#1042;&#1040;\&#1052;&#1045;&#1058;&#1054;&#1044;&#1048;&#1063;&#1053;&#1030;%20&#1047;&#1040;&#1055;&#1048;&#1058;&#1048;%20&#1053;&#1045;&#1057;&#1052;&#1040;&#1064;&#1053;&#1040;.docx" TargetMode="External"/><Relationship Id="rId5" Type="http://schemas.openxmlformats.org/officeDocument/2006/relationships/package" Target="../embeddings/Microsoft_Word_Document1.docx"/><Relationship Id="rId10" Type="http://schemas.openxmlformats.org/officeDocument/2006/relationships/image" Target="../media/image24.wmf"/><Relationship Id="rId4" Type="http://schemas.openxmlformats.org/officeDocument/2006/relationships/oleObject" Target="../embeddings/oleObject1.bin"/><Relationship Id="rId9" Type="http://schemas.openxmlformats.org/officeDocument/2006/relationships/oleObject" Target="file:///I:\&#1050;&#1059;&#1056;&#1057;&#1054;&#1042;&#1040;\&#1077;&#1084;&#1086;&#1094;&#1110;&#1081;&#1085;&#1077;%20&#1074;&#1080;&#1075;&#1086;&#1088;&#1103;&#1085;&#1085;&#1103;%20&#1087;&#1088;&#1072;&#1082;&#1090;&#1080;&#1095;&#1085;&#1080;&#1093;%20&#1087;&#1089;&#1080;&#1093;&#1086;&#1083;&#1086;&#1075;&#1110;&#1074;.doc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556792"/>
            <a:ext cx="5212080" cy="1089427"/>
          </a:xfrm>
        </p:spPr>
        <p:txBody>
          <a:bodyPr/>
          <a:lstStyle/>
          <a:p>
            <a:r>
              <a:rPr lang="uk-UA" b="1" i="1" dirty="0"/>
              <a:t>ВИПУСКНА РОБОТА</a:t>
            </a:r>
            <a:br>
              <a:rPr lang="uk-UA" b="1" i="1" dirty="0"/>
            </a:br>
            <a:endParaRPr lang="uk-UA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8" y="260648"/>
            <a:ext cx="7772400" cy="1152128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1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НАЦІОНАЛЬНА АКАДЕМІЯ ПЕДАГОГІЧНИХ НАУК УКРАЇНИ                                                      УНІВЕРСИТЕТ МЕНЕДЖМЕНТУ ОСВІТИ                                                                                                 ЦЕНТРАЛЬНИЙ ІНСТИТУТ ПІСЛЯДИПЛОМНОЇ</a:t>
            </a:r>
            <a:r>
              <a:rPr lang="en-US" sz="1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1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ПЕДАГОГІЧНОЇ ОСВІТИ</a:t>
            </a:r>
            <a:endParaRPr lang="ru-RU" sz="17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58088" y="2852936"/>
            <a:ext cx="7920880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pPr algn="r"/>
            <a:r>
              <a:rPr lang="uk-UA" sz="1700" b="1" dirty="0"/>
              <a:t>Слухач групи:</a:t>
            </a:r>
            <a:endParaRPr lang="ru-RU" sz="1700" b="1" dirty="0"/>
          </a:p>
          <a:p>
            <a:pPr algn="r"/>
            <a:r>
              <a:rPr lang="uk-UA" sz="1700" dirty="0" err="1"/>
              <a:t>Несмашна</a:t>
            </a:r>
            <a:r>
              <a:rPr lang="uk-UA" sz="1700" dirty="0"/>
              <a:t> Галина Євгенівна</a:t>
            </a:r>
            <a:endParaRPr lang="ru-RU" sz="1700" dirty="0"/>
          </a:p>
          <a:p>
            <a:pPr algn="r"/>
            <a:r>
              <a:rPr lang="uk-UA" sz="1700" i="1" dirty="0"/>
              <a:t>методист психологічної служби </a:t>
            </a:r>
            <a:endParaRPr lang="ru-RU" sz="1700" i="1" dirty="0"/>
          </a:p>
          <a:p>
            <a:pPr algn="r"/>
            <a:r>
              <a:rPr lang="uk-UA" sz="1700" i="1" dirty="0"/>
              <a:t>Тернопільського комунального методичного центру </a:t>
            </a:r>
            <a:endParaRPr lang="ru-RU" sz="1700" i="1" dirty="0"/>
          </a:p>
          <a:p>
            <a:pPr algn="r"/>
            <a:r>
              <a:rPr lang="uk-UA" sz="1700" i="1" dirty="0"/>
              <a:t>науково-освітніх інновацій та моніторингу</a:t>
            </a:r>
            <a:endParaRPr lang="ru-RU" sz="1700" i="1" dirty="0"/>
          </a:p>
          <a:p>
            <a:endParaRPr lang="en-US" sz="1700" dirty="0" smtClean="0"/>
          </a:p>
          <a:p>
            <a:r>
              <a:rPr lang="uk-UA" sz="1700" dirty="0"/>
              <a:t> </a:t>
            </a:r>
            <a:endParaRPr lang="ru-RU" sz="1700" dirty="0"/>
          </a:p>
          <a:p>
            <a:pPr algn="r"/>
            <a:r>
              <a:rPr lang="en-US" sz="1700" b="1" dirty="0" smtClean="0"/>
              <a:t>						</a:t>
            </a:r>
            <a:r>
              <a:rPr lang="uk-UA" sz="1700" b="1" dirty="0" smtClean="0"/>
              <a:t>Науковий </a:t>
            </a:r>
            <a:r>
              <a:rPr lang="uk-UA" sz="1700" b="1" dirty="0"/>
              <a:t>керівник: 	</a:t>
            </a:r>
            <a:r>
              <a:rPr lang="uk-UA" sz="1700" b="1" dirty="0" smtClean="0"/>
              <a:t>		</a:t>
            </a:r>
            <a:r>
              <a:rPr lang="uk-UA" sz="1700" b="1" dirty="0"/>
              <a:t>	</a:t>
            </a:r>
            <a:r>
              <a:rPr lang="en-US" sz="1700" b="1" dirty="0" smtClean="0"/>
              <a:t>		</a:t>
            </a:r>
            <a:r>
              <a:rPr lang="uk-UA" sz="1700" b="1" dirty="0" err="1" smtClean="0"/>
              <a:t>канд.психол.наук</a:t>
            </a:r>
            <a:r>
              <a:rPr lang="uk-UA" sz="1700" b="1" dirty="0" smtClean="0"/>
              <a:t>, </a:t>
            </a:r>
            <a:r>
              <a:rPr lang="uk-UA" sz="1700" b="1" dirty="0" err="1" smtClean="0"/>
              <a:t>Москальова</a:t>
            </a:r>
            <a:r>
              <a:rPr lang="uk-UA" sz="1700" b="1" dirty="0" smtClean="0"/>
              <a:t> </a:t>
            </a:r>
            <a:r>
              <a:rPr lang="uk-UA" sz="1700" b="1" dirty="0"/>
              <a:t>А.С</a:t>
            </a:r>
            <a:r>
              <a:rPr lang="uk-UA" sz="1700" dirty="0" smtClean="0"/>
              <a:t>.</a:t>
            </a:r>
            <a:endParaRPr lang="en-US" sz="1700" dirty="0" smtClean="0"/>
          </a:p>
          <a:p>
            <a:endParaRPr lang="en-US" sz="17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85645" y="6011996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2015</a:t>
            </a:r>
            <a:r>
              <a:rPr lang="uk-UA" dirty="0"/>
              <a:t>р.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2636912"/>
            <a:ext cx="6552728" cy="892552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ЗМІСТ, СТРУКТУРА І ФОРМИ РОБОТИ МЕТОДИСТА Р(М)НМК (Ц) ПССО</a:t>
            </a:r>
            <a:endParaRPr lang="en-US" sz="2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62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SandN\Desktop\motiv-razvitija-lichnosci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05064"/>
            <a:ext cx="2673623" cy="2663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507288" cy="53614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sz="1700" dirty="0" smtClean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Професійний </a:t>
            </a:r>
            <a:r>
              <a:rPr lang="uk-UA" sz="1700" dirty="0">
                <a:ln w="18000">
                  <a:noFill/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розвиток фахівця психологічної служби – це складний багатоаспектний процес, який містить в собі </a:t>
            </a:r>
            <a:endParaRPr lang="uk-UA" sz="1700" dirty="0" smtClean="0">
              <a:ln w="18000">
                <a:noFill/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1700" i="1" dirty="0" smtClean="0"/>
              <a:t>опанування </a:t>
            </a:r>
            <a:r>
              <a:rPr lang="uk-UA" sz="1700" i="1" dirty="0"/>
              <a:t>професійних знань, навичок, </a:t>
            </a:r>
            <a:endParaRPr lang="uk-UA" sz="1700" i="1" dirty="0" smtClean="0"/>
          </a:p>
          <a:p>
            <a:pPr algn="just">
              <a:buFont typeface="Wingdings" pitchFamily="2" charset="2"/>
              <a:buChar char="ü"/>
            </a:pPr>
            <a:r>
              <a:rPr lang="uk-UA" sz="1700" i="1" dirty="0" smtClean="0"/>
              <a:t>розробку </a:t>
            </a:r>
            <a:r>
              <a:rPr lang="uk-UA" sz="1700" i="1" dirty="0"/>
              <a:t>індивідуальних технік та технологій, </a:t>
            </a:r>
            <a:endParaRPr lang="uk-UA" sz="1700" i="1" dirty="0" smtClean="0"/>
          </a:p>
          <a:p>
            <a:pPr algn="just">
              <a:buFont typeface="Wingdings" pitchFamily="2" charset="2"/>
              <a:buChar char="ü"/>
            </a:pPr>
            <a:r>
              <a:rPr lang="uk-UA" sz="1700" i="1" dirty="0" smtClean="0"/>
              <a:t>формування </a:t>
            </a:r>
            <a:r>
              <a:rPr lang="uk-UA" sz="1700" i="1" dirty="0"/>
              <a:t>індивідуального професійного стилю, </a:t>
            </a:r>
            <a:endParaRPr lang="uk-UA" sz="1700" i="1" dirty="0" smtClean="0"/>
          </a:p>
          <a:p>
            <a:pPr algn="just">
              <a:buFont typeface="Wingdings" pitchFamily="2" charset="2"/>
              <a:buChar char="ü"/>
            </a:pPr>
            <a:r>
              <a:rPr lang="uk-UA" sz="1700" i="1" dirty="0" smtClean="0"/>
              <a:t>розширення </a:t>
            </a:r>
            <a:r>
              <a:rPr lang="uk-UA" sz="1700" i="1" dirty="0"/>
              <a:t>кола професійних можливостей за рахунок розвитку особистісних якостей. </a:t>
            </a:r>
            <a:endParaRPr lang="uk-UA" sz="1700" i="1" dirty="0" smtClean="0"/>
          </a:p>
          <a:p>
            <a:pPr algn="just">
              <a:buFont typeface="Wingdings" pitchFamily="2" charset="2"/>
              <a:buChar char="ü"/>
            </a:pPr>
            <a:endParaRPr lang="uk-UA" sz="1700" i="1" dirty="0" smtClean="0"/>
          </a:p>
          <a:p>
            <a:pPr marL="0" indent="0" algn="just">
              <a:buNone/>
            </a:pPr>
            <a:r>
              <a:rPr lang="uk-UA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 </a:t>
            </a:r>
            <a:r>
              <a:rPr lang="uk-UA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іншого, важливу роль у ефективній професіоналізації відіграють ще два аспекти: </a:t>
            </a:r>
            <a:endParaRPr lang="uk-UA" sz="17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1700" i="1" dirty="0" smtClean="0"/>
              <a:t>психологічна </a:t>
            </a:r>
            <a:r>
              <a:rPr lang="uk-UA" sz="1700" i="1" dirty="0"/>
              <a:t>готовність до професійної діяльності </a:t>
            </a:r>
            <a:endParaRPr lang="uk-UA" sz="1700" i="1" dirty="0" smtClean="0"/>
          </a:p>
          <a:p>
            <a:pPr algn="just">
              <a:buFont typeface="Wingdings" pitchFamily="2" charset="2"/>
              <a:buChar char="ü"/>
            </a:pPr>
            <a:r>
              <a:rPr lang="uk-UA" sz="1700" i="1" dirty="0" smtClean="0"/>
              <a:t>та </a:t>
            </a:r>
            <a:r>
              <a:rPr lang="uk-UA" sz="1700" i="1" dirty="0"/>
              <a:t>здатність запобігати (долати) професійні кризи.</a:t>
            </a:r>
            <a:endParaRPr lang="ru-RU" sz="1700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5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SandN\Desktop\brain_storm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675" y="4293443"/>
            <a:ext cx="3071813" cy="2447925"/>
          </a:xfrm>
          <a:prstGeom prst="snip2DiagRect">
            <a:avLst>
              <a:gd name="adj1" fmla="val 0"/>
              <a:gd name="adj2" fmla="val 18931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496944" cy="3579849"/>
          </a:xfrm>
        </p:spPr>
        <p:txBody>
          <a:bodyPr>
            <a:normAutofit/>
          </a:bodyPr>
          <a:lstStyle/>
          <a:p>
            <a:pPr marL="0" indent="0" algn="just"/>
            <a:r>
              <a:rPr lang="uk-UA" sz="3200" dirty="0"/>
              <a:t>науково-методичне  забезпечення </a:t>
            </a:r>
            <a:r>
              <a:rPr lang="uk-UA" sz="3200" dirty="0" smtClean="0"/>
              <a:t>фахівців психологічної служби, сприяння формуванню </a:t>
            </a:r>
            <a:r>
              <a:rPr lang="uk-UA" sz="3200" dirty="0"/>
              <a:t>професійної компетентності </a:t>
            </a:r>
            <a:r>
              <a:rPr lang="uk-UA" sz="3200" dirty="0" smtClean="0"/>
              <a:t>психологів та соціальних педагогів</a:t>
            </a:r>
            <a:r>
              <a:rPr lang="uk-UA" sz="3200" smtClean="0"/>
              <a:t>, опанування </a:t>
            </a:r>
            <a:r>
              <a:rPr lang="uk-UA" sz="3200" dirty="0"/>
              <a:t>інноваційними методами і технологіями надання психологічних і соціальних послуг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20080" y="260648"/>
            <a:ext cx="8388424" cy="1080120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Right"/>
            <a:lightRig rig="threePt" dir="t"/>
          </a:scene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методичної роботи з працівниками психологічної служби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684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SandN\Desktop\Вывод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1" y="4129010"/>
            <a:ext cx="2561665" cy="25616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424936" cy="3096344"/>
          </a:xfrm>
        </p:spPr>
        <p:txBody>
          <a:bodyPr>
            <a:noAutofit/>
          </a:bodyPr>
          <a:lstStyle/>
          <a:p>
            <a:pPr lvl="0" algn="just">
              <a:buBlip>
                <a:blip r:embed="rId4"/>
              </a:buBlip>
            </a:pPr>
            <a:r>
              <a:rPr lang="uk-UA" sz="1700" dirty="0"/>
              <a:t>Формування професійного мислення та розвиток базових практичних навичок </a:t>
            </a:r>
            <a:r>
              <a:rPr lang="uk-UA" sz="1700" dirty="0" smtClean="0"/>
              <a:t>психолога та соціального педагога  </a:t>
            </a:r>
            <a:r>
              <a:rPr lang="uk-UA" sz="1700" dirty="0"/>
              <a:t>у професійній  взаємодії</a:t>
            </a:r>
            <a:r>
              <a:rPr lang="uk-UA" sz="1700" dirty="0" smtClean="0"/>
              <a:t>.</a:t>
            </a:r>
          </a:p>
          <a:p>
            <a:pPr marL="0" lvl="0" indent="0" algn="just"/>
            <a:r>
              <a:rPr lang="uk-UA" sz="1700" dirty="0" smtClean="0"/>
              <a:t> </a:t>
            </a:r>
            <a:endParaRPr lang="ru-RU" sz="1700" dirty="0"/>
          </a:p>
          <a:p>
            <a:pPr lvl="0" algn="just">
              <a:buBlip>
                <a:blip r:embed="rId4"/>
              </a:buBlip>
            </a:pPr>
            <a:r>
              <a:rPr lang="uk-UA" sz="1700" dirty="0"/>
              <a:t>Навчання  побудові системи роботи з надання психологічної допомоги</a:t>
            </a:r>
            <a:r>
              <a:rPr lang="uk-UA" sz="1700" dirty="0" smtClean="0"/>
              <a:t>.</a:t>
            </a:r>
          </a:p>
          <a:p>
            <a:pPr marL="0" lvl="0" indent="0" algn="just"/>
            <a:endParaRPr lang="ru-RU" sz="1700" dirty="0"/>
          </a:p>
          <a:p>
            <a:pPr lvl="0" algn="just">
              <a:buBlip>
                <a:blip r:embed="rId4"/>
              </a:buBlip>
            </a:pPr>
            <a:r>
              <a:rPr lang="uk-UA" sz="1700" dirty="0" smtClean="0"/>
              <a:t>Сприяння засвоєнню працівниками організаційно-методичних </a:t>
            </a:r>
            <a:r>
              <a:rPr lang="uk-UA" sz="1700" dirty="0"/>
              <a:t>та етичних засад професійної діяльності </a:t>
            </a:r>
            <a:r>
              <a:rPr lang="uk-UA" sz="1700" dirty="0" smtClean="0"/>
              <a:t>психолога та соціального педагога, </a:t>
            </a:r>
            <a:r>
              <a:rPr lang="uk-UA" sz="1700" dirty="0"/>
              <a:t>основ культури праці спеціаліста психологічної служби в закладі, організації. </a:t>
            </a:r>
            <a:endParaRPr lang="uk-UA" sz="1700" dirty="0" smtClean="0"/>
          </a:p>
          <a:p>
            <a:pPr marL="0" lvl="0" indent="0" algn="just"/>
            <a:endParaRPr lang="ru-RU" sz="1700" dirty="0"/>
          </a:p>
          <a:p>
            <a:pPr lvl="0" algn="just">
              <a:buBlip>
                <a:blip r:embed="rId4"/>
              </a:buBlip>
            </a:pPr>
            <a:r>
              <a:rPr lang="uk-UA" sz="1700" dirty="0" smtClean="0"/>
              <a:t>Забезпечення отримання </a:t>
            </a:r>
            <a:r>
              <a:rPr lang="uk-UA" sz="1700" dirty="0"/>
              <a:t>особистого досвіду. </a:t>
            </a:r>
          </a:p>
          <a:p>
            <a:pPr marL="0" lvl="0" indent="0" algn="just"/>
            <a:endParaRPr lang="en-US" sz="1700" dirty="0"/>
          </a:p>
          <a:p>
            <a:pPr marL="0" lvl="0" indent="0" algn="just"/>
            <a:r>
              <a:rPr lang="uk-UA" sz="2400" dirty="0" smtClean="0">
                <a:solidFill>
                  <a:srgbClr val="FF0000"/>
                </a:solidFill>
                <a:latin typeface="Arial Black" pitchFamily="34" charset="0"/>
              </a:rPr>
              <a:t>ПРОФЕСІЙНА  ІДЕНТИЧНІСТЬ </a:t>
            </a:r>
            <a:endParaRPr lang="ru-RU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332656"/>
            <a:ext cx="8028756" cy="936104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Right"/>
            <a:lightRig rig="threePt" dir="t"/>
          </a:scene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 методичної роботи з працівниками психологічної служби</a:t>
            </a:r>
            <a:endParaRPr lang="ru-RU" sz="2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580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23840" y="252055"/>
            <a:ext cx="8168640" cy="1088713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Right"/>
            <a:lightRig rig="threePt" dir="t"/>
          </a:scene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 діяльності з організації </a:t>
            </a:r>
          </a:p>
          <a:p>
            <a:r>
              <a:rPr lang="uk-UA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методичного супроводу </a:t>
            </a:r>
          </a:p>
          <a:p>
            <a:r>
              <a:rPr lang="uk-UA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працівників психологічної служби</a:t>
            </a:r>
            <a:endParaRPr lang="ru-RU" sz="2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043608" y="1628800"/>
            <a:ext cx="7128792" cy="1152128"/>
          </a:xfrm>
          <a:prstGeom prst="downArrowCallout">
            <a:avLst>
              <a:gd name="adj1" fmla="val 20190"/>
              <a:gd name="adj2" fmla="val 68291"/>
              <a:gd name="adj3" fmla="val 25000"/>
              <a:gd name="adj4" fmla="val 6497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 smtClean="0"/>
          </a:p>
          <a:p>
            <a:pPr algn="ctr"/>
            <a:r>
              <a:rPr lang="uk-UA" b="1" dirty="0" smtClean="0">
                <a:solidFill>
                  <a:schemeClr val="tx1"/>
                </a:solidFill>
              </a:rPr>
              <a:t>Районні </a:t>
            </a:r>
            <a:r>
              <a:rPr lang="uk-UA" b="1" dirty="0">
                <a:solidFill>
                  <a:schemeClr val="tx1"/>
                </a:solidFill>
              </a:rPr>
              <a:t>(міські) навчально-методичні кабінети (центри), методисти</a:t>
            </a:r>
            <a:endParaRPr lang="ru-RU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algn="ctr"/>
            <a:endParaRPr lang="uk-UA" dirty="0"/>
          </a:p>
        </p:txBody>
      </p:sp>
      <p:sp>
        <p:nvSpPr>
          <p:cNvPr id="9" name="Загнутый угол 8"/>
          <p:cNvSpPr/>
          <p:nvPr/>
        </p:nvSpPr>
        <p:spPr>
          <a:xfrm>
            <a:off x="683568" y="2924944"/>
            <a:ext cx="7992888" cy="3789040"/>
          </a:xfrm>
          <a:prstGeom prst="foldedCorner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/>
              <a:buChar char="-"/>
            </a:pPr>
            <a:endParaRPr lang="uk-UA" dirty="0" smtClean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/>
              <a:buChar char="-"/>
            </a:pPr>
            <a:endParaRPr lang="uk-UA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/>
              <a:buChar char="-"/>
            </a:pPr>
            <a:r>
              <a:rPr lang="uk-UA" dirty="0" smtClean="0"/>
              <a:t>організація </a:t>
            </a:r>
            <a:r>
              <a:rPr lang="uk-UA" dirty="0"/>
              <a:t>та методичний супровід профільних методичних об’єднань (практичні психологи, соціальні педагоги</a:t>
            </a:r>
            <a:r>
              <a:rPr lang="uk-UA" dirty="0" smtClean="0"/>
              <a:t>);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/>
              <a:buChar char="-"/>
            </a:pPr>
            <a:r>
              <a:rPr lang="uk-UA" dirty="0" smtClean="0"/>
              <a:t>забезпечення </a:t>
            </a:r>
            <a:r>
              <a:rPr lang="uk-UA" dirty="0"/>
              <a:t>в рамках функціонування </a:t>
            </a:r>
            <a:r>
              <a:rPr lang="uk-UA" dirty="0" err="1"/>
              <a:t>методоб’єднань</a:t>
            </a:r>
            <a:r>
              <a:rPr lang="uk-UA" dirty="0"/>
              <a:t> організації проблемних, навчальних, практичних семінарів, тренінгів для окремих категорій фахівців (школа молодого спеціаліста, школа обміну досвідом</a:t>
            </a:r>
            <a:r>
              <a:rPr lang="uk-UA" dirty="0" smtClean="0"/>
              <a:t>);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/>
              <a:buChar char="-"/>
            </a:pPr>
            <a:r>
              <a:rPr lang="uk-UA" dirty="0" smtClean="0"/>
              <a:t>організація </a:t>
            </a:r>
            <a:r>
              <a:rPr lang="uk-UA" dirty="0"/>
              <a:t>індивідуальної консультативної роботи (</a:t>
            </a:r>
            <a:r>
              <a:rPr lang="uk-UA" dirty="0" err="1"/>
              <a:t>супервізія</a:t>
            </a:r>
            <a:r>
              <a:rPr lang="uk-UA" dirty="0"/>
              <a:t>, </a:t>
            </a:r>
            <a:r>
              <a:rPr lang="uk-UA" dirty="0" err="1"/>
              <a:t>тьюторство</a:t>
            </a:r>
            <a:r>
              <a:rPr lang="uk-UA" dirty="0"/>
              <a:t>, наставництво тощо</a:t>
            </a:r>
            <a:r>
              <a:rPr lang="uk-UA" dirty="0" smtClean="0"/>
              <a:t>);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9189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23840" y="260648"/>
            <a:ext cx="8168640" cy="728673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Right"/>
            <a:lightRig rig="threePt" dir="t"/>
          </a:scene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 методичної роботи</a:t>
            </a:r>
            <a:endParaRPr lang="ru-RU" sz="2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340768"/>
            <a:ext cx="84969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7985" indent="-342900" algn="just">
              <a:spcAft>
                <a:spcPts val="0"/>
              </a:spcAft>
              <a:buBlip>
                <a:blip r:embed="rId2"/>
              </a:buBlip>
              <a:tabLst>
                <a:tab pos="201295" algn="l"/>
              </a:tabLst>
            </a:pPr>
            <a:r>
              <a:rPr lang="uk-UA" sz="2000" b="1" dirty="0">
                <a:solidFill>
                  <a:schemeClr val="bg2">
                    <a:lumMod val="10000"/>
                  </a:schemeClr>
                </a:solidFill>
              </a:rPr>
              <a:t>МО практичних психологів району із секційним поділом (за типом навчального закладу</a:t>
            </a:r>
            <a:r>
              <a:rPr lang="uk-UA" sz="2000" b="1" dirty="0" smtClean="0">
                <a:solidFill>
                  <a:schemeClr val="bg2">
                    <a:lumMod val="10000"/>
                  </a:schemeClr>
                </a:solidFill>
              </a:rPr>
              <a:t>).</a:t>
            </a:r>
          </a:p>
          <a:p>
            <a:pPr marL="45085" algn="just">
              <a:spcAft>
                <a:spcPts val="0"/>
              </a:spcAft>
              <a:tabLst>
                <a:tab pos="201295" algn="l"/>
              </a:tabLst>
            </a:pPr>
            <a:endParaRPr lang="ru-RU" sz="2000" b="1" dirty="0">
              <a:solidFill>
                <a:schemeClr val="bg2">
                  <a:lumMod val="10000"/>
                </a:schemeClr>
              </a:solidFill>
            </a:endParaRPr>
          </a:p>
          <a:p>
            <a:pPr marL="387985" indent="-342900" algn="just">
              <a:spcAft>
                <a:spcPts val="0"/>
              </a:spcAft>
              <a:buBlip>
                <a:blip r:embed="rId2"/>
              </a:buBlip>
              <a:tabLst>
                <a:tab pos="201295" algn="l"/>
              </a:tabLst>
            </a:pPr>
            <a:r>
              <a:rPr lang="uk-UA" sz="2000" b="1" dirty="0">
                <a:solidFill>
                  <a:schemeClr val="bg2">
                    <a:lumMod val="10000"/>
                  </a:schemeClr>
                </a:solidFill>
              </a:rPr>
              <a:t>МО соціальних педагогів району із секційним поділом (за типом навчального закладу</a:t>
            </a:r>
            <a:r>
              <a:rPr lang="uk-UA" sz="2000" b="1" dirty="0" smtClean="0">
                <a:solidFill>
                  <a:schemeClr val="bg2">
                    <a:lumMod val="10000"/>
                  </a:schemeClr>
                </a:solidFill>
              </a:rPr>
              <a:t>).</a:t>
            </a:r>
          </a:p>
          <a:p>
            <a:pPr marL="45085" algn="just">
              <a:spcAft>
                <a:spcPts val="0"/>
              </a:spcAft>
              <a:tabLst>
                <a:tab pos="201295" algn="l"/>
              </a:tabLst>
            </a:pPr>
            <a:endParaRPr lang="ru-RU" sz="2000" b="1" dirty="0">
              <a:solidFill>
                <a:schemeClr val="bg2">
                  <a:lumMod val="10000"/>
                </a:schemeClr>
              </a:solidFill>
            </a:endParaRPr>
          </a:p>
          <a:p>
            <a:pPr marL="387985" indent="-342900" algn="just">
              <a:spcAft>
                <a:spcPts val="0"/>
              </a:spcAft>
              <a:buBlip>
                <a:blip r:embed="rId2"/>
              </a:buBlip>
              <a:tabLst>
                <a:tab pos="201295" algn="l"/>
              </a:tabLst>
            </a:pPr>
            <a:r>
              <a:rPr lang="uk-UA" sz="2000" b="1" dirty="0">
                <a:solidFill>
                  <a:schemeClr val="bg2">
                    <a:lumMod val="10000"/>
                  </a:schemeClr>
                </a:solidFill>
              </a:rPr>
              <a:t>Навчальні, практичні, методичні семінари, тренінги, </a:t>
            </a:r>
            <a:r>
              <a:rPr lang="uk-UA" sz="2000" b="1" dirty="0" smtClean="0">
                <a:solidFill>
                  <a:schemeClr val="bg2">
                    <a:lumMod val="10000"/>
                  </a:schemeClr>
                </a:solidFill>
              </a:rPr>
              <a:t>майстер-класи.</a:t>
            </a:r>
          </a:p>
          <a:p>
            <a:pPr marL="45085" algn="just">
              <a:spcAft>
                <a:spcPts val="0"/>
              </a:spcAft>
              <a:tabLst>
                <a:tab pos="201295" algn="l"/>
              </a:tabLst>
            </a:pPr>
            <a:endParaRPr lang="uk-UA" sz="2000" b="1" dirty="0">
              <a:solidFill>
                <a:schemeClr val="bg2">
                  <a:lumMod val="10000"/>
                </a:schemeClr>
              </a:solidFill>
            </a:endParaRPr>
          </a:p>
          <a:p>
            <a:pPr marL="387985" indent="-342900" algn="just">
              <a:spcAft>
                <a:spcPts val="0"/>
              </a:spcAft>
              <a:buBlip>
                <a:blip r:embed="rId2"/>
              </a:buBlip>
              <a:tabLst>
                <a:tab pos="201295" algn="l"/>
              </a:tabLst>
            </a:pPr>
            <a:r>
              <a:rPr lang="uk-UA" sz="2000" b="1" dirty="0" err="1">
                <a:solidFill>
                  <a:schemeClr val="bg2">
                    <a:lumMod val="10000"/>
                  </a:schemeClr>
                </a:solidFill>
              </a:rPr>
              <a:t>Інтервізійні</a:t>
            </a:r>
            <a:r>
              <a:rPr lang="uk-UA" sz="2000" b="1" dirty="0">
                <a:solidFill>
                  <a:schemeClr val="bg2">
                    <a:lumMod val="10000"/>
                  </a:schemeClr>
                </a:solidFill>
              </a:rPr>
              <a:t> та </a:t>
            </a:r>
            <a:r>
              <a:rPr lang="uk-UA" sz="2000" b="1" dirty="0" err="1">
                <a:solidFill>
                  <a:schemeClr val="bg2">
                    <a:lumMod val="10000"/>
                  </a:schemeClr>
                </a:solidFill>
              </a:rPr>
              <a:t>супервізійні</a:t>
            </a:r>
            <a:r>
              <a:rPr lang="uk-UA" sz="2000" b="1" dirty="0">
                <a:solidFill>
                  <a:schemeClr val="bg2">
                    <a:lumMod val="10000"/>
                  </a:schemeClr>
                </a:solidFill>
              </a:rPr>
              <a:t> зустрічі, </a:t>
            </a:r>
            <a:r>
              <a:rPr lang="uk-UA" sz="2000" b="1" dirty="0" err="1">
                <a:solidFill>
                  <a:schemeClr val="bg2">
                    <a:lumMod val="10000"/>
                  </a:schemeClr>
                </a:solidFill>
              </a:rPr>
              <a:t>балінтовські</a:t>
            </a:r>
            <a:r>
              <a:rPr lang="uk-UA" sz="2000" b="1" dirty="0">
                <a:solidFill>
                  <a:schemeClr val="bg2">
                    <a:lumMod val="10000"/>
                  </a:schemeClr>
                </a:solidFill>
              </a:rPr>
              <a:t> групи,  та </a:t>
            </a:r>
            <a:r>
              <a:rPr lang="uk-UA" sz="2000" b="1" dirty="0" smtClean="0">
                <a:solidFill>
                  <a:schemeClr val="bg2">
                    <a:lumMod val="10000"/>
                  </a:schemeClr>
                </a:solidFill>
              </a:rPr>
              <a:t>ін</a:t>
            </a:r>
            <a:r>
              <a:rPr lang="uk-UA" sz="19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ru-RU" sz="1900" b="1" dirty="0">
              <a:solidFill>
                <a:schemeClr val="bg2">
                  <a:lumMod val="10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10242" name="Picture 2" descr="C:\Users\SandN\Desktop\540753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448" y="4510867"/>
            <a:ext cx="2830960" cy="21232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0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89311"/>
            <a:ext cx="8280920" cy="3939889"/>
          </a:xfrm>
        </p:spPr>
        <p:txBody>
          <a:bodyPr>
            <a:normAutofit/>
          </a:bodyPr>
          <a:lstStyle/>
          <a:p>
            <a:pPr algn="just"/>
            <a:r>
              <a:rPr lang="uk-UA" sz="2000" u="sng" dirty="0"/>
              <a:t>Пасивні</a:t>
            </a:r>
            <a:r>
              <a:rPr lang="uk-UA" dirty="0"/>
              <a:t> — це ті методи навчання, при яких учасники тільки слухають та дивляться (розповідь, лекція, пояснення, демонстрація</a:t>
            </a:r>
            <a:r>
              <a:rPr lang="uk-UA" dirty="0" smtClean="0"/>
              <a:t>).</a:t>
            </a:r>
          </a:p>
          <a:p>
            <a:pPr algn="just"/>
            <a:endParaRPr lang="ru-RU" dirty="0"/>
          </a:p>
          <a:p>
            <a:pPr algn="just"/>
            <a:r>
              <a:rPr lang="uk-UA" sz="2000" u="sng" dirty="0"/>
              <a:t>Активні</a:t>
            </a:r>
            <a:r>
              <a:rPr lang="uk-UA" dirty="0"/>
              <a:t> — це ті методи, при яких учасники самостійно, активно включаються у навчально-пізнавальну діяльність, які спираються не тільки на процеси сприйняття, пам’яті, уваги, а насамперед на творче, продуктивне мислення. До активних методів навчання можна віднести:</a:t>
            </a:r>
            <a:endParaRPr lang="ru-RU" dirty="0"/>
          </a:p>
          <a:p>
            <a:pPr algn="just">
              <a:buFont typeface="Wingdings" pitchFamily="2" charset="2"/>
              <a:buChar char="ü"/>
            </a:pPr>
            <a:r>
              <a:rPr lang="uk-UA" dirty="0"/>
              <a:t>ігри (сюжетно-рольові, ділові, дидактичні);</a:t>
            </a:r>
            <a:endParaRPr lang="ru-RU" dirty="0"/>
          </a:p>
          <a:p>
            <a:pPr algn="just">
              <a:buFont typeface="Wingdings" pitchFamily="2" charset="2"/>
              <a:buChar char="ü"/>
            </a:pPr>
            <a:r>
              <a:rPr lang="uk-UA" dirty="0"/>
              <a:t>метод конкретних ситуацій (кейс-метод);</a:t>
            </a:r>
            <a:endParaRPr lang="ru-RU" dirty="0"/>
          </a:p>
          <a:p>
            <a:pPr algn="just">
              <a:buFont typeface="Wingdings" pitchFamily="2" charset="2"/>
              <a:buChar char="ü"/>
            </a:pPr>
            <a:r>
              <a:rPr lang="uk-UA" dirty="0"/>
              <a:t>«мозкова атака»;</a:t>
            </a:r>
            <a:endParaRPr lang="ru-RU" dirty="0"/>
          </a:p>
          <a:p>
            <a:pPr algn="just">
              <a:buFont typeface="Wingdings" pitchFamily="2" charset="2"/>
              <a:buChar char="ü"/>
            </a:pPr>
            <a:r>
              <a:rPr lang="uk-UA" dirty="0"/>
              <a:t>метод дискусії;</a:t>
            </a:r>
            <a:endParaRPr lang="ru-RU" dirty="0"/>
          </a:p>
          <a:p>
            <a:pPr algn="just">
              <a:buFont typeface="Wingdings" pitchFamily="2" charset="2"/>
              <a:buChar char="ü"/>
            </a:pPr>
            <a:r>
              <a:rPr lang="uk-UA" dirty="0"/>
              <a:t>метод «малих груп».</a:t>
            </a:r>
            <a:endParaRPr lang="ru-RU" dirty="0"/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23840" y="324063"/>
            <a:ext cx="8168640" cy="728673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Right"/>
            <a:lightRig rig="threePt" dir="t"/>
          </a:scene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</a:t>
            </a:r>
            <a:endParaRPr lang="ru-RU" sz="2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6" name="Picture 2" descr="C:\Users\SandN\Desktop\Plug.Puzz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896688"/>
            <a:ext cx="3244007" cy="2441198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rgbClr val="92D050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6771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23840" y="324063"/>
            <a:ext cx="8168640" cy="728673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Right"/>
            <a:lightRig rig="threePt" dir="t"/>
          </a:scene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Діагностична основа</a:t>
            </a:r>
            <a:endParaRPr lang="ru-RU" sz="2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6" name="Picture 2" descr="C:\Users\SandN\Desktop\Plug.Puzz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149080"/>
            <a:ext cx="3244007" cy="2441198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rgbClr val="92D050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graphicFrame>
        <p:nvGraphicFramePr>
          <p:cNvPr id="4" name="Объект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751075"/>
              </p:ext>
            </p:extLst>
          </p:nvPr>
        </p:nvGraphicFramePr>
        <p:xfrm>
          <a:off x="0" y="1052736"/>
          <a:ext cx="5907088" cy="394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Документ" r:id="rId5" imgW="6093455" imgH="4064186" progId="Word.Document.12">
                  <p:embed/>
                </p:oleObj>
              </mc:Choice>
              <mc:Fallback>
                <p:oleObj name="Документ" r:id="rId5" imgW="6093455" imgH="40641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1052736"/>
                        <a:ext cx="5907088" cy="3940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733609"/>
              </p:ext>
            </p:extLst>
          </p:nvPr>
        </p:nvGraphicFramePr>
        <p:xfrm>
          <a:off x="7336592" y="1255072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cument" showAsIcon="1" r:id="rId7" imgW="914400" imgH="771480" progId="Word.Document.8">
                  <p:link updateAutomatic="1"/>
                </p:oleObj>
              </mc:Choice>
              <mc:Fallback>
                <p:oleObj name="Document" showAsIcon="1" r:id="rId7" imgW="914400" imgH="771480" progId="Word.Documen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36592" y="1255072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67544" y="1268760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/>
          </a:p>
          <a:p>
            <a:r>
              <a:rPr lang="uk-UA" b="1" dirty="0" smtClean="0"/>
              <a:t>Анкетування </a:t>
            </a:r>
            <a:r>
              <a:rPr lang="uk-UA" b="1" dirty="0"/>
              <a:t>шкільних психологів </a:t>
            </a:r>
            <a:endParaRPr lang="ru-RU" dirty="0"/>
          </a:p>
          <a:p>
            <a:r>
              <a:rPr lang="uk-UA" b="1" dirty="0"/>
              <a:t>з питань оптимізації діяльності психологічної служби освіти міста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9248" y="2443083"/>
            <a:ext cx="7304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Діагностика стану емоційного вигорання у психологів навчальних закладів</a:t>
            </a:r>
            <a:endParaRPr lang="ru-RU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765899"/>
              </p:ext>
            </p:extLst>
          </p:nvPr>
        </p:nvGraphicFramePr>
        <p:xfrm>
          <a:off x="7336592" y="238048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Document" showAsIcon="1" r:id="rId9" imgW="914400" imgH="771480" progId="Word.Document.8">
                  <p:link updateAutomatic="1"/>
                </p:oleObj>
              </mc:Choice>
              <mc:Fallback>
                <p:oleObj name="Document" showAsIcon="1" r:id="rId9" imgW="914400" imgH="771480" progId="Word.Documen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336592" y="2380485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467544" y="3475167"/>
            <a:ext cx="7585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Діагностика  </a:t>
            </a:r>
            <a:r>
              <a:rPr lang="uk-UA" b="1" dirty="0" smtClean="0"/>
              <a:t>запитів працівників психологічної служби</a:t>
            </a:r>
            <a:endParaRPr lang="ru-RU" dirty="0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149689"/>
              </p:ext>
            </p:extLst>
          </p:nvPr>
        </p:nvGraphicFramePr>
        <p:xfrm>
          <a:off x="7368544" y="337755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Документ" showAsIcon="1" r:id="rId11" imgW="914400" imgH="771480" progId="Word.Document.12">
                  <p:link updateAutomatic="1"/>
                </p:oleObj>
              </mc:Choice>
              <mc:Fallback>
                <p:oleObj name="Документ" showAsIcon="1" r:id="rId11" imgW="914400" imgH="77148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368544" y="3377555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138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23840" y="188640"/>
            <a:ext cx="8168640" cy="728673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Right"/>
            <a:lightRig rig="threePt" dir="t"/>
          </a:scene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методичної роботи з працівниками психологічної служби освіти міста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761082" y="1988840"/>
            <a:ext cx="1794694" cy="844550"/>
          </a:xfrm>
          <a:prstGeom prst="homePlat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Вдосконалення професійної майстерності</a:t>
            </a:r>
            <a:endPara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797993" y="3356992"/>
            <a:ext cx="1800200" cy="720080"/>
          </a:xfrm>
          <a:prstGeom prst="homePlat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Освоєння нових технологій </a:t>
            </a:r>
            <a:endPara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797993" y="4869160"/>
            <a:ext cx="1757783" cy="1584176"/>
          </a:xfrm>
          <a:prstGeom prst="homePlate">
            <a:avLst>
              <a:gd name="adj" fmla="val 23014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Підвищення ефективності </a:t>
            </a:r>
            <a:r>
              <a:rPr kumimoji="0" lang="uk-UA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психолого-корекційного</a:t>
            </a:r>
            <a:r>
              <a:rPr kumimoji="0" lang="uk-U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супроводу навчально-виховного процесу</a:t>
            </a:r>
            <a:endPara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4572000" y="1196753"/>
            <a:ext cx="1175122" cy="50405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Психологи ЗНЗ</a:t>
            </a:r>
            <a:endParaRPr kumimoji="0" lang="uk-UA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2843808" y="1196752"/>
            <a:ext cx="1656184" cy="50405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Психологи </a:t>
            </a:r>
            <a:r>
              <a:rPr kumimoji="0" lang="uk-UA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ДНЗ та НВК</a:t>
            </a:r>
            <a:endParaRPr kumimoji="0" lang="uk-UA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6741061" y="1196753"/>
            <a:ext cx="1807203" cy="50405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Соціальні педагоги НЗ</a:t>
            </a:r>
            <a:endParaRPr kumimoji="0" lang="uk-UA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2843808" y="1844824"/>
            <a:ext cx="2911475" cy="4937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Фахове об'єднання психологів НЗ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6516216" y="1802780"/>
            <a:ext cx="2230437" cy="5461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Фахове об'єднання соціальних педагогів  НЗ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2987824" y="2564904"/>
            <a:ext cx="2652124" cy="647849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Консультпункт</a:t>
            </a:r>
            <a:r>
              <a:rPr kumimoji="0" 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психологів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І-ІІІ </a:t>
            </a:r>
            <a:r>
              <a:rPr kumimoji="0" lang="uk-UA" sz="1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р.р</a:t>
            </a:r>
            <a:r>
              <a:rPr kumimoji="0" 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. роботи</a:t>
            </a:r>
            <a:endParaRPr kumimoji="0" lang="uk-UA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>
            <a:off x="6935862" y="2708920"/>
            <a:ext cx="1452562" cy="881063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Клуб професійного спілкування</a:t>
            </a: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2999996" y="3429000"/>
            <a:ext cx="2652124" cy="432048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Творча група психологів НЗ</a:t>
            </a:r>
          </a:p>
        </p:txBody>
      </p:sp>
      <p:sp>
        <p:nvSpPr>
          <p:cNvPr id="18" name="AutoShape 13"/>
          <p:cNvSpPr>
            <a:spLocks noChangeArrowheads="1"/>
          </p:cNvSpPr>
          <p:nvPr/>
        </p:nvSpPr>
        <p:spPr bwMode="auto">
          <a:xfrm>
            <a:off x="2999996" y="4077072"/>
            <a:ext cx="2652124" cy="706516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Майстер-клас психологів вищої категорії та тих, хто атестується на вищу категорію,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звання «психолог-методист»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ятиугольник 18"/>
          <p:cNvSpPr/>
          <p:nvPr/>
        </p:nvSpPr>
        <p:spPr>
          <a:xfrm>
            <a:off x="0" y="1196752"/>
            <a:ext cx="611560" cy="5517232"/>
          </a:xfrm>
          <a:prstGeom prst="homePlate">
            <a:avLst>
              <a:gd name="adj" fmla="val 38517"/>
            </a:avLst>
          </a:prstGeom>
          <a:solidFill>
            <a:srgbClr val="D6A7E5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ru-RU" sz="1900" b="1" dirty="0">
                <a:latin typeface="+mj-lt"/>
              </a:rPr>
              <a:t>Напрямки методичного забезпечення</a:t>
            </a:r>
            <a:endParaRPr lang="uk-UA" sz="1900" b="1" dirty="0">
              <a:latin typeface="+mj-lt"/>
            </a:endParaRPr>
          </a:p>
          <a:p>
            <a:pPr algn="ctr"/>
            <a:endParaRPr lang="uk-UA" dirty="0"/>
          </a:p>
        </p:txBody>
      </p:sp>
      <p:sp>
        <p:nvSpPr>
          <p:cNvPr id="20" name="AutoShape 14"/>
          <p:cNvSpPr>
            <a:spLocks noChangeArrowheads="1"/>
          </p:cNvSpPr>
          <p:nvPr/>
        </p:nvSpPr>
        <p:spPr bwMode="auto">
          <a:xfrm>
            <a:off x="5000628" y="5572140"/>
            <a:ext cx="1425575" cy="827881"/>
          </a:xfrm>
          <a:prstGeom prst="foldedCorner">
            <a:avLst>
              <a:gd name="adj" fmla="val 12500"/>
            </a:avLst>
          </a:prstGeom>
          <a:solidFill>
            <a:srgbClr val="E1C3F3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Динамічна група фахівців психологічної служби</a:t>
            </a:r>
            <a:endParaRPr kumimoji="0" lang="uk-UA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3143240" y="5572140"/>
            <a:ext cx="1368152" cy="827881"/>
          </a:xfrm>
          <a:prstGeom prst="foldedCorner">
            <a:avLst>
              <a:gd name="adj" fmla="val 12500"/>
            </a:avLst>
          </a:prstGeom>
          <a:solidFill>
            <a:srgbClr val="E1C3F3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Проблемна група психологів ДНЗ та НВК</a:t>
            </a:r>
            <a:endParaRPr kumimoji="0" lang="uk-UA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2" name="AutoShape 16"/>
          <p:cNvSpPr>
            <a:spLocks noChangeArrowheads="1"/>
          </p:cNvSpPr>
          <p:nvPr/>
        </p:nvSpPr>
        <p:spPr bwMode="auto">
          <a:xfrm>
            <a:off x="7000892" y="5500702"/>
            <a:ext cx="1316855" cy="827881"/>
          </a:xfrm>
          <a:prstGeom prst="foldedCorner">
            <a:avLst>
              <a:gd name="adj" fmla="val 12500"/>
            </a:avLst>
          </a:prstGeom>
          <a:solidFill>
            <a:srgbClr val="E1C3F3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Дидактична майстерня</a:t>
            </a:r>
            <a:endParaRPr kumimoji="0" lang="uk-UA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cxnSp>
        <p:nvCxnSpPr>
          <p:cNvPr id="26" name="Прямая со стрелкой 25"/>
          <p:cNvCxnSpPr>
            <a:stCxn id="13" idx="2"/>
            <a:endCxn id="15" idx="0"/>
          </p:cNvCxnSpPr>
          <p:nvPr/>
        </p:nvCxnSpPr>
        <p:spPr>
          <a:xfrm>
            <a:off x="4299546" y="2338537"/>
            <a:ext cx="14340" cy="226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5" idx="2"/>
            <a:endCxn id="17" idx="0"/>
          </p:cNvCxnSpPr>
          <p:nvPr/>
        </p:nvCxnSpPr>
        <p:spPr>
          <a:xfrm>
            <a:off x="4313886" y="3212753"/>
            <a:ext cx="12172" cy="2162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7" idx="2"/>
            <a:endCxn id="18" idx="0"/>
          </p:cNvCxnSpPr>
          <p:nvPr/>
        </p:nvCxnSpPr>
        <p:spPr>
          <a:xfrm>
            <a:off x="4326058" y="386104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4" idx="2"/>
          </p:cNvCxnSpPr>
          <p:nvPr/>
        </p:nvCxnSpPr>
        <p:spPr>
          <a:xfrm flipH="1">
            <a:off x="7631434" y="2348880"/>
            <a:ext cx="1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utoShape 12"/>
          <p:cNvSpPr>
            <a:spLocks noChangeArrowheads="1"/>
          </p:cNvSpPr>
          <p:nvPr/>
        </p:nvSpPr>
        <p:spPr bwMode="auto">
          <a:xfrm>
            <a:off x="3000364" y="5000636"/>
            <a:ext cx="2652124" cy="432048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Інтервізійні</a:t>
            </a:r>
            <a:r>
              <a:rPr kumimoji="0" lang="uk-UA" sz="1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групи </a:t>
            </a:r>
            <a:r>
              <a:rPr kumimoji="0" lang="uk-UA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психологів НЗ</a:t>
            </a:r>
          </a:p>
        </p:txBody>
      </p:sp>
      <p:cxnSp>
        <p:nvCxnSpPr>
          <p:cNvPr id="24" name="Прямая со стрелкой 30"/>
          <p:cNvCxnSpPr/>
          <p:nvPr/>
        </p:nvCxnSpPr>
        <p:spPr>
          <a:xfrm>
            <a:off x="4286248" y="478632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437251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 noGrp="1"/>
          </p:cNvSpPr>
          <p:nvPr>
            <p:ph idx="1"/>
          </p:nvPr>
        </p:nvSpPr>
        <p:spPr>
          <a:xfrm>
            <a:off x="539552" y="476672"/>
            <a:ext cx="7520940" cy="1008112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Right"/>
            <a:lightRig rig="threePt" dir="t"/>
          </a:scene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dirty="0"/>
              <a:t>Нестандартні ФОРМИ ТА МЕТОДИ РОБОТИ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772816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uk-UA" sz="2800" b="1" dirty="0"/>
              <a:t>К</a:t>
            </a:r>
            <a:r>
              <a:rPr lang="uk-UA" sz="2800" b="1" dirty="0" smtClean="0"/>
              <a:t>онкурс </a:t>
            </a:r>
            <a:r>
              <a:rPr lang="uk-UA" sz="2800" b="1" dirty="0"/>
              <a:t>«Психолог </a:t>
            </a:r>
            <a:r>
              <a:rPr lang="uk-UA" sz="2800" b="1" dirty="0" smtClean="0"/>
              <a:t>року»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uk-UA" sz="2800" b="1" dirty="0" err="1" smtClean="0"/>
              <a:t>Конкурс-</a:t>
            </a:r>
            <a:r>
              <a:rPr lang="uk-UA" sz="2800" b="1" dirty="0" smtClean="0"/>
              <a:t> </a:t>
            </a:r>
            <a:r>
              <a:rPr lang="uk-UA" sz="2800" b="1" dirty="0"/>
              <a:t>огляд психологічних </a:t>
            </a:r>
            <a:r>
              <a:rPr lang="uk-UA" sz="2800" b="1" dirty="0" smtClean="0"/>
              <a:t>кабінетів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uk-UA" sz="2800" b="1" dirty="0" smtClean="0"/>
              <a:t>Психологічна </a:t>
            </a:r>
            <a:r>
              <a:rPr lang="uk-UA" sz="2800" b="1" dirty="0"/>
              <a:t>гра «</a:t>
            </a:r>
            <a:r>
              <a:rPr lang="uk-UA" sz="2800" b="1" dirty="0" smtClean="0"/>
              <a:t>Занурення»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uk-UA" sz="2800" b="1" dirty="0" err="1" smtClean="0"/>
              <a:t>Інтервізійна</a:t>
            </a:r>
            <a:r>
              <a:rPr lang="uk-UA" sz="2800" b="1" dirty="0" smtClean="0"/>
              <a:t> група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uk-UA" sz="2800" b="1" dirty="0" err="1" smtClean="0"/>
              <a:t>Балінтовська</a:t>
            </a:r>
            <a:r>
              <a:rPr lang="uk-UA" sz="2800" b="1" dirty="0" smtClean="0"/>
              <a:t> група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uk-UA" sz="2800" b="1" dirty="0" smtClean="0"/>
              <a:t>Річний арт-терапевтичний проект</a:t>
            </a:r>
            <a:endParaRPr lang="ru-RU" sz="2800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499" y="2924944"/>
            <a:ext cx="2647946" cy="357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97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Right"/>
            <a:lightRig rig="threePt" dir="t"/>
          </a:scene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Актуальність теми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19256" cy="4785395"/>
          </a:xfrm>
        </p:spPr>
        <p:txBody>
          <a:bodyPr>
            <a:normAutofit/>
          </a:bodyPr>
          <a:lstStyle/>
          <a:p>
            <a:pPr marL="0" indent="0"/>
            <a:r>
              <a:rPr lang="uk-UA" sz="1700" dirty="0"/>
              <a:t>анонсовані кроки до реформування системи </a:t>
            </a:r>
            <a:r>
              <a:rPr lang="uk-UA" sz="1700" dirty="0" smtClean="0"/>
              <a:t>освіти: </a:t>
            </a:r>
          </a:p>
          <a:p>
            <a:pPr algn="just">
              <a:buBlip>
                <a:blip r:embed="rId2"/>
              </a:buBlip>
            </a:pPr>
            <a:r>
              <a:rPr lang="uk-UA" sz="1700" dirty="0" smtClean="0"/>
              <a:t>децентралізація системи освіти,</a:t>
            </a:r>
          </a:p>
          <a:p>
            <a:pPr algn="just">
              <a:buBlip>
                <a:blip r:embed="rId2"/>
              </a:buBlip>
            </a:pPr>
            <a:r>
              <a:rPr lang="uk-UA" sz="1700" dirty="0" smtClean="0"/>
              <a:t> </a:t>
            </a:r>
            <a:r>
              <a:rPr lang="uk-UA" sz="1700" dirty="0"/>
              <a:t>перетворення управлінь на сервісні </a:t>
            </a:r>
            <a:r>
              <a:rPr lang="uk-UA" sz="1700" dirty="0" smtClean="0"/>
              <a:t>центри,</a:t>
            </a:r>
          </a:p>
          <a:p>
            <a:pPr algn="just">
              <a:buBlip>
                <a:blip r:embed="rId2"/>
              </a:buBlip>
            </a:pPr>
            <a:r>
              <a:rPr lang="uk-UA" sz="1700" dirty="0" smtClean="0"/>
              <a:t>демонополізація </a:t>
            </a:r>
            <a:r>
              <a:rPr lang="uk-UA" sz="1700" dirty="0"/>
              <a:t>системи післядипломної педагогічної освіти</a:t>
            </a:r>
            <a:r>
              <a:rPr lang="uk-UA" sz="1700" dirty="0" smtClean="0"/>
              <a:t>,</a:t>
            </a:r>
          </a:p>
          <a:p>
            <a:pPr algn="just">
              <a:buBlip>
                <a:blip r:embed="rId2"/>
              </a:buBlip>
            </a:pPr>
            <a:r>
              <a:rPr lang="uk-UA" sz="1700" dirty="0" smtClean="0"/>
              <a:t> </a:t>
            </a:r>
            <a:r>
              <a:rPr lang="uk-UA" sz="1700" dirty="0"/>
              <a:t>запровадження ваучера професійного розвитку педагогічного працівника </a:t>
            </a:r>
            <a:endParaRPr lang="uk-UA" sz="1700" dirty="0" smtClean="0"/>
          </a:p>
          <a:p>
            <a:pPr algn="just">
              <a:buBlip>
                <a:blip r:embed="rId2"/>
              </a:buBlip>
            </a:pPr>
            <a:r>
              <a:rPr lang="uk-UA" sz="1700" dirty="0" smtClean="0"/>
              <a:t> </a:t>
            </a:r>
            <a:r>
              <a:rPr lang="uk-UA" sz="1700" dirty="0"/>
              <a:t>забезпечення </a:t>
            </a:r>
            <a:r>
              <a:rPr lang="uk-UA" sz="1700" dirty="0" smtClean="0"/>
              <a:t> </a:t>
            </a:r>
            <a:r>
              <a:rPr lang="uk-UA" sz="1700" dirty="0"/>
              <a:t>самостійного вибору місця підвищення </a:t>
            </a:r>
            <a:r>
              <a:rPr lang="uk-UA" sz="1700" dirty="0" smtClean="0"/>
              <a:t>кваліфікації</a:t>
            </a:r>
          </a:p>
          <a:p>
            <a:pPr marL="0" indent="0"/>
            <a:r>
              <a:rPr lang="uk-UA" sz="1700" dirty="0" smtClean="0"/>
              <a:t>ставлять </a:t>
            </a:r>
            <a:r>
              <a:rPr lang="uk-UA" sz="1700" dirty="0"/>
              <a:t>ряд запитань щодо ролі та місця методичних служб у </a:t>
            </a:r>
            <a:r>
              <a:rPr lang="uk-UA" sz="1700" dirty="0" err="1"/>
              <a:t>пореформенній</a:t>
            </a:r>
            <a:r>
              <a:rPr lang="uk-UA" sz="1700" dirty="0"/>
              <a:t> системі освіти.</a:t>
            </a:r>
            <a:endParaRPr lang="ru-RU" sz="1700" dirty="0"/>
          </a:p>
          <a:p>
            <a:endParaRPr lang="ru-RU" dirty="0"/>
          </a:p>
        </p:txBody>
      </p:sp>
      <p:pic>
        <p:nvPicPr>
          <p:cNvPr id="1026" name="Picture 2" descr="C:\Users\SandN\Desktop\exclamat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159944"/>
            <a:ext cx="2581424" cy="25814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42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289311"/>
            <a:ext cx="7520940" cy="3579849"/>
          </a:xfrm>
        </p:spPr>
        <p:txBody>
          <a:bodyPr>
            <a:normAutofit fontScale="92500" lnSpcReduction="20000"/>
          </a:bodyPr>
          <a:lstStyle/>
          <a:p>
            <a:pPr>
              <a:buBlip>
                <a:blip r:embed="rId2"/>
              </a:buBlip>
            </a:pPr>
            <a:r>
              <a:rPr lang="uk-UA" sz="2400" dirty="0" smtClean="0"/>
              <a:t>Збільшення чисельності працівників психологічної служби</a:t>
            </a:r>
          </a:p>
          <a:p>
            <a:pPr>
              <a:buBlip>
                <a:blip r:embed="rId2"/>
              </a:buBlip>
            </a:pPr>
            <a:r>
              <a:rPr lang="uk-UA" sz="2400" dirty="0" smtClean="0"/>
              <a:t>Збільшення кількості та характеру проблем, які доводиться вирішувати працівникам </a:t>
            </a:r>
            <a:r>
              <a:rPr lang="uk-UA" sz="2400" dirty="0"/>
              <a:t>психологічної </a:t>
            </a:r>
            <a:r>
              <a:rPr lang="uk-UA" sz="2400" dirty="0" smtClean="0"/>
              <a:t>служби</a:t>
            </a:r>
          </a:p>
          <a:p>
            <a:pPr>
              <a:buBlip>
                <a:blip r:embed="rId2"/>
              </a:buBlip>
            </a:pPr>
            <a:r>
              <a:rPr lang="uk-UA" sz="2400" dirty="0" smtClean="0"/>
              <a:t>Готовність та здатність працівників психологічної служби діяти в умовах невизначеності, непевності</a:t>
            </a:r>
          </a:p>
          <a:p>
            <a:pPr>
              <a:buBlip>
                <a:blip r:embed="rId2"/>
              </a:buBlip>
            </a:pPr>
            <a:r>
              <a:rPr lang="uk-UA" sz="2400" dirty="0" smtClean="0"/>
              <a:t>Підвищення результативності діяльності психологічних служб</a:t>
            </a:r>
          </a:p>
          <a:p>
            <a:pPr>
              <a:buBlip>
                <a:blip r:embed="rId2"/>
              </a:buBlip>
            </a:pPr>
            <a:r>
              <a:rPr lang="uk-UA" sz="2400" dirty="0" smtClean="0"/>
              <a:t>Стимулювання активності працівників психологічної служби до саморозвитку та самовдосконалення</a:t>
            </a:r>
          </a:p>
          <a:p>
            <a:pPr>
              <a:buBlip>
                <a:blip r:embed="rId2"/>
              </a:buBlip>
            </a:pPr>
            <a:r>
              <a:rPr lang="uk-UA" sz="2400" dirty="0" smtClean="0"/>
              <a:t>Реалізація ідеї освіти впродовж життя</a:t>
            </a:r>
          </a:p>
          <a:p>
            <a:endParaRPr lang="uk-UA" sz="2400" dirty="0" smtClean="0"/>
          </a:p>
          <a:p>
            <a:endParaRPr lang="uk-UA" sz="2400" dirty="0" smtClean="0"/>
          </a:p>
          <a:p>
            <a:endParaRPr lang="uk-UA" sz="2800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Right"/>
            <a:lightRig rig="threePt" dir="t"/>
          </a:scene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Актуальність теми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C:\Users\SandN\Desktop\exclamat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447976"/>
            <a:ext cx="2365400" cy="236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77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21359"/>
            <a:ext cx="8321040" cy="3579849"/>
          </a:xfrm>
        </p:spPr>
        <p:txBody>
          <a:bodyPr>
            <a:normAutofit/>
          </a:bodyPr>
          <a:lstStyle/>
          <a:p>
            <a:pPr algn="ctr"/>
            <a:r>
              <a:rPr lang="uk-UA" sz="2100" dirty="0" smtClean="0"/>
              <a:t>Теоретичне </a:t>
            </a:r>
            <a:r>
              <a:rPr lang="uk-UA" sz="2100" dirty="0"/>
              <a:t>обґрунтування та розробка </a:t>
            </a:r>
            <a:r>
              <a:rPr lang="uk-UA" sz="2100" dirty="0" smtClean="0"/>
              <a:t>концептуальної</a:t>
            </a:r>
          </a:p>
          <a:p>
            <a:pPr algn="ctr"/>
            <a:r>
              <a:rPr lang="uk-UA" sz="2100" dirty="0" smtClean="0"/>
              <a:t>моделі </a:t>
            </a:r>
            <a:r>
              <a:rPr lang="uk-UA" sz="2100" dirty="0"/>
              <a:t>психологічного супроводу професійного </a:t>
            </a:r>
            <a:r>
              <a:rPr lang="uk-UA" sz="2100" dirty="0" smtClean="0"/>
              <a:t>розвитку</a:t>
            </a:r>
          </a:p>
          <a:p>
            <a:pPr algn="ctr"/>
            <a:r>
              <a:rPr lang="uk-UA" sz="2100" dirty="0" smtClean="0"/>
              <a:t>практичних </a:t>
            </a:r>
            <a:r>
              <a:rPr lang="uk-UA" sz="2100" dirty="0"/>
              <a:t>психологів у просторі післядипломної </a:t>
            </a:r>
            <a:r>
              <a:rPr lang="uk-UA" sz="2100" dirty="0" smtClean="0"/>
              <a:t>освіти.</a:t>
            </a:r>
            <a:endParaRPr lang="ru-RU" sz="21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620688"/>
            <a:ext cx="7520940" cy="548640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Right"/>
            <a:lightRig rig="threePt" dir="t"/>
          </a:scene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курсової роботи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Users\SandN\Desktop\zaposlenj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31" y="3429000"/>
            <a:ext cx="3771593" cy="2825701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chemeClr val="bg2">
                <a:lumMod val="9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58739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3888432"/>
          </a:xfrm>
        </p:spPr>
        <p:txBody>
          <a:bodyPr>
            <a:normAutofit/>
          </a:bodyPr>
          <a:lstStyle/>
          <a:p>
            <a:pPr lvl="0" algn="just">
              <a:buBlip>
                <a:blip r:embed="rId2"/>
              </a:buBlip>
            </a:pPr>
            <a:r>
              <a:rPr lang="uk-UA" sz="1700" dirty="0"/>
              <a:t>подати короткий огляд системи методичної роботи з педагогічними працівниками та з'ясувати особливості методичної роботи з фахівцями психологічної служби системи освіти </a:t>
            </a:r>
            <a:r>
              <a:rPr lang="uk-UA" sz="1700" dirty="0" smtClean="0"/>
              <a:t>України;</a:t>
            </a:r>
          </a:p>
          <a:p>
            <a:pPr marL="0" lvl="0" indent="0" algn="just"/>
            <a:endParaRPr lang="ru-RU" sz="1700" dirty="0"/>
          </a:p>
          <a:p>
            <a:pPr lvl="0" algn="just">
              <a:buBlip>
                <a:blip r:embed="rId2"/>
              </a:buBlip>
            </a:pPr>
            <a:r>
              <a:rPr lang="uk-UA" sz="1700" dirty="0"/>
              <a:t>визначити мету, зміст, структуру та форми роботи методиста психологічної </a:t>
            </a:r>
            <a:r>
              <a:rPr lang="uk-UA" sz="1700" dirty="0" smtClean="0"/>
              <a:t>служби;</a:t>
            </a:r>
          </a:p>
          <a:p>
            <a:pPr marL="0" lvl="0" indent="0" algn="just"/>
            <a:endParaRPr lang="ru-RU" sz="1700" dirty="0"/>
          </a:p>
          <a:p>
            <a:pPr lvl="0" algn="just">
              <a:buBlip>
                <a:blip r:embed="rId2"/>
              </a:buBlip>
            </a:pPr>
            <a:r>
              <a:rPr lang="uk-UA" sz="1700" dirty="0"/>
              <a:t>з’ясувати інноваційність та доцільність використання у </a:t>
            </a:r>
            <a:r>
              <a:rPr lang="uk-UA" sz="1700" dirty="0" smtClean="0"/>
              <a:t>процесі</a:t>
            </a:r>
          </a:p>
          <a:p>
            <a:pPr marL="0" lvl="0" indent="0" algn="just"/>
            <a:r>
              <a:rPr lang="uk-UA" sz="1700" dirty="0"/>
              <a:t> </a:t>
            </a:r>
            <a:r>
              <a:rPr lang="uk-UA" sz="1700" dirty="0" smtClean="0"/>
              <a:t>     </a:t>
            </a:r>
            <a:r>
              <a:rPr lang="uk-UA" sz="1700" dirty="0"/>
              <a:t>методичного супроводу </a:t>
            </a:r>
            <a:r>
              <a:rPr lang="uk-UA" sz="1700" dirty="0" smtClean="0"/>
              <a:t>нестандартних</a:t>
            </a:r>
          </a:p>
          <a:p>
            <a:pPr marL="0" lvl="0" indent="0" algn="just"/>
            <a:r>
              <a:rPr lang="uk-UA" sz="1700" dirty="0" smtClean="0"/>
              <a:t>      </a:t>
            </a:r>
            <a:r>
              <a:rPr lang="uk-UA" sz="1700" dirty="0"/>
              <a:t>форм організації методичної роботи з </a:t>
            </a:r>
            <a:endParaRPr lang="uk-UA" sz="1700" dirty="0" smtClean="0"/>
          </a:p>
          <a:p>
            <a:pPr marL="0" lvl="0" indent="0" algn="just"/>
            <a:r>
              <a:rPr lang="uk-UA" sz="1700" dirty="0"/>
              <a:t> </a:t>
            </a:r>
            <a:r>
              <a:rPr lang="uk-UA" sz="1700" dirty="0" smtClean="0"/>
              <a:t>     фахівцями </a:t>
            </a:r>
            <a:r>
              <a:rPr lang="uk-UA" sz="1700" dirty="0"/>
              <a:t>психологічної служби. </a:t>
            </a:r>
            <a:endParaRPr lang="ru-RU" sz="1700" dirty="0"/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99592" y="260648"/>
            <a:ext cx="7520940" cy="548640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Right"/>
            <a:lightRig rig="threePt" dir="t"/>
          </a:scene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SandN\Desktop\28942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933056"/>
            <a:ext cx="3456385" cy="2592288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rnd">
            <a:solidFill>
              <a:srgbClr val="92D050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64773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 algn="just">
              <a:buNone/>
            </a:pPr>
            <a:r>
              <a:rPr lang="uk-UA" sz="2300" u="sng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ОБЄКТ РОБОТИ</a:t>
            </a:r>
            <a:r>
              <a:rPr lang="uk-UA" sz="23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uk-UA" sz="2300" dirty="0" smtClean="0"/>
              <a:t>система </a:t>
            </a:r>
            <a:r>
              <a:rPr lang="uk-UA" sz="2300" dirty="0"/>
              <a:t>методичного супроводу діяльності фахівців психологічної служби, </a:t>
            </a:r>
            <a:endParaRPr lang="uk-UA" sz="2300" dirty="0" smtClean="0"/>
          </a:p>
          <a:p>
            <a:pPr marL="0" indent="0" algn="just">
              <a:buNone/>
            </a:pPr>
            <a:endParaRPr lang="uk-UA" sz="2300" dirty="0" smtClean="0"/>
          </a:p>
          <a:p>
            <a:pPr marL="0" indent="0" algn="just">
              <a:buNone/>
            </a:pPr>
            <a:endParaRPr lang="uk-UA" sz="2300" dirty="0" smtClean="0"/>
          </a:p>
          <a:p>
            <a:pPr marL="0" indent="0" algn="just">
              <a:buNone/>
            </a:pPr>
            <a:r>
              <a:rPr lang="uk-UA" sz="2300" u="sng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</a:t>
            </a:r>
            <a:r>
              <a:rPr lang="uk-UA" sz="2300" b="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uk-UA" sz="2300" dirty="0" smtClean="0"/>
              <a:t> </a:t>
            </a:r>
            <a:r>
              <a:rPr lang="uk-UA" sz="2300" dirty="0"/>
              <a:t>інноваційні підходи до формування ефективного методичного середовища психологічної служби освіти. </a:t>
            </a:r>
            <a:endParaRPr lang="ru-RU" sz="2300" dirty="0"/>
          </a:p>
          <a:p>
            <a:endParaRPr lang="ru-RU" dirty="0"/>
          </a:p>
        </p:txBody>
      </p:sp>
      <p:pic>
        <p:nvPicPr>
          <p:cNvPr id="4098" name="Picture 2" descr="C:\Users\SandN\Desktop\1277903693_Fondovye_rynki_Azii_padayu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803440"/>
            <a:ext cx="3593976" cy="26355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88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07536" y="786266"/>
            <a:ext cx="9488048" cy="1130566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isometricOffAxis1Right"/>
            <a:lightRig rig="threePt" dir="t">
              <a:rot lat="0" lon="0" rev="20400000"/>
            </a:lightRig>
          </a:scene3d>
          <a:sp3d contourW="6350">
            <a:bevelT w="41275" h="19050" prst="coolSlant"/>
            <a:contourClr>
              <a:schemeClr val="accent2">
                <a:shade val="25000"/>
                <a:satMod val="15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2400" b="1" dirty="0"/>
              <a:t>Сучасні підходи </a:t>
            </a: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 smtClean="0"/>
              <a:t>до організації  </a:t>
            </a:r>
            <a:r>
              <a:rPr lang="uk-UA" sz="2400" b="1" dirty="0"/>
              <a:t>системи методичної </a:t>
            </a:r>
            <a:r>
              <a:rPr lang="uk-UA" sz="2400" b="1" dirty="0" smtClean="0"/>
              <a:t>роботи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780928"/>
            <a:ext cx="7520940" cy="35798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000" dirty="0" smtClean="0"/>
              <a:t>Методична робота визначається як </a:t>
            </a:r>
            <a:r>
              <a:rPr lang="uk-UA" sz="2000" dirty="0"/>
              <a:t>провідний фактор становлення методичної компетентності, що є важливою складовою професійної компетентності </a:t>
            </a:r>
            <a:r>
              <a:rPr lang="uk-UA" sz="2000" dirty="0" smtClean="0"/>
              <a:t>педагогів.</a:t>
            </a:r>
          </a:p>
          <a:p>
            <a:pPr algn="just"/>
            <a:endParaRPr lang="uk-UA" sz="2000" dirty="0"/>
          </a:p>
          <a:p>
            <a:pPr marL="0" indent="0" algn="r">
              <a:buNone/>
            </a:pPr>
            <a:r>
              <a:rPr lang="uk-UA" sz="2000" i="1" dirty="0"/>
              <a:t>Т.А</a:t>
            </a:r>
            <a:r>
              <a:rPr lang="uk-UA" sz="2000" i="1" dirty="0" smtClean="0"/>
              <a:t>. </a:t>
            </a:r>
            <a:r>
              <a:rPr lang="uk-UA" sz="2000" i="1" dirty="0" err="1" smtClean="0"/>
              <a:t>Загривна</a:t>
            </a:r>
            <a:r>
              <a:rPr lang="uk-UA" sz="2000" i="1" dirty="0" smtClean="0"/>
              <a:t> </a:t>
            </a:r>
            <a:endParaRPr lang="ru-RU" sz="2000" i="1" dirty="0"/>
          </a:p>
        </p:txBody>
      </p:sp>
      <p:pic>
        <p:nvPicPr>
          <p:cNvPr id="5123" name="Picture 3" descr="C:\Users\SandN\Desktop\public_opinio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41" t="4570" r="11051" b="8128"/>
          <a:stretch/>
        </p:blipFill>
        <p:spPr bwMode="auto">
          <a:xfrm flipH="1">
            <a:off x="803563" y="4322618"/>
            <a:ext cx="2632364" cy="19396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47837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75853"/>
            <a:ext cx="8229600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000" dirty="0" smtClean="0"/>
              <a:t>«</a:t>
            </a:r>
            <a:r>
              <a:rPr lang="uk-UA" sz="2000" dirty="0"/>
              <a:t>Під методичною роботою ми розуміємо цілісну, засновану на досягненнях науки, передового досвіду і конкретному аналізі утруднень учителів, систему взаємозалежних мір, дій і заходів, спрямованих на всебічне підвищення професійної майстерності кожного вчителя й вихователя, на узагальнення і розвиток творчого потенціалу педагогічного колективу в цілому, а в остаточному підсумку – на досягнення оптимальних результатів освіти, </a:t>
            </a:r>
            <a:r>
              <a:rPr lang="uk-UA" sz="2000" dirty="0" smtClean="0"/>
              <a:t>виховання» </a:t>
            </a:r>
          </a:p>
          <a:p>
            <a:pPr marL="0" indent="0" algn="r">
              <a:buNone/>
            </a:pPr>
            <a:endParaRPr lang="uk-UA" i="1" dirty="0" smtClean="0"/>
          </a:p>
          <a:p>
            <a:pPr marL="0" indent="0" algn="r">
              <a:buNone/>
            </a:pPr>
            <a:r>
              <a:rPr lang="uk-UA" i="1" dirty="0" smtClean="0"/>
              <a:t>М.М.</a:t>
            </a:r>
            <a:r>
              <a:rPr lang="uk-UA" i="1" dirty="0" err="1" smtClean="0"/>
              <a:t>Поташник</a:t>
            </a:r>
            <a:endParaRPr lang="ru-RU" i="1" dirty="0"/>
          </a:p>
        </p:txBody>
      </p:sp>
      <p:pic>
        <p:nvPicPr>
          <p:cNvPr id="4" name="Picture 2" descr="C:\Users\SandN\Desktop\Social-Media-Marketing-Strategy-1024x10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5576" y="4221088"/>
            <a:ext cx="2068489" cy="20684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610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andN\Desktop\123133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30"/>
          <a:stretch/>
        </p:blipFill>
        <p:spPr bwMode="auto">
          <a:xfrm>
            <a:off x="2820083" y="4437112"/>
            <a:ext cx="3476477" cy="245818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6036" y="1008152"/>
            <a:ext cx="7520940" cy="548640"/>
          </a:xfrm>
        </p:spPr>
        <p:txBody>
          <a:bodyPr>
            <a:normAutofit/>
          </a:bodyPr>
          <a:lstStyle/>
          <a:p>
            <a:r>
              <a:rPr lang="uk-UA" sz="2200" i="1" dirty="0" smtClean="0"/>
              <a:t>(за В.І.</a:t>
            </a:r>
            <a:r>
              <a:rPr lang="uk-UA" sz="2200" i="1" dirty="0" err="1" smtClean="0"/>
              <a:t>Пуцовим</a:t>
            </a:r>
            <a:r>
              <a:rPr lang="uk-UA" sz="2200" i="1" dirty="0" smtClean="0"/>
              <a:t>)</a:t>
            </a:r>
            <a:endParaRPr lang="ru-RU" sz="22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496944" cy="3579849"/>
          </a:xfrm>
        </p:spPr>
        <p:txBody>
          <a:bodyPr>
            <a:normAutofit/>
          </a:bodyPr>
          <a:lstStyle/>
          <a:p>
            <a:pPr algn="just">
              <a:buBlip>
                <a:blip r:embed="rId3"/>
              </a:buBlip>
            </a:pPr>
            <a:r>
              <a:rPr lang="uk-UA" sz="1700" b="1" dirty="0" smtClean="0">
                <a:solidFill>
                  <a:schemeClr val="accent2">
                    <a:lumMod val="75000"/>
                  </a:schemeClr>
                </a:solidFill>
              </a:rPr>
              <a:t>Мета</a:t>
            </a:r>
            <a:r>
              <a:rPr lang="uk-UA" sz="17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1700" dirty="0" smtClean="0"/>
              <a:t>(</a:t>
            </a:r>
            <a:r>
              <a:rPr lang="uk-UA" sz="1700" dirty="0"/>
              <a:t>прогнозовані результати, орієнтація та концентрація зусиль на їх </a:t>
            </a:r>
            <a:r>
              <a:rPr lang="uk-UA" sz="1700" dirty="0" smtClean="0"/>
              <a:t>досягнення).</a:t>
            </a:r>
            <a:endParaRPr lang="ru-RU" sz="1700" dirty="0"/>
          </a:p>
          <a:p>
            <a:pPr lvl="0" algn="just">
              <a:buBlip>
                <a:blip r:embed="rId3"/>
              </a:buBlip>
            </a:pPr>
            <a:r>
              <a:rPr lang="uk-UA" sz="1700" b="1" dirty="0" smtClean="0">
                <a:solidFill>
                  <a:schemeClr val="accent2">
                    <a:lumMod val="75000"/>
                  </a:schemeClr>
                </a:solidFill>
              </a:rPr>
              <a:t>Завдання</a:t>
            </a:r>
            <a:r>
              <a:rPr lang="uk-UA" sz="17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1700" dirty="0" smtClean="0"/>
              <a:t>(конкретизовані </a:t>
            </a:r>
            <a:r>
              <a:rPr lang="uk-UA" sz="1700" dirty="0"/>
              <a:t>шляхи реалізації </a:t>
            </a:r>
            <a:r>
              <a:rPr lang="uk-UA" sz="1700" dirty="0" smtClean="0"/>
              <a:t>мети).</a:t>
            </a:r>
            <a:endParaRPr lang="ru-RU" sz="1700" dirty="0"/>
          </a:p>
          <a:p>
            <a:pPr lvl="0" algn="just">
              <a:buBlip>
                <a:blip r:embed="rId3"/>
              </a:buBlip>
            </a:pPr>
            <a:r>
              <a:rPr lang="uk-UA" sz="1700" b="1" dirty="0" smtClean="0">
                <a:solidFill>
                  <a:schemeClr val="accent2">
                    <a:lumMod val="75000"/>
                  </a:schemeClr>
                </a:solidFill>
              </a:rPr>
              <a:t>Зміст</a:t>
            </a:r>
            <a:r>
              <a:rPr lang="uk-UA" sz="17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1700" dirty="0" smtClean="0"/>
              <a:t>(</a:t>
            </a:r>
            <a:r>
              <a:rPr lang="uk-UA" sz="1700" dirty="0"/>
              <a:t>комплекс </a:t>
            </a:r>
            <a:r>
              <a:rPr lang="uk-UA" sz="1700" dirty="0" smtClean="0"/>
              <a:t>культурологічних, </a:t>
            </a:r>
            <a:r>
              <a:rPr lang="uk-UA" sz="1700" dirty="0"/>
              <a:t>методологічних, педагогічних та методичних проблем, вирішення яких забезпечує досягнення визначених цілей та </a:t>
            </a:r>
            <a:r>
              <a:rPr lang="uk-UA" sz="1700" dirty="0" smtClean="0"/>
              <a:t>завдань).</a:t>
            </a:r>
            <a:endParaRPr lang="ru-RU" sz="1700" dirty="0"/>
          </a:p>
          <a:p>
            <a:pPr lvl="0" algn="just">
              <a:buBlip>
                <a:blip r:embed="rId3"/>
              </a:buBlip>
            </a:pPr>
            <a:r>
              <a:rPr lang="uk-UA" sz="1700" b="1" dirty="0" smtClean="0">
                <a:solidFill>
                  <a:schemeClr val="accent2">
                    <a:lumMod val="75000"/>
                  </a:schemeClr>
                </a:solidFill>
              </a:rPr>
              <a:t>Форми</a:t>
            </a:r>
            <a:r>
              <a:rPr lang="uk-UA" sz="17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1700" dirty="0" smtClean="0"/>
              <a:t>(зовнішнє оформлення змісту).</a:t>
            </a:r>
            <a:endParaRPr lang="ru-RU" sz="1700" dirty="0"/>
          </a:p>
          <a:p>
            <a:pPr lvl="0" algn="just">
              <a:buBlip>
                <a:blip r:embed="rId3"/>
              </a:buBlip>
            </a:pPr>
            <a:r>
              <a:rPr lang="uk-UA" sz="1700" b="1" dirty="0" smtClean="0">
                <a:solidFill>
                  <a:schemeClr val="accent2">
                    <a:lumMod val="75000"/>
                  </a:schemeClr>
                </a:solidFill>
              </a:rPr>
              <a:t>Методи</a:t>
            </a:r>
            <a:r>
              <a:rPr lang="uk-UA" sz="17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1700" dirty="0" smtClean="0"/>
              <a:t>(способи досягнення мети, сукупність </a:t>
            </a:r>
            <a:r>
              <a:rPr lang="uk-UA" sz="1700" dirty="0"/>
              <a:t>підходів, прийомів, операцій практичного чи теоретичного засвоєння </a:t>
            </a:r>
            <a:r>
              <a:rPr lang="uk-UA" sz="1700" dirty="0" smtClean="0"/>
              <a:t>дійсності).</a:t>
            </a:r>
            <a:endParaRPr lang="ru-RU" sz="1700" dirty="0"/>
          </a:p>
          <a:p>
            <a:pPr lvl="0" algn="just">
              <a:buBlip>
                <a:blip r:embed="rId3"/>
              </a:buBlip>
            </a:pPr>
            <a:r>
              <a:rPr lang="uk-UA" sz="1700" b="1" dirty="0" smtClean="0">
                <a:solidFill>
                  <a:schemeClr val="accent2">
                    <a:lumMod val="75000"/>
                  </a:schemeClr>
                </a:solidFill>
              </a:rPr>
              <a:t>Результати.</a:t>
            </a:r>
            <a:endParaRPr lang="ru-RU" sz="17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97852" y="332656"/>
            <a:ext cx="7520940" cy="548640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Right"/>
            <a:lightRig rig="threePt" dir="t"/>
          </a:scene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методичної роботи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94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333</TotalTime>
  <Words>942</Words>
  <Application>Microsoft Office PowerPoint</Application>
  <PresentationFormat>Экран (4:3)</PresentationFormat>
  <Paragraphs>150</Paragraphs>
  <Slides>18</Slides>
  <Notes>1</Notes>
  <HiddenSlides>0</HiddenSlides>
  <MMClips>0</MMClips>
  <ScaleCrop>false</ScaleCrop>
  <HeadingPairs>
    <vt:vector size="8" baseType="variant">
      <vt:variant>
        <vt:lpstr>Тема</vt:lpstr>
      </vt:variant>
      <vt:variant>
        <vt:i4>1</vt:i4>
      </vt:variant>
      <vt:variant>
        <vt:lpstr>Связи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Углы</vt:lpstr>
      <vt:lpstr>I:\КУРСОВА\результат психологи.doc</vt:lpstr>
      <vt:lpstr>I:\КУРСОВА\емоційне вигоряння практичних психологів.doc</vt:lpstr>
      <vt:lpstr>I:\КУРСОВА\МЕТОДИЧНІ ЗАПИТИ НЕСМАШНА.docx</vt:lpstr>
      <vt:lpstr>Документ</vt:lpstr>
      <vt:lpstr>ВИПУСКНА РОБОТА </vt:lpstr>
      <vt:lpstr>Актуальність теми</vt:lpstr>
      <vt:lpstr>Актуальність теми</vt:lpstr>
      <vt:lpstr>Презентация PowerPoint</vt:lpstr>
      <vt:lpstr>Презентация PowerPoint</vt:lpstr>
      <vt:lpstr>Презентация PowerPoint</vt:lpstr>
      <vt:lpstr>Сучасні підходи  до організації  системи методичної роботи</vt:lpstr>
      <vt:lpstr>Презентация PowerPoint</vt:lpstr>
      <vt:lpstr>(за В.І.Пуцовим)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методи</vt:lpstr>
      <vt:lpstr>методи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ПЕДАГОГІЧНИХ НАУК УКРАЇНИ                                                                        УНІВЕРСИТЕТ МЕНЕДЖМЕНТУ ОСВІТИ                                                                                                        ЦЕНТРАЛЬНИЙ ІНСТИТУТ ПІСЛЯДИПЛОМНО ЇПЕДАГОГІЧНОЇ ОСВІТИ</dc:title>
  <dc:creator>Admin</dc:creator>
  <cp:lastModifiedBy>Пользователь</cp:lastModifiedBy>
  <cp:revision>34</cp:revision>
  <dcterms:created xsi:type="dcterms:W3CDTF">2015-06-10T11:39:03Z</dcterms:created>
  <dcterms:modified xsi:type="dcterms:W3CDTF">2016-09-28T04:33:34Z</dcterms:modified>
</cp:coreProperties>
</file>