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8" r:id="rId3"/>
    <p:sldId id="259" r:id="rId4"/>
    <p:sldId id="262" r:id="rId5"/>
    <p:sldId id="264" r:id="rId6"/>
    <p:sldId id="263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379F72-A05F-426C-A124-191DEEA4FDC2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3497B36-AEC4-4AC1-B112-92D58C501734}">
      <dgm:prSet phldrT="[Текст]"/>
      <dgm:spPr/>
      <dgm:t>
        <a:bodyPr/>
        <a:lstStyle/>
        <a:p>
          <a:r>
            <a:rPr lang="uk-UA" b="1" dirty="0" smtClean="0"/>
            <a:t>знати</a:t>
          </a:r>
          <a:endParaRPr lang="uk-UA" b="1" dirty="0"/>
        </a:p>
      </dgm:t>
    </dgm:pt>
    <dgm:pt modelId="{596940E0-5BF6-4E25-9ADC-7DDC5329428B}" type="parTrans" cxnId="{E6CEBB6B-FCB0-4B6F-8B4D-B7DEA99ADADC}">
      <dgm:prSet/>
      <dgm:spPr/>
      <dgm:t>
        <a:bodyPr/>
        <a:lstStyle/>
        <a:p>
          <a:endParaRPr lang="uk-UA"/>
        </a:p>
      </dgm:t>
    </dgm:pt>
    <dgm:pt modelId="{62E90CDF-B4E6-4690-B5BE-B64E614CC4A7}" type="sibTrans" cxnId="{E6CEBB6B-FCB0-4B6F-8B4D-B7DEA99ADADC}">
      <dgm:prSet/>
      <dgm:spPr/>
      <dgm:t>
        <a:bodyPr/>
        <a:lstStyle/>
        <a:p>
          <a:endParaRPr lang="uk-UA"/>
        </a:p>
      </dgm:t>
    </dgm:pt>
    <dgm:pt modelId="{7613EB33-BAE0-47D9-892C-AFB391BA20AC}">
      <dgm:prSet phldrT="[Текст]"/>
      <dgm:spPr/>
      <dgm:t>
        <a:bodyPr/>
        <a:lstStyle/>
        <a:p>
          <a:r>
            <a:rPr lang="uk-UA" b="1" dirty="0" smtClean="0"/>
            <a:t>любити</a:t>
          </a:r>
          <a:endParaRPr lang="uk-UA" b="1" dirty="0"/>
        </a:p>
      </dgm:t>
    </dgm:pt>
    <dgm:pt modelId="{DBE763F7-FC31-4DFB-A27C-CD957E7C4E2A}" type="parTrans" cxnId="{9069DF1F-CD65-4E32-97AB-FDC04CF645D6}">
      <dgm:prSet/>
      <dgm:spPr/>
      <dgm:t>
        <a:bodyPr/>
        <a:lstStyle/>
        <a:p>
          <a:endParaRPr lang="uk-UA"/>
        </a:p>
      </dgm:t>
    </dgm:pt>
    <dgm:pt modelId="{616BA333-7A64-4ED3-8D6C-39762311A8D9}" type="sibTrans" cxnId="{9069DF1F-CD65-4E32-97AB-FDC04CF645D6}">
      <dgm:prSet/>
      <dgm:spPr/>
      <dgm:t>
        <a:bodyPr/>
        <a:lstStyle/>
        <a:p>
          <a:endParaRPr lang="uk-UA"/>
        </a:p>
      </dgm:t>
    </dgm:pt>
    <dgm:pt modelId="{CDCCDD5E-BD2C-4716-937A-F492BE7F54A4}">
      <dgm:prSet phldrT="[Текст]"/>
      <dgm:spPr/>
      <dgm:t>
        <a:bodyPr/>
        <a:lstStyle/>
        <a:p>
          <a:r>
            <a:rPr lang="uk-UA" b="1" i="1" dirty="0" smtClean="0"/>
            <a:t>емоції</a:t>
          </a:r>
          <a:endParaRPr lang="uk-UA" b="1" i="1" dirty="0"/>
        </a:p>
      </dgm:t>
    </dgm:pt>
    <dgm:pt modelId="{DCCA1E11-F3C9-44C8-9BA8-83BDF34BF1FA}" type="parTrans" cxnId="{E5F9E5B4-F89D-4943-BA27-480C033A70E8}">
      <dgm:prSet/>
      <dgm:spPr/>
      <dgm:t>
        <a:bodyPr/>
        <a:lstStyle/>
        <a:p>
          <a:endParaRPr lang="uk-UA"/>
        </a:p>
      </dgm:t>
    </dgm:pt>
    <dgm:pt modelId="{1DB67806-4D96-46AF-BADA-4C6C7853E622}" type="sibTrans" cxnId="{E5F9E5B4-F89D-4943-BA27-480C033A70E8}">
      <dgm:prSet/>
      <dgm:spPr/>
      <dgm:t>
        <a:bodyPr/>
        <a:lstStyle/>
        <a:p>
          <a:endParaRPr lang="uk-UA"/>
        </a:p>
      </dgm:t>
    </dgm:pt>
    <dgm:pt modelId="{85F3CC33-202E-4D61-9DD8-21B3011114E5}">
      <dgm:prSet phldrT="[Текст]"/>
      <dgm:spPr/>
      <dgm:t>
        <a:bodyPr/>
        <a:lstStyle/>
        <a:p>
          <a:r>
            <a:rPr lang="uk-UA" b="1" i="1" dirty="0" smtClean="0"/>
            <a:t>логіка</a:t>
          </a:r>
          <a:endParaRPr lang="uk-UA" b="1" i="1" dirty="0"/>
        </a:p>
      </dgm:t>
    </dgm:pt>
    <dgm:pt modelId="{ED3BB39F-4AB1-4B0A-A80A-7508DB24C9E9}" type="parTrans" cxnId="{2B541A61-ABBD-4F8B-AA0B-EB5F133242BC}">
      <dgm:prSet/>
      <dgm:spPr/>
      <dgm:t>
        <a:bodyPr/>
        <a:lstStyle/>
        <a:p>
          <a:endParaRPr lang="uk-UA"/>
        </a:p>
      </dgm:t>
    </dgm:pt>
    <dgm:pt modelId="{07A134FD-6BEF-4464-9173-4A4788D4D0F0}" type="sibTrans" cxnId="{2B541A61-ABBD-4F8B-AA0B-EB5F133242BC}">
      <dgm:prSet/>
      <dgm:spPr/>
      <dgm:t>
        <a:bodyPr/>
        <a:lstStyle/>
        <a:p>
          <a:endParaRPr lang="uk-UA"/>
        </a:p>
      </dgm:t>
    </dgm:pt>
    <dgm:pt modelId="{FF909DB2-27A2-4144-B032-CE36E6877BD5}" type="pres">
      <dgm:prSet presAssocID="{FE379F72-A05F-426C-A124-191DEEA4FDC2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044765C7-6D99-4D69-A88C-10D467DBFC88}" type="pres">
      <dgm:prSet presAssocID="{FE379F72-A05F-426C-A124-191DEEA4FDC2}" presName="children" presStyleCnt="0"/>
      <dgm:spPr/>
    </dgm:pt>
    <dgm:pt modelId="{9220D703-121B-4A24-BDEA-3683A7B5252D}" type="pres">
      <dgm:prSet presAssocID="{FE379F72-A05F-426C-A124-191DEEA4FDC2}" presName="childPlaceholder" presStyleCnt="0"/>
      <dgm:spPr/>
    </dgm:pt>
    <dgm:pt modelId="{4AA4C701-2FA9-4AA1-895C-99114D1BAA9E}" type="pres">
      <dgm:prSet presAssocID="{FE379F72-A05F-426C-A124-191DEEA4FDC2}" presName="circle" presStyleCnt="0"/>
      <dgm:spPr/>
    </dgm:pt>
    <dgm:pt modelId="{A53533CB-2C1A-49EE-8A8E-075919FEDDAD}" type="pres">
      <dgm:prSet presAssocID="{FE379F72-A05F-426C-A124-191DEEA4FDC2}" presName="quadrant1" presStyleLbl="node1" presStyleIdx="0" presStyleCnt="4" custScaleX="108993" custScaleY="102948" custLinFactNeighborX="-3061" custLinFactNeighborY="-2259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ABAA0BF-353F-4737-9FB1-2C9423111122}" type="pres">
      <dgm:prSet presAssocID="{FE379F72-A05F-426C-A124-191DEEA4FDC2}" presName="quadrant2" presStyleLbl="node1" presStyleIdx="1" presStyleCnt="4" custLinFactNeighborX="-3723" custLinFactNeighborY="-373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A365CDB-3F42-4C1A-8934-24C53C2E3F2C}" type="pres">
      <dgm:prSet presAssocID="{FE379F72-A05F-426C-A124-191DEEA4FDC2}" presName="quadrant3" presStyleLbl="node1" presStyleIdx="2" presStyleCnt="4" custScaleY="107475" custLinFactNeighborX="-3723" custLinFactNeighborY="-9329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90D4CCC-6325-4BBB-B572-6F0A5FDA5CEE}" type="pres">
      <dgm:prSet presAssocID="{FE379F72-A05F-426C-A124-191DEEA4FDC2}" presName="quadrant4" presStyleLbl="node1" presStyleIdx="3" presStyleCnt="4" custScaleX="108993" custScaleY="107709" custLinFactNeighborX="-3061" custLinFactNeighborY="-944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C5CF7BE-7DAB-4D77-944E-DF8F239C019F}" type="pres">
      <dgm:prSet presAssocID="{FE379F72-A05F-426C-A124-191DEEA4FDC2}" presName="quadrantPlaceholder" presStyleCnt="0"/>
      <dgm:spPr/>
    </dgm:pt>
    <dgm:pt modelId="{28A5073B-EE8F-4C3F-9DBF-7EE61A34CEF8}" type="pres">
      <dgm:prSet presAssocID="{FE379F72-A05F-426C-A124-191DEEA4FDC2}" presName="center1" presStyleLbl="fgShp" presStyleIdx="0" presStyleCnt="2" custAng="5553037" custLinFactNeighborX="33119" custLinFactNeighborY="7051"/>
      <dgm:spPr/>
    </dgm:pt>
    <dgm:pt modelId="{9BFE526B-1A96-4FB4-BDE0-363DE6FF40AA}" type="pres">
      <dgm:prSet presAssocID="{FE379F72-A05F-426C-A124-191DEEA4FDC2}" presName="center2" presStyleLbl="fgShp" presStyleIdx="1" presStyleCnt="2" custAng="5400000" custLinFactNeighborX="-55091" custLinFactNeighborY="-25756"/>
      <dgm:spPr/>
    </dgm:pt>
  </dgm:ptLst>
  <dgm:cxnLst>
    <dgm:cxn modelId="{D4E195B2-B5A9-454D-9781-4A4E7FD36214}" type="presOf" srcId="{CDCCDD5E-BD2C-4716-937A-F492BE7F54A4}" destId="{CA365CDB-3F42-4C1A-8934-24C53C2E3F2C}" srcOrd="0" destOrd="0" presId="urn:microsoft.com/office/officeart/2005/8/layout/cycle4"/>
    <dgm:cxn modelId="{5496F8C9-AEF9-46EB-98C6-2107711AF437}" type="presOf" srcId="{FE379F72-A05F-426C-A124-191DEEA4FDC2}" destId="{FF909DB2-27A2-4144-B032-CE36E6877BD5}" srcOrd="0" destOrd="0" presId="urn:microsoft.com/office/officeart/2005/8/layout/cycle4"/>
    <dgm:cxn modelId="{A27DF074-4F23-4A36-B91D-495B42CCB08C}" type="presOf" srcId="{7613EB33-BAE0-47D9-892C-AFB391BA20AC}" destId="{CABAA0BF-353F-4737-9FB1-2C9423111122}" srcOrd="0" destOrd="0" presId="urn:microsoft.com/office/officeart/2005/8/layout/cycle4"/>
    <dgm:cxn modelId="{9069DF1F-CD65-4E32-97AB-FDC04CF645D6}" srcId="{FE379F72-A05F-426C-A124-191DEEA4FDC2}" destId="{7613EB33-BAE0-47D9-892C-AFB391BA20AC}" srcOrd="1" destOrd="0" parTransId="{DBE763F7-FC31-4DFB-A27C-CD957E7C4E2A}" sibTransId="{616BA333-7A64-4ED3-8D6C-39762311A8D9}"/>
    <dgm:cxn modelId="{E6CEBB6B-FCB0-4B6F-8B4D-B7DEA99ADADC}" srcId="{FE379F72-A05F-426C-A124-191DEEA4FDC2}" destId="{C3497B36-AEC4-4AC1-B112-92D58C501734}" srcOrd="0" destOrd="0" parTransId="{596940E0-5BF6-4E25-9ADC-7DDC5329428B}" sibTransId="{62E90CDF-B4E6-4690-B5BE-B64E614CC4A7}"/>
    <dgm:cxn modelId="{9392C33D-C7E6-435B-B96A-AEFE8D797593}" type="presOf" srcId="{85F3CC33-202E-4D61-9DD8-21B3011114E5}" destId="{B90D4CCC-6325-4BBB-B572-6F0A5FDA5CEE}" srcOrd="0" destOrd="0" presId="urn:microsoft.com/office/officeart/2005/8/layout/cycle4"/>
    <dgm:cxn modelId="{E5F9E5B4-F89D-4943-BA27-480C033A70E8}" srcId="{FE379F72-A05F-426C-A124-191DEEA4FDC2}" destId="{CDCCDD5E-BD2C-4716-937A-F492BE7F54A4}" srcOrd="2" destOrd="0" parTransId="{DCCA1E11-F3C9-44C8-9BA8-83BDF34BF1FA}" sibTransId="{1DB67806-4D96-46AF-BADA-4C6C7853E622}"/>
    <dgm:cxn modelId="{2B541A61-ABBD-4F8B-AA0B-EB5F133242BC}" srcId="{FE379F72-A05F-426C-A124-191DEEA4FDC2}" destId="{85F3CC33-202E-4D61-9DD8-21B3011114E5}" srcOrd="3" destOrd="0" parTransId="{ED3BB39F-4AB1-4B0A-A80A-7508DB24C9E9}" sibTransId="{07A134FD-6BEF-4464-9173-4A4788D4D0F0}"/>
    <dgm:cxn modelId="{A66C317D-24E7-48D0-8DE4-5A638E656E31}" type="presOf" srcId="{C3497B36-AEC4-4AC1-B112-92D58C501734}" destId="{A53533CB-2C1A-49EE-8A8E-075919FEDDAD}" srcOrd="0" destOrd="0" presId="urn:microsoft.com/office/officeart/2005/8/layout/cycle4"/>
    <dgm:cxn modelId="{116704CB-564D-4DCB-B056-DA25592A3A25}" type="presParOf" srcId="{FF909DB2-27A2-4144-B032-CE36E6877BD5}" destId="{044765C7-6D99-4D69-A88C-10D467DBFC88}" srcOrd="0" destOrd="0" presId="urn:microsoft.com/office/officeart/2005/8/layout/cycle4"/>
    <dgm:cxn modelId="{DBA526C6-33FB-4905-AC93-D93644868347}" type="presParOf" srcId="{044765C7-6D99-4D69-A88C-10D467DBFC88}" destId="{9220D703-121B-4A24-BDEA-3683A7B5252D}" srcOrd="0" destOrd="0" presId="urn:microsoft.com/office/officeart/2005/8/layout/cycle4"/>
    <dgm:cxn modelId="{63E7A1F3-ED10-4752-B9DC-1DC7DF7B3C36}" type="presParOf" srcId="{FF909DB2-27A2-4144-B032-CE36E6877BD5}" destId="{4AA4C701-2FA9-4AA1-895C-99114D1BAA9E}" srcOrd="1" destOrd="0" presId="urn:microsoft.com/office/officeart/2005/8/layout/cycle4"/>
    <dgm:cxn modelId="{E935A25C-BF33-45A6-8AAF-8AC432E48369}" type="presParOf" srcId="{4AA4C701-2FA9-4AA1-895C-99114D1BAA9E}" destId="{A53533CB-2C1A-49EE-8A8E-075919FEDDAD}" srcOrd="0" destOrd="0" presId="urn:microsoft.com/office/officeart/2005/8/layout/cycle4"/>
    <dgm:cxn modelId="{6925E2F9-A321-45FB-9D26-B5300276E736}" type="presParOf" srcId="{4AA4C701-2FA9-4AA1-895C-99114D1BAA9E}" destId="{CABAA0BF-353F-4737-9FB1-2C9423111122}" srcOrd="1" destOrd="0" presId="urn:microsoft.com/office/officeart/2005/8/layout/cycle4"/>
    <dgm:cxn modelId="{80836B85-FC94-4BA0-A1D2-D1852837E6D6}" type="presParOf" srcId="{4AA4C701-2FA9-4AA1-895C-99114D1BAA9E}" destId="{CA365CDB-3F42-4C1A-8934-24C53C2E3F2C}" srcOrd="2" destOrd="0" presId="urn:microsoft.com/office/officeart/2005/8/layout/cycle4"/>
    <dgm:cxn modelId="{4680C658-3E74-402B-8797-530DE2CB44D9}" type="presParOf" srcId="{4AA4C701-2FA9-4AA1-895C-99114D1BAA9E}" destId="{B90D4CCC-6325-4BBB-B572-6F0A5FDA5CEE}" srcOrd="3" destOrd="0" presId="urn:microsoft.com/office/officeart/2005/8/layout/cycle4"/>
    <dgm:cxn modelId="{C0406F0E-C60F-44A6-81A6-A16A62888587}" type="presParOf" srcId="{4AA4C701-2FA9-4AA1-895C-99114D1BAA9E}" destId="{1C5CF7BE-7DAB-4D77-944E-DF8F239C019F}" srcOrd="4" destOrd="0" presId="urn:microsoft.com/office/officeart/2005/8/layout/cycle4"/>
    <dgm:cxn modelId="{B4E96208-BB57-448F-AED7-238088C2DDD5}" type="presParOf" srcId="{FF909DB2-27A2-4144-B032-CE36E6877BD5}" destId="{28A5073B-EE8F-4C3F-9DBF-7EE61A34CEF8}" srcOrd="2" destOrd="0" presId="urn:microsoft.com/office/officeart/2005/8/layout/cycle4"/>
    <dgm:cxn modelId="{BAE623AB-7CDF-42DD-B37F-4E25CDB09A58}" type="presParOf" srcId="{FF909DB2-27A2-4144-B032-CE36E6877BD5}" destId="{9BFE526B-1A96-4FB4-BDE0-363DE6FF40AA}" srcOrd="3" destOrd="0" presId="urn:microsoft.com/office/officeart/2005/8/layout/cycle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Місце для дати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15.09.2016</a:t>
            </a:fld>
            <a:endParaRPr lang="uk-UA"/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32" name="Прямокут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кут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кут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кут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кут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56" name="Прямокут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кут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кут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кут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15.09.2016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15.09.2016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15.09.2016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іліні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іліні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іліні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іліні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іліні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іліні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іліні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іліні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іліні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іліні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іліні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іліні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іліні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іліні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іліні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15.09.2016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7" name="Прямокут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8" name="Прямокут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кут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кут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кут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кут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15.09.2016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кут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15.09.2016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6" name="Прямокут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кут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кут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кут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кут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кут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кут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кут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кут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15.09.2016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15.09.2016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15.09.2016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 сполучна ліні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увати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 сполучна ліні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 сполучна ліні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 сполучна ліні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grpSp>
        <p:nvGrpSpPr>
          <p:cNvPr id="14" name="Групувати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 сполучна ліні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 сполучна ліні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 сполучна ліні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увати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 сполучна ліні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 сполучна ліні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 сполучна ліні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93959E6-847B-4937-8C3D-49CDB5BA4EF3}" type="datetimeFigureOut">
              <a:rPr lang="uk-UA" smtClean="0"/>
              <a:pPr/>
              <a:t>15.09.2016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кут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кут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кут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кут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кут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кут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кут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кут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Місце для заголовка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93959E6-847B-4937-8C3D-49CDB5BA4EF3}" type="datetimeFigureOut">
              <a:rPr lang="uk-UA" smtClean="0"/>
              <a:pPr/>
              <a:t>15.09.2016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9BD255C-740D-4BFE-A60D-37750E3706A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714356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>Психологічна просвіта </a:t>
            </a:r>
            <a:br>
              <a:rPr lang="uk-UA" b="1" dirty="0" smtClean="0"/>
            </a:br>
            <a:r>
              <a:rPr lang="uk-UA" b="1" dirty="0" smtClean="0"/>
              <a:t>педагогів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3428992" y="3714752"/>
            <a:ext cx="5429288" cy="2857520"/>
          </a:xfrm>
        </p:spPr>
        <p:txBody>
          <a:bodyPr>
            <a:noAutofit/>
          </a:bodyPr>
          <a:lstStyle/>
          <a:p>
            <a:pPr algn="r"/>
            <a:endParaRPr lang="uk-UA" sz="2000" b="1" i="1" dirty="0" smtClean="0"/>
          </a:p>
          <a:p>
            <a:pPr algn="r"/>
            <a:endParaRPr lang="uk-UA" sz="2000" b="1" i="1" dirty="0" smtClean="0"/>
          </a:p>
          <a:p>
            <a:pPr algn="r"/>
            <a:endParaRPr lang="uk-UA" b="1" i="1" dirty="0" smtClean="0"/>
          </a:p>
          <a:p>
            <a:pPr algn="r"/>
            <a:endParaRPr lang="uk-UA" sz="2000" b="1" i="1" dirty="0" smtClean="0"/>
          </a:p>
          <a:p>
            <a:pPr algn="r"/>
            <a:endParaRPr lang="uk-UA" b="1" i="1" dirty="0" smtClean="0"/>
          </a:p>
          <a:p>
            <a:pPr algn="r"/>
            <a:endParaRPr lang="uk-UA" sz="2000" b="1" i="1" dirty="0" smtClean="0"/>
          </a:p>
          <a:p>
            <a:pPr algn="just"/>
            <a:endParaRPr lang="uk-UA" sz="2000" dirty="0" smtClean="0"/>
          </a:p>
          <a:p>
            <a:pPr algn="just"/>
            <a:endParaRPr lang="uk-UA" sz="2000" dirty="0" smtClean="0"/>
          </a:p>
          <a:p>
            <a:pPr algn="just"/>
            <a:endParaRPr lang="uk-UA" sz="2000" dirty="0" smtClean="0"/>
          </a:p>
          <a:p>
            <a:pPr algn="just"/>
            <a:endParaRPr lang="uk-UA" sz="2000" dirty="0" smtClean="0"/>
          </a:p>
          <a:p>
            <a:pPr algn="r"/>
            <a:endParaRPr lang="uk-UA" sz="2000" dirty="0" smtClean="0"/>
          </a:p>
          <a:p>
            <a:pPr algn="r"/>
            <a:r>
              <a:rPr lang="uk-UA" sz="1800" i="1" dirty="0" smtClean="0"/>
              <a:t>Виступ на он-лайн конференції для психологів ДНЗ </a:t>
            </a:r>
          </a:p>
          <a:p>
            <a:pPr algn="r"/>
            <a:r>
              <a:rPr lang="uk-UA" sz="1800" i="1" dirty="0" smtClean="0"/>
              <a:t> </a:t>
            </a:r>
            <a:r>
              <a:rPr lang="uk-UA" sz="1800" i="1" dirty="0" err="1" smtClean="0"/>
              <a:t>“Психолого-педагогічний</a:t>
            </a:r>
            <a:r>
              <a:rPr lang="uk-UA" sz="1800" i="1" dirty="0" smtClean="0"/>
              <a:t> супровід педагога в ДНЗ</a:t>
            </a:r>
            <a:r>
              <a:rPr lang="uk-UA" sz="1800" dirty="0" smtClean="0"/>
              <a:t>”</a:t>
            </a:r>
          </a:p>
          <a:p>
            <a:pPr algn="r"/>
            <a:endParaRPr lang="uk-UA" sz="2000" dirty="0" smtClean="0"/>
          </a:p>
          <a:p>
            <a:pPr algn="r"/>
            <a:endParaRPr lang="uk-UA" dirty="0" smtClean="0"/>
          </a:p>
          <a:p>
            <a:pPr algn="r"/>
            <a:r>
              <a:rPr lang="uk-UA" sz="2000" dirty="0" smtClean="0"/>
              <a:t>Несмашна Г.Є.</a:t>
            </a:r>
          </a:p>
          <a:p>
            <a:pPr algn="r"/>
            <a:r>
              <a:rPr lang="uk-UA" sz="2000" dirty="0" smtClean="0"/>
              <a:t>методист ТКМЦ</a:t>
            </a:r>
          </a:p>
          <a:p>
            <a:pPr algn="ctr"/>
            <a:r>
              <a:rPr lang="uk-UA" dirty="0" smtClean="0"/>
              <a:t>19.09.2016р </a:t>
            </a:r>
            <a:endParaRPr lang="uk-UA" sz="2000" dirty="0" smtClean="0"/>
          </a:p>
          <a:p>
            <a:pPr algn="r"/>
            <a:endParaRPr lang="uk-UA" sz="2000" dirty="0" smtClean="0"/>
          </a:p>
        </p:txBody>
      </p:sp>
      <p:pic>
        <p:nvPicPr>
          <p:cNvPr id="5" name="Рисунок 4" descr="imagesпро.jpg"/>
          <p:cNvPicPr>
            <a:picLocks noChangeAspect="1"/>
          </p:cNvPicPr>
          <p:nvPr/>
        </p:nvPicPr>
        <p:blipFill>
          <a:blip r:embed="rId2"/>
          <a:srcRect l="4382" r="7981"/>
          <a:stretch>
            <a:fillRect/>
          </a:stretch>
        </p:blipFill>
        <p:spPr>
          <a:xfrm>
            <a:off x="500034" y="3643314"/>
            <a:ext cx="2903241" cy="2714644"/>
          </a:xfrm>
          <a:prstGeom prst="rect">
            <a:avLst/>
          </a:prstGeom>
        </p:spPr>
      </p:pic>
      <p:sp>
        <p:nvSpPr>
          <p:cNvPr id="6" name="Прямокутник 5"/>
          <p:cNvSpPr/>
          <p:nvPr/>
        </p:nvSpPr>
        <p:spPr>
          <a:xfrm>
            <a:off x="3571868" y="2786058"/>
            <a:ext cx="52864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uk-UA" b="1" i="1" dirty="0" err="1" smtClean="0">
                <a:solidFill>
                  <a:schemeClr val="tx2">
                    <a:lumMod val="50000"/>
                  </a:schemeClr>
                </a:solidFill>
              </a:rPr>
              <a:t>“Проблеми</a:t>
            </a:r>
            <a:r>
              <a:rPr lang="uk-UA" b="1" i="1" dirty="0" smtClean="0">
                <a:solidFill>
                  <a:schemeClr val="tx2">
                    <a:lumMod val="50000"/>
                  </a:schemeClr>
                </a:solidFill>
              </a:rPr>
              <a:t> можуть стати можливостями, </a:t>
            </a:r>
            <a:endParaRPr lang="uk-UA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r"/>
            <a:r>
              <a:rPr lang="uk-UA" b="1" i="1" dirty="0" smtClean="0">
                <a:solidFill>
                  <a:schemeClr val="tx2">
                    <a:lumMod val="50000"/>
                  </a:schemeClr>
                </a:solidFill>
              </a:rPr>
              <a:t>якщо правильні люди збираються </a:t>
            </a:r>
            <a:r>
              <a:rPr lang="uk-UA" b="1" i="1" dirty="0" err="1" smtClean="0">
                <a:solidFill>
                  <a:schemeClr val="tx2">
                    <a:lumMod val="50000"/>
                  </a:schemeClr>
                </a:solidFill>
              </a:rPr>
              <a:t>разом</a:t>
            </a:r>
            <a:r>
              <a:rPr lang="uk-UA" b="1" dirty="0" err="1" smtClean="0">
                <a:solidFill>
                  <a:schemeClr val="tx2">
                    <a:lumMod val="50000"/>
                  </a:schemeClr>
                </a:solidFill>
              </a:rPr>
              <a:t>.”</a:t>
            </a:r>
            <a:endParaRPr lang="uk-UA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b="1" dirty="0" smtClean="0"/>
              <a:t>Мета : Формування психологічної культури педагогів.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57224" y="1783560"/>
            <a:ext cx="7829576" cy="4572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sz="4500" b="1" dirty="0" smtClean="0">
                <a:solidFill>
                  <a:srgbClr val="FF0000"/>
                </a:solidFill>
              </a:rPr>
              <a:t>Завдання:</a:t>
            </a:r>
          </a:p>
          <a:p>
            <a:pPr lvl="0"/>
            <a:r>
              <a:rPr lang="uk-UA" dirty="0" smtClean="0"/>
              <a:t>Формувати у педагогів усвідомлення необхідності у психологічних знаннях та психологічному супроводі діяльності</a:t>
            </a:r>
          </a:p>
          <a:p>
            <a:pPr lvl="0"/>
            <a:r>
              <a:rPr lang="uk-UA" dirty="0" smtClean="0"/>
              <a:t>Сприяти створенню спільного професійного поля , інтеграції психологічної служби у загальну практику роботи ДНЗ</a:t>
            </a:r>
          </a:p>
          <a:p>
            <a:pPr lvl="0"/>
            <a:r>
              <a:rPr lang="uk-UA" dirty="0" smtClean="0"/>
              <a:t>підвищувати професійний рівень та компетентність педагогів, </a:t>
            </a:r>
          </a:p>
          <a:p>
            <a:pPr lvl="0"/>
            <a:r>
              <a:rPr lang="uk-UA" dirty="0" smtClean="0"/>
              <a:t>підтримувати творчий потенціал, </a:t>
            </a:r>
          </a:p>
          <a:p>
            <a:pPr lvl="0"/>
            <a:r>
              <a:rPr lang="uk-UA" dirty="0" smtClean="0"/>
              <a:t>активізувати позитивні сторони, віднайти внутрішні ресурси; сприяти розвитку </a:t>
            </a:r>
            <a:r>
              <a:rPr lang="uk-UA" dirty="0" err="1" smtClean="0"/>
              <a:t>стресостійкості</a:t>
            </a:r>
            <a:r>
              <a:rPr lang="uk-UA" dirty="0" smtClean="0"/>
              <a:t>;</a:t>
            </a:r>
          </a:p>
          <a:p>
            <a:pPr lvl="0"/>
            <a:r>
              <a:rPr lang="uk-UA" dirty="0" smtClean="0"/>
              <a:t>здійснювати профілактику емоційного вигорання; </a:t>
            </a:r>
          </a:p>
          <a:p>
            <a:pPr lvl="0"/>
            <a:r>
              <a:rPr lang="uk-UA" dirty="0" smtClean="0"/>
              <a:t>створювати умови для покращення мікроклімату в колективі</a:t>
            </a:r>
          </a:p>
          <a:p>
            <a:pPr lvl="0"/>
            <a:r>
              <a:rPr lang="uk-UA" dirty="0" smtClean="0"/>
              <a:t>Забезпечувати якісний супровід дітей дошкільного віку, сприяти розвитку дошкільників, захисту їх психічного здоров'я</a:t>
            </a:r>
          </a:p>
          <a:p>
            <a:endParaRPr lang="uk-UA" dirty="0"/>
          </a:p>
        </p:txBody>
      </p:sp>
      <p:pic>
        <p:nvPicPr>
          <p:cNvPr id="4" name="Рисунок 3" descr="123осв.jpg"/>
          <p:cNvPicPr>
            <a:picLocks noChangeAspect="1"/>
          </p:cNvPicPr>
          <p:nvPr/>
        </p:nvPicPr>
        <p:blipFill>
          <a:blip r:embed="rId2"/>
          <a:srcRect l="11956" r="3804"/>
          <a:stretch>
            <a:fillRect/>
          </a:stretch>
        </p:blipFill>
        <p:spPr>
          <a:xfrm>
            <a:off x="7715272" y="785794"/>
            <a:ext cx="1236052" cy="1143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08" y="512064"/>
            <a:ext cx="6543692" cy="988110"/>
          </a:xfrm>
        </p:spPr>
        <p:txBody>
          <a:bodyPr/>
          <a:lstStyle/>
          <a:p>
            <a:pPr algn="ctr"/>
            <a:r>
              <a:rPr lang="uk-UA" sz="3200" b="1" dirty="0" smtClean="0"/>
              <a:t>Форми психологічної просвіти  педагогів</a:t>
            </a:r>
            <a:endParaRPr lang="uk-UA" sz="32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uk-UA" dirty="0" smtClean="0"/>
              <a:t>Лекції ( виступи на семінарах, </a:t>
            </a:r>
            <a:r>
              <a:rPr lang="uk-UA" dirty="0" err="1" smtClean="0"/>
              <a:t>методоб'єднаннях</a:t>
            </a:r>
            <a:r>
              <a:rPr lang="uk-UA" dirty="0" smtClean="0"/>
              <a:t>)</a:t>
            </a:r>
          </a:p>
          <a:p>
            <a:pPr lvl="0"/>
            <a:r>
              <a:rPr lang="uk-UA" dirty="0" smtClean="0"/>
              <a:t>Міні-лекції, інформаційні повідомлення</a:t>
            </a:r>
          </a:p>
          <a:p>
            <a:pPr lvl="0"/>
            <a:r>
              <a:rPr lang="uk-UA" dirty="0" smtClean="0">
                <a:solidFill>
                  <a:srgbClr val="FF0000"/>
                </a:solidFill>
              </a:rPr>
              <a:t>Інформаційні буклети, інформаційні куточки психолога, рекомендована література</a:t>
            </a:r>
          </a:p>
          <a:p>
            <a:pPr lvl="0"/>
            <a:r>
              <a:rPr lang="uk-UA" dirty="0" smtClean="0"/>
              <a:t>Аналіз ситуаційних випадків</a:t>
            </a:r>
          </a:p>
          <a:p>
            <a:pPr lvl="0"/>
            <a:r>
              <a:rPr lang="uk-UA" dirty="0" smtClean="0">
                <a:solidFill>
                  <a:srgbClr val="FF0000"/>
                </a:solidFill>
              </a:rPr>
              <a:t>Рольові ігри</a:t>
            </a:r>
          </a:p>
          <a:p>
            <a:pPr lvl="0"/>
            <a:r>
              <a:rPr lang="uk-UA" dirty="0" smtClean="0"/>
              <a:t>Інтерактивні заняття з елементами тренінгу</a:t>
            </a:r>
          </a:p>
          <a:p>
            <a:pPr lvl="0"/>
            <a:r>
              <a:rPr lang="uk-UA" dirty="0" smtClean="0">
                <a:solidFill>
                  <a:srgbClr val="FF0000"/>
                </a:solidFill>
              </a:rPr>
              <a:t>Тренінг </a:t>
            </a:r>
          </a:p>
          <a:p>
            <a:r>
              <a:rPr lang="uk-UA" dirty="0" smtClean="0"/>
              <a:t>Розробка візуальних  засобів психологічного впливу на емоційний стан педагогів: тематичні пам’ятки;життєстверджуючі афірмації; рекомендації.</a:t>
            </a:r>
            <a:endParaRPr lang="uk-UA" dirty="0"/>
          </a:p>
        </p:txBody>
      </p:sp>
      <p:pic>
        <p:nvPicPr>
          <p:cNvPr id="4" name="Рисунок 3" descr="images65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357166"/>
            <a:ext cx="1528764" cy="1273970"/>
          </a:xfrm>
          <a:prstGeom prst="rect">
            <a:avLst/>
          </a:prstGeom>
        </p:spPr>
      </p:pic>
      <p:pic>
        <p:nvPicPr>
          <p:cNvPr id="5" name="Рисунок 4" descr="images1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520" y="2928933"/>
            <a:ext cx="1500198" cy="11441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200" b="1" dirty="0" smtClean="0"/>
              <a:t>Тематика психологічної просвіти педагогів</a:t>
            </a:r>
            <a:endParaRPr lang="uk-UA" sz="3200" dirty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3286116" y="1285860"/>
          <a:ext cx="3614734" cy="32131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7" name="Скругленный прямоугольник 6"/>
          <p:cNvSpPr>
            <a:spLocks noChangeArrowheads="1"/>
          </p:cNvSpPr>
          <p:nvPr/>
        </p:nvSpPr>
        <p:spPr bwMode="auto">
          <a:xfrm>
            <a:off x="857224" y="1500174"/>
            <a:ext cx="2476500" cy="107157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Психологічні особливості професійної діяльності педагога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8" name="Скругленный прямоугольник 8"/>
          <p:cNvSpPr>
            <a:spLocks noChangeArrowheads="1"/>
          </p:cNvSpPr>
          <p:nvPr/>
        </p:nvSpPr>
        <p:spPr bwMode="auto">
          <a:xfrm>
            <a:off x="6357950" y="1500174"/>
            <a:ext cx="2384425" cy="1103314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Особистісні особливості педагога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Скругленный прямоугольник 5"/>
          <p:cNvSpPr>
            <a:spLocks noChangeArrowheads="1"/>
          </p:cNvSpPr>
          <p:nvPr/>
        </p:nvSpPr>
        <p:spPr bwMode="auto">
          <a:xfrm>
            <a:off x="428596" y="2786058"/>
            <a:ext cx="1650999" cy="763587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Педагогічна психологія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0" name="Скругленный прямоугольник 7"/>
          <p:cNvSpPr>
            <a:spLocks noChangeArrowheads="1"/>
          </p:cNvSpPr>
          <p:nvPr/>
        </p:nvSpPr>
        <p:spPr bwMode="auto">
          <a:xfrm>
            <a:off x="2143108" y="2786058"/>
            <a:ext cx="1568448" cy="822325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Дитяча психологія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1" name="Скругленный прямоугольник 9"/>
          <p:cNvSpPr>
            <a:spLocks noChangeArrowheads="1"/>
          </p:cNvSpPr>
          <p:nvPr/>
        </p:nvSpPr>
        <p:spPr bwMode="auto">
          <a:xfrm>
            <a:off x="6286512" y="2928934"/>
            <a:ext cx="949325" cy="763587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Я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Скругленный прямоугольник 10"/>
          <p:cNvSpPr>
            <a:spLocks noChangeArrowheads="1"/>
          </p:cNvSpPr>
          <p:nvPr/>
        </p:nvSpPr>
        <p:spPr bwMode="auto">
          <a:xfrm>
            <a:off x="7858148" y="2928934"/>
            <a:ext cx="936625" cy="820737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група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3" name="Скругленный прямоугольник 11"/>
          <p:cNvSpPr>
            <a:spLocks noChangeArrowheads="1"/>
          </p:cNvSpPr>
          <p:nvPr/>
        </p:nvSpPr>
        <p:spPr bwMode="auto">
          <a:xfrm>
            <a:off x="6143636" y="3929066"/>
            <a:ext cx="1354137" cy="1608137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Запобігання емоційному вигорянню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Особистісний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розвиток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4" name="Скругленный прямоугольник 12"/>
          <p:cNvSpPr>
            <a:spLocks noChangeArrowheads="1"/>
          </p:cNvSpPr>
          <p:nvPr/>
        </p:nvSpPr>
        <p:spPr bwMode="auto">
          <a:xfrm>
            <a:off x="7715272" y="3929066"/>
            <a:ext cx="1260475" cy="1550987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Комунікація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конфлікт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7" name="Скругленный прямоугольник 13"/>
          <p:cNvSpPr>
            <a:spLocks noChangeArrowheads="1"/>
          </p:cNvSpPr>
          <p:nvPr/>
        </p:nvSpPr>
        <p:spPr bwMode="auto">
          <a:xfrm>
            <a:off x="6429388" y="5786454"/>
            <a:ext cx="2406650" cy="785812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Психологічний мікроклімат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Скругленный прямоугольник 7"/>
          <p:cNvSpPr>
            <a:spLocks noChangeArrowheads="1"/>
          </p:cNvSpPr>
          <p:nvPr/>
        </p:nvSpPr>
        <p:spPr bwMode="auto">
          <a:xfrm>
            <a:off x="571472" y="3643314"/>
            <a:ext cx="1428760" cy="2357454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Методи, прийоми впливу </a:t>
            </a:r>
          </a:p>
        </p:txBody>
      </p:sp>
      <p:sp>
        <p:nvSpPr>
          <p:cNvPr id="19" name="Скругленный прямоугольник 7"/>
          <p:cNvSpPr>
            <a:spLocks noChangeArrowheads="1"/>
          </p:cNvSpPr>
          <p:nvPr/>
        </p:nvSpPr>
        <p:spPr bwMode="auto">
          <a:xfrm>
            <a:off x="2214546" y="3714752"/>
            <a:ext cx="1428760" cy="2357454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uk-UA" sz="1400" dirty="0" smtClean="0">
                <a:latin typeface="Calibri" pitchFamily="34" charset="0"/>
              </a:rPr>
              <a:t>Фактори </a:t>
            </a:r>
            <a:r>
              <a:rPr lang="uk-UA" sz="1400" dirty="0" smtClean="0">
                <a:latin typeface="Calibri" pitchFamily="34" charset="0"/>
              </a:rPr>
              <a:t>успішного психічного розвитку дитини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vozmi-horoshego-nastroenija-small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4572008"/>
            <a:ext cx="2833684" cy="1894520"/>
          </a:xfrm>
          <a:prstGeom prst="rect">
            <a:avLst/>
          </a:prstGeom>
        </p:spPr>
      </p:pic>
      <p:pic>
        <p:nvPicPr>
          <p:cNvPr id="9" name="Рисунок 8" descr="IA_qxvQg1AY.jpg"/>
          <p:cNvPicPr>
            <a:picLocks noChangeAspect="1"/>
          </p:cNvPicPr>
          <p:nvPr/>
        </p:nvPicPr>
        <p:blipFill>
          <a:blip r:embed="rId3"/>
          <a:srcRect l="6488" t="4705" r="8352" b="5906"/>
          <a:stretch>
            <a:fillRect/>
          </a:stretch>
        </p:blipFill>
        <p:spPr>
          <a:xfrm>
            <a:off x="5715008" y="3643314"/>
            <a:ext cx="2834961" cy="1857388"/>
          </a:xfrm>
          <a:prstGeom prst="rect">
            <a:avLst/>
          </a:prstGeom>
        </p:spPr>
      </p:pic>
      <p:pic>
        <p:nvPicPr>
          <p:cNvPr id="4" name="Місце для вмісту 3" descr="Рисуноквалентинка1.jpg"/>
          <p:cNvPicPr>
            <a:picLocks noGrp="1" noChangeAspect="1"/>
          </p:cNvPicPr>
          <p:nvPr>
            <p:ph sz="half" idx="1"/>
          </p:nvPr>
        </p:nvPicPr>
        <p:blipFill>
          <a:blip r:embed="rId4"/>
          <a:stretch>
            <a:fillRect/>
          </a:stretch>
        </p:blipFill>
        <p:spPr>
          <a:xfrm>
            <a:off x="428596" y="3357562"/>
            <a:ext cx="4494438" cy="3183279"/>
          </a:xfrm>
        </p:spPr>
      </p:pic>
      <p:pic>
        <p:nvPicPr>
          <p:cNvPr id="1026" name="Рисунок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0430" y="642918"/>
            <a:ext cx="5374907" cy="380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img20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4281" y="428604"/>
            <a:ext cx="4310061" cy="32325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ДЯКУЮ ЗА УВАГУ!</a:t>
            </a:r>
            <a:endParaRPr lang="uk-UA" dirty="0"/>
          </a:p>
        </p:txBody>
      </p:sp>
      <p:pic>
        <p:nvPicPr>
          <p:cNvPr id="4" name="Місце для вмісту 3" descr="я не вчу вас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1309841"/>
            <a:ext cx="7143800" cy="52898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5759</TotalTime>
  <Words>217</Words>
  <PresentationFormat>Екран (4:3)</PresentationFormat>
  <Paragraphs>64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7" baseType="lpstr">
      <vt:lpstr>Метро</vt:lpstr>
      <vt:lpstr>Психологічна просвіта  педагогів</vt:lpstr>
      <vt:lpstr>Мета : Формування психологічної культури педагогів. </vt:lpstr>
      <vt:lpstr>Форми психологічної просвіти  педагогів</vt:lpstr>
      <vt:lpstr>Тематика психологічної просвіти педагогів</vt:lpstr>
      <vt:lpstr>Слайд 5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Психологічна просвіта  педагогів</dc:title>
  <cp:lastModifiedBy>post</cp:lastModifiedBy>
  <cp:revision>23</cp:revision>
  <dcterms:modified xsi:type="dcterms:W3CDTF">2016-09-19T09:30:17Z</dcterms:modified>
</cp:coreProperties>
</file>