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9" r:id="rId4"/>
    <p:sldId id="28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D14"/>
    <a:srgbClr val="040E08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536" autoAdjust="0"/>
    <p:restoredTop sz="95596" autoAdjust="0"/>
  </p:normalViewPr>
  <p:slideViewPr>
    <p:cSldViewPr>
      <p:cViewPr>
        <p:scale>
          <a:sx n="100" d="100"/>
          <a:sy n="100" d="100"/>
        </p:scale>
        <p:origin x="-282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8C38C2-95BE-4837-A53B-FF28678D34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43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28D38-5A13-4828-A112-3BA052167B9B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915F7-2692-4860-8422-73DF0D68153C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F4B96-B47B-4255-84C6-BF19CBA294AB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F4B96-B47B-4255-84C6-BF19CBA294AB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5245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23825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3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228600"/>
            <a:ext cx="20574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0198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65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95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2778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43000" y="1295400"/>
            <a:ext cx="3581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581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6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33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47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81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5467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0179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2296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315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8062664" cy="144016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uk-UA" sz="4000" dirty="0" smtClean="0"/>
              <a:t>Використання </a:t>
            </a:r>
            <a:r>
              <a:rPr lang="uk-UA" sz="4000" dirty="0"/>
              <a:t>психотерапевтичних методів у корекції ГРДУ</a:t>
            </a:r>
            <a:endParaRPr lang="ru-RU" sz="40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131840" y="5301208"/>
            <a:ext cx="5900192" cy="685800"/>
          </a:xfrm>
        </p:spPr>
        <p:txBody>
          <a:bodyPr/>
          <a:lstStyle/>
          <a:p>
            <a:r>
              <a:rPr lang="uk-UA" i="1" dirty="0" err="1" smtClean="0">
                <a:solidFill>
                  <a:srgbClr val="B92D14"/>
                </a:solidFill>
              </a:rPr>
              <a:t>Несмашна</a:t>
            </a:r>
            <a:r>
              <a:rPr lang="uk-UA" i="1" dirty="0" smtClean="0">
                <a:solidFill>
                  <a:srgbClr val="B92D14"/>
                </a:solidFill>
              </a:rPr>
              <a:t> Г.Є.</a:t>
            </a:r>
            <a:endParaRPr lang="en-US" i="1" dirty="0">
              <a:solidFill>
                <a:srgbClr val="B92D14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Орієнтовна структура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корекційної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програми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134672" cy="451824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uk-UA" altLang="ko-KR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Привітання. Налаштування на заняття.</a:t>
            </a:r>
            <a:endParaRPr lang="en-US" altLang="ko-KR" sz="2000" dirty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altLang="ko-KR" sz="2000" dirty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Ігри та вправи на зняття м'язової та емоційної напруги </a:t>
            </a:r>
            <a:r>
              <a:rPr lang="en-US" altLang="ko-KR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. </a:t>
            </a:r>
            <a:endParaRPr lang="en-US" altLang="ko-KR" sz="2000" dirty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altLang="ko-KR" sz="2000" dirty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000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Арт-</a:t>
            </a: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вправи (малювання) для вираження та гармонізації  емоційного стану дитини.</a:t>
            </a:r>
          </a:p>
          <a:p>
            <a:pPr algn="just">
              <a:lnSpc>
                <a:spcPct val="80000"/>
              </a:lnSpc>
            </a:pPr>
            <a:endParaRPr lang="uk-UA" sz="20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Ігри для тренування </a:t>
            </a:r>
            <a:r>
              <a:rPr lang="uk-UA" sz="2000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дефіцитарних</a:t>
            </a: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функцій (уваги, рухової активності, саморегуляції - зменшення </a:t>
            </a:r>
            <a:r>
              <a:rPr lang="uk-UA" sz="2000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розгальмованості</a:t>
            </a: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та імпульсивності)</a:t>
            </a:r>
          </a:p>
          <a:p>
            <a:pPr algn="just">
              <a:lnSpc>
                <a:spcPct val="80000"/>
              </a:lnSpc>
            </a:pPr>
            <a:endParaRPr lang="uk-UA" sz="20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Тренування навичок конструктивної взаємодії з однолітками та дорослими (у тому числі - подолання агресивної поведінки, . навчання соціально схвалюваних форм вираження гніву)</a:t>
            </a:r>
          </a:p>
          <a:p>
            <a:pPr algn="just">
              <a:lnSpc>
                <a:spcPct val="80000"/>
              </a:lnSpc>
            </a:pPr>
            <a:endParaRPr lang="uk-UA" sz="2000" dirty="0" smtClean="0">
              <a:latin typeface="Times New Roman" pitchFamily="18" charset="0"/>
              <a:ea typeface="굴림" charset="-127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Зворотній зв’язок. Завершення заняття</a:t>
            </a:r>
            <a:r>
              <a:rPr lang="uk-UA" sz="2000" dirty="0" smtClean="0">
                <a:latin typeface="Verdana" pitchFamily="34" charset="0"/>
                <a:ea typeface="굴림" charset="-127"/>
              </a:rPr>
              <a:t>.(</a:t>
            </a:r>
            <a:r>
              <a:rPr lang="uk-UA" sz="20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Прощальний ритуал</a:t>
            </a:r>
            <a:r>
              <a:rPr lang="uk-UA" sz="2000" dirty="0" smtClean="0">
                <a:latin typeface="Verdana" pitchFamily="34" charset="0"/>
                <a:ea typeface="굴림" charset="-127"/>
              </a:rPr>
              <a:t>)</a:t>
            </a:r>
          </a:p>
          <a:p>
            <a:pPr algn="just"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uk-UA" sz="2000" dirty="0" err="1" smtClean="0">
                <a:latin typeface="Verdana" pitchFamily="34" charset="0"/>
                <a:ea typeface="굴림" charset="-127"/>
              </a:rPr>
              <a:t>тр</a:t>
            </a: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uk-UA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764704"/>
            <a:ext cx="6861175" cy="1008112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мета психотерапевтичних занять</a:t>
            </a:r>
            <a:r>
              <a:rPr lang="uk-UA" sz="2800" b="1" dirty="0" smtClean="0">
                <a:solidFill>
                  <a:srgbClr val="FF0000"/>
                </a:solidFill>
              </a:rPr>
              <a:t/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uk-UA" altLang="ko-KR" sz="2800" i="1" dirty="0" smtClean="0">
                <a:solidFill>
                  <a:srgbClr val="00206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(</a:t>
            </a:r>
            <a:r>
              <a:rPr lang="uk-UA" altLang="ko-KR" sz="2800" i="1" dirty="0">
                <a:solidFill>
                  <a:srgbClr val="00206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за В.</a:t>
            </a:r>
            <a:r>
              <a:rPr lang="uk-UA" altLang="ko-KR" sz="2800" i="1" dirty="0" err="1">
                <a:solidFill>
                  <a:srgbClr val="00206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Оклендер</a:t>
            </a:r>
            <a:r>
              <a:rPr lang="uk-UA" altLang="ko-KR" sz="2800" i="1" dirty="0">
                <a:solidFill>
                  <a:srgbClr val="00206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)</a:t>
            </a:r>
            <a:r>
              <a:rPr lang="en-US" altLang="ko-KR" sz="2800" i="1" dirty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/>
            </a:r>
            <a:br>
              <a:rPr lang="en-US" altLang="ko-KR" sz="2800" i="1" dirty="0">
                <a:solidFill>
                  <a:srgbClr val="002060"/>
                </a:solidFill>
                <a:latin typeface="Verdana" pitchFamily="34" charset="0"/>
                <a:ea typeface="굴림" charset="-127"/>
              </a:rPr>
            </a:br>
            <a:endParaRPr lang="en-US" sz="2800" i="1" dirty="0">
              <a:solidFill>
                <a:srgbClr val="00206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700808"/>
            <a:ext cx="6984776" cy="433920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uk-UA" altLang="ko-KR" sz="2000" dirty="0" smtClean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0070C0"/>
                </a:solidFill>
                <a:latin typeface="Verdana" pitchFamily="34" charset="0"/>
                <a:ea typeface="굴림" charset="-127"/>
              </a:rPr>
              <a:t>Допомогти дитині почати усвідомлювати себе і своє буття у світі</a:t>
            </a:r>
          </a:p>
          <a:p>
            <a:pPr algn="just">
              <a:lnSpc>
                <a:spcPct val="80000"/>
              </a:lnSpc>
            </a:pPr>
            <a:endParaRPr lang="uk-UA" altLang="ko-KR" sz="2000" b="1" dirty="0" smtClean="0">
              <a:solidFill>
                <a:srgbClr val="0070C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0070C0"/>
                </a:solidFill>
                <a:latin typeface="Verdana" pitchFamily="34" charset="0"/>
                <a:ea typeface="굴림" charset="-127"/>
              </a:rPr>
              <a:t>Сприяння відновленню збалансованості та порушених функцій</a:t>
            </a:r>
          </a:p>
          <a:p>
            <a:pPr marL="0" indent="0" algn="just">
              <a:lnSpc>
                <a:spcPct val="80000"/>
              </a:lnSpc>
              <a:buNone/>
            </a:pPr>
            <a:endParaRPr lang="uk-UA" altLang="ko-KR" sz="2000" b="1" dirty="0" smtClean="0">
              <a:solidFill>
                <a:srgbClr val="0070C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0070C0"/>
                </a:solidFill>
                <a:latin typeface="Verdana" pitchFamily="34" charset="0"/>
                <a:ea typeface="굴림" charset="-127"/>
              </a:rPr>
              <a:t>Сприяння нормальному розвитку та особистісному росту дитини</a:t>
            </a:r>
          </a:p>
          <a:p>
            <a:pPr algn="just">
              <a:lnSpc>
                <a:spcPct val="80000"/>
              </a:lnSpc>
            </a:pPr>
            <a:endParaRPr lang="uk-UA" altLang="ko-KR" sz="2000" b="1" dirty="0" smtClean="0">
              <a:solidFill>
                <a:srgbClr val="0070C0"/>
              </a:solidFill>
              <a:latin typeface="Verdana" pitchFamily="34" charset="0"/>
              <a:ea typeface="굴림" charset="-127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uk-UA" altLang="ko-KR" sz="2000" dirty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uk-UA" altLang="ko-KR" sz="2000" b="1" i="1" dirty="0" smtClean="0">
                <a:solidFill>
                  <a:srgbClr val="C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Робота з дитиною - це процес, при якому те, що відбувається в душі психотерапевта, взаємодіє з тим, що відбувається в душі дитини</a:t>
            </a:r>
            <a:r>
              <a:rPr lang="uk-UA" altLang="ko-KR" sz="2000" b="1" i="1" dirty="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260648"/>
            <a:ext cx="7005191" cy="115212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B92D1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Напрямки терапевтичної допомоги дітям з ГРДУ</a:t>
            </a:r>
            <a:r>
              <a:rPr lang="uk-UA" sz="2800" b="1" dirty="0" smtClean="0">
                <a:solidFill>
                  <a:srgbClr val="B92D14"/>
                </a:solidFill>
              </a:rPr>
              <a:t/>
            </a:r>
            <a:br>
              <a:rPr lang="uk-UA" sz="2800" b="1" dirty="0" smtClean="0">
                <a:solidFill>
                  <a:srgbClr val="B92D14"/>
                </a:solidFill>
              </a:rPr>
            </a:br>
            <a:endParaRPr lang="en-US" sz="2800" b="1" dirty="0">
              <a:solidFill>
                <a:srgbClr val="B92D14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412776"/>
            <a:ext cx="6934200" cy="5184576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uk-UA" altLang="ko-KR" sz="2000" dirty="0" smtClean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КОГНІТИВНО-ПОВЕДІНКОВА ТЕРАПІЯ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uk-UA" altLang="ko-KR" sz="2000" b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(відпрацювання моделей поведінки, система заохочення бажаної поведінки та важливих життєвих навичок)</a:t>
            </a:r>
            <a:endParaRPr lang="uk-UA" altLang="ko-KR" sz="2000" b="1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uk-UA" altLang="ko-KR" sz="2000" dirty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АРТ-ТЕРАПІЯ</a:t>
            </a: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ПІСКОВА ТЕРАПІЯ</a:t>
            </a:r>
            <a:r>
              <a:rPr lang="uk-UA" altLang="ko-KR" sz="2000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uk-UA" altLang="ko-KR" sz="2000" b="1" dirty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(вираження, усвідомлення та гармонізація емоційного стану дитини, релаксація, розвиток тактильних та </a:t>
            </a:r>
            <a:r>
              <a:rPr lang="uk-UA" altLang="ko-KR" sz="2000" b="1" dirty="0" err="1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кінестетичних</a:t>
            </a:r>
            <a:r>
              <a:rPr lang="uk-UA" altLang="ko-KR" sz="2000" b="1" dirty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 відчуттів)</a:t>
            </a:r>
          </a:p>
          <a:p>
            <a:pPr marL="0" indent="0" algn="just">
              <a:lnSpc>
                <a:spcPct val="80000"/>
              </a:lnSpc>
              <a:buNone/>
            </a:pPr>
            <a:endParaRPr lang="uk-UA" altLang="ko-KR" sz="2000" b="1" dirty="0" smtClean="0">
              <a:solidFill>
                <a:srgbClr val="002060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r>
              <a:rPr lang="uk-UA" altLang="ko-KR" sz="2000" b="1" dirty="0" smtClean="0">
                <a:solidFill>
                  <a:srgbClr val="FF0000"/>
                </a:solidFill>
                <a:latin typeface="Verdana" pitchFamily="34" charset="0"/>
                <a:ea typeface="굴림" charset="-127"/>
              </a:rPr>
              <a:t>ТІЛЕСНООРІЄНТОВАНА ТЕРАПІЯ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uk-UA" altLang="ko-KR" sz="2000" b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(формування контролю над тілом,  координації рухів, саморегуляція, встановлення зв'язку між тілом </a:t>
            </a:r>
            <a:r>
              <a:rPr lang="uk-UA" altLang="ko-KR" sz="2000" b="1" dirty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та емоціями, </a:t>
            </a:r>
            <a:r>
              <a:rPr lang="uk-UA" altLang="ko-KR" sz="2000" b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релаксація</a:t>
            </a:r>
            <a:r>
              <a:rPr lang="uk-UA" altLang="ko-KR" sz="2000" b="1" dirty="0" smtClean="0">
                <a:solidFill>
                  <a:srgbClr val="002060"/>
                </a:solidFill>
                <a:latin typeface="Verdana" pitchFamily="34" charset="0"/>
                <a:ea typeface="굴림" charset="-127"/>
              </a:rPr>
              <a:t>)</a:t>
            </a:r>
          </a:p>
          <a:p>
            <a:pPr marL="0" indent="0" algn="just">
              <a:lnSpc>
                <a:spcPct val="80000"/>
              </a:lnSpc>
              <a:buNone/>
            </a:pPr>
            <a:endParaRPr lang="uk-UA" altLang="ko-KR" sz="2000" dirty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 algn="just">
              <a:lnSpc>
                <a:spcPct val="80000"/>
              </a:lnSpc>
            </a:pPr>
            <a:endParaRPr lang="uk-UA" altLang="ko-KR" sz="2000" dirty="0" smtClean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en-US" altLang="ko-KR" sz="2000" dirty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93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92">
  <a:themeElements>
    <a:clrScheme name="powerpoint-template-24 4">
      <a:dk1>
        <a:srgbClr val="4D4D4D"/>
      </a:dk1>
      <a:lt1>
        <a:srgbClr val="FFFFFF"/>
      </a:lt1>
      <a:dk2>
        <a:srgbClr val="4D4D4D"/>
      </a:dk2>
      <a:lt2>
        <a:srgbClr val="B92D14"/>
      </a:lt2>
      <a:accent1>
        <a:srgbClr val="D34E13"/>
      </a:accent1>
      <a:accent2>
        <a:srgbClr val="DC9009"/>
      </a:accent2>
      <a:accent3>
        <a:srgbClr val="FFFFFF"/>
      </a:accent3>
      <a:accent4>
        <a:srgbClr val="404040"/>
      </a:accent4>
      <a:accent5>
        <a:srgbClr val="E6B2AA"/>
      </a:accent5>
      <a:accent6>
        <a:srgbClr val="C78207"/>
      </a:accent6>
      <a:hlink>
        <a:srgbClr val="EEC633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965300"/>
        </a:lt2>
        <a:accent1>
          <a:srgbClr val="AC6000"/>
        </a:accent1>
        <a:accent2>
          <a:srgbClr val="C96409"/>
        </a:accent2>
        <a:accent3>
          <a:srgbClr val="FFFFFF"/>
        </a:accent3>
        <a:accent4>
          <a:srgbClr val="404040"/>
        </a:accent4>
        <a:accent5>
          <a:srgbClr val="D2B6AA"/>
        </a:accent5>
        <a:accent6>
          <a:srgbClr val="B65A07"/>
        </a:accent6>
        <a:hlink>
          <a:srgbClr val="C67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E06A04"/>
        </a:lt2>
        <a:accent1>
          <a:srgbClr val="AC6000"/>
        </a:accent1>
        <a:accent2>
          <a:srgbClr val="C96409"/>
        </a:accent2>
        <a:accent3>
          <a:srgbClr val="FFFFFF"/>
        </a:accent3>
        <a:accent4>
          <a:srgbClr val="404040"/>
        </a:accent4>
        <a:accent5>
          <a:srgbClr val="D2B6AA"/>
        </a:accent5>
        <a:accent6>
          <a:srgbClr val="B65A07"/>
        </a:accent6>
        <a:hlink>
          <a:srgbClr val="C67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E06A04"/>
        </a:lt2>
        <a:accent1>
          <a:srgbClr val="E19604"/>
        </a:accent1>
        <a:accent2>
          <a:srgbClr val="FFAD0C"/>
        </a:accent2>
        <a:accent3>
          <a:srgbClr val="FFFFFF"/>
        </a:accent3>
        <a:accent4>
          <a:srgbClr val="404040"/>
        </a:accent4>
        <a:accent5>
          <a:srgbClr val="EEC9AA"/>
        </a:accent5>
        <a:accent6>
          <a:srgbClr val="E79C0A"/>
        </a:accent6>
        <a:hlink>
          <a:srgbClr val="5C526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E06A04"/>
        </a:lt2>
        <a:accent1>
          <a:srgbClr val="E19604"/>
        </a:accent1>
        <a:accent2>
          <a:srgbClr val="FFAD0C"/>
        </a:accent2>
        <a:accent3>
          <a:srgbClr val="FFFFFF"/>
        </a:accent3>
        <a:accent4>
          <a:srgbClr val="404040"/>
        </a:accent4>
        <a:accent5>
          <a:srgbClr val="EEC9AA"/>
        </a:accent5>
        <a:accent6>
          <a:srgbClr val="E79C0A"/>
        </a:accent6>
        <a:hlink>
          <a:srgbClr val="3C353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32C0C"/>
        </a:lt2>
        <a:accent1>
          <a:srgbClr val="8B4A06"/>
        </a:accent1>
        <a:accent2>
          <a:srgbClr val="D26E16"/>
        </a:accent2>
        <a:accent3>
          <a:srgbClr val="FFFFFF"/>
        </a:accent3>
        <a:accent4>
          <a:srgbClr val="404040"/>
        </a:accent4>
        <a:accent5>
          <a:srgbClr val="C4B1AA"/>
        </a:accent5>
        <a:accent6>
          <a:srgbClr val="BE6313"/>
        </a:accent6>
        <a:hlink>
          <a:srgbClr val="FE93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32C0C"/>
        </a:lt2>
        <a:accent1>
          <a:srgbClr val="8B4A06"/>
        </a:accent1>
        <a:accent2>
          <a:srgbClr val="D26E16"/>
        </a:accent2>
        <a:accent3>
          <a:srgbClr val="FFFFFF"/>
        </a:accent3>
        <a:accent4>
          <a:srgbClr val="404040"/>
        </a:accent4>
        <a:accent5>
          <a:srgbClr val="C4B1AA"/>
        </a:accent5>
        <a:accent6>
          <a:srgbClr val="BE6313"/>
        </a:accent6>
        <a:hlink>
          <a:srgbClr val="F5810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292</Template>
  <TotalTime>398</TotalTime>
  <Words>211</Words>
  <Application>Microsoft Office PowerPoint</Application>
  <PresentationFormat>Экран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292</vt:lpstr>
      <vt:lpstr> Використання психотерапевтичних методів у корекції ГРДУ</vt:lpstr>
      <vt:lpstr>Орієнтовна структура корекційної програми</vt:lpstr>
      <vt:lpstr>мета психотерапевтичних занять (за В.Оклендер) </vt:lpstr>
      <vt:lpstr>Напрямки терапевтичної допомоги дітям з ГРДУ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Пользователь</dc:creator>
  <cp:lastModifiedBy>Пользователь</cp:lastModifiedBy>
  <cp:revision>10</cp:revision>
  <dcterms:created xsi:type="dcterms:W3CDTF">2015-12-08T23:21:51Z</dcterms:created>
  <dcterms:modified xsi:type="dcterms:W3CDTF">2015-12-09T06:05:00Z</dcterms:modified>
</cp:coreProperties>
</file>