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67" r:id="rId4"/>
    <p:sldId id="265" r:id="rId5"/>
    <p:sldId id="258" r:id="rId6"/>
    <p:sldId id="268" r:id="rId7"/>
    <p:sldId id="269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2011-2175-4831-BE3F-B1BA7B6FEF79}" type="datetimeFigureOut">
              <a:rPr lang="uk-UA" smtClean="0"/>
              <a:t>27.11.2014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78CC1-D356-4D29-89CE-309A11AF8FB7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714356"/>
            <a:ext cx="6357982" cy="2161066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напрямки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психологічного супроводу дітей дошкільного віку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у контексті ранньої корекції труднощів розвитку дитини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214950"/>
            <a:ext cx="6500842" cy="11599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Засідання проблемної групи  </a:t>
            </a:r>
          </a:p>
          <a:p>
            <a:pPr algn="ctr"/>
            <a:r>
              <a:rPr lang="ru-RU" i="1" dirty="0" err="1" smtClean="0">
                <a:solidFill>
                  <a:srgbClr val="002060"/>
                </a:solidFill>
              </a:rPr>
              <a:t>психологів</a:t>
            </a:r>
            <a:r>
              <a:rPr lang="ru-RU" i="1" dirty="0" smtClean="0">
                <a:solidFill>
                  <a:srgbClr val="002060"/>
                </a:solidFill>
              </a:rPr>
              <a:t>  дошкільних  </a:t>
            </a:r>
            <a:r>
              <a:rPr lang="uk-UA" i="1" dirty="0" smtClean="0">
                <a:solidFill>
                  <a:srgbClr val="002060"/>
                </a:solidFill>
              </a:rPr>
              <a:t>навчальних  закладів міста  Тернополя</a:t>
            </a:r>
          </a:p>
          <a:p>
            <a:pPr algn="ctr"/>
            <a:r>
              <a:rPr lang="uk-UA" i="1" dirty="0" smtClean="0">
                <a:solidFill>
                  <a:srgbClr val="002060"/>
                </a:solidFill>
              </a:rPr>
              <a:t>27.11.2014р. </a:t>
            </a:r>
          </a:p>
          <a:p>
            <a:pPr algn="ctr"/>
            <a:r>
              <a:rPr lang="uk-UA" i="1" dirty="0" smtClean="0">
                <a:solidFill>
                  <a:srgbClr val="002060"/>
                </a:solidFill>
              </a:rPr>
              <a:t> ДНЗ№33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95493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191" y="3357562"/>
            <a:ext cx="2442905" cy="165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Основні завдання психологічної служби системи освіти України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сприяння  повноцінному розвитку особистості вихованців, учнів, студентів на кожному віковому етапі;</a:t>
            </a: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створення умов для формування  у них мотивації до самовиховання і саморозвитку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забезпечення індивідуального підходу до кожного учасника  навчально-виховного процесу на основі його психолого-педагогічного  вивчення; </a:t>
            </a: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профілактика  і корекція відхилень в інтелектуальному і психофізичному розвитку вихованців, учнів, студентів.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У дошкільному дитинстві, контроль за відповідністю нормам психічного розвитку необхідний </a:t>
            </a:r>
            <a:r>
              <a:rPr lang="uk-UA" b="1" u="sng" dirty="0" smtClean="0">
                <a:solidFill>
                  <a:srgbClr val="002060"/>
                </a:solidFill>
              </a:rPr>
              <a:t>з метою раннього виявлення можливих відхилень, планування індивідуальних заходів корекції та профілактики, спрямованих на вирівнювання окремих сторін психічного розвитку</a:t>
            </a:r>
            <a:r>
              <a:rPr lang="uk-UA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ts val="0"/>
              </a:spcBef>
            </a:pPr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uk-UA" b="1" i="1" dirty="0" smtClean="0">
                <a:solidFill>
                  <a:srgbClr val="002060"/>
                </a:solidFill>
              </a:rPr>
              <a:t>Важливість такої роботи пов'язана з винятковим значенням ранніх етапів психічного онтогенезу для розвитку особистості</a:t>
            </a:r>
            <a:r>
              <a:rPr lang="uk-UA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У дошкільному дитинстві є більш широкі можливості корекції за рахунок великої пластичності, чутливості до впливів, спрямованих на оптимізацію психічного розвитку дитини. </a:t>
            </a:r>
          </a:p>
          <a:p>
            <a:pPr algn="just">
              <a:spcBef>
                <a:spcPts val="0"/>
              </a:spcBef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143512"/>
            <a:ext cx="3000396" cy="15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358246" cy="60453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≪Проблемний≫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підхід </a:t>
            </a:r>
          </a:p>
          <a:p>
            <a:pPr algn="just">
              <a:buNone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 дослідження</a:t>
            </a:r>
          </a:p>
          <a:p>
            <a:pPr algn="just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психіки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дитини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</a:rPr>
              <a:t>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існує</a:t>
            </a:r>
            <a:r>
              <a:rPr lang="ru-RU" b="1" dirty="0" smtClean="0">
                <a:solidFill>
                  <a:srgbClr val="002060"/>
                </a:solidFill>
              </a:rPr>
              <a:t> проблема;</a:t>
            </a:r>
          </a:p>
          <a:p>
            <a:pPr marL="457200" indent="-457200" algn="just">
              <a:spcAft>
                <a:spcPts val="600"/>
              </a:spcAft>
              <a:buAutoNum type="arabicParenR"/>
            </a:pPr>
            <a:r>
              <a:rPr lang="ru-RU" b="1" dirty="0" smtClean="0">
                <a:solidFill>
                  <a:srgbClr val="002060"/>
                </a:solidFill>
              </a:rPr>
              <a:t>для кого вона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найпекучішою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порушення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поведінки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можуть</a:t>
            </a:r>
            <a:r>
              <a:rPr lang="ru-RU" b="1" i="1" dirty="0" smtClean="0">
                <a:solidFill>
                  <a:srgbClr val="002060"/>
                </a:solidFill>
              </a:rPr>
              <a:t> бути </a:t>
            </a:r>
            <a:r>
              <a:rPr lang="ru-RU" b="1" i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байдужими</a:t>
            </a:r>
            <a:r>
              <a:rPr lang="ru-RU" b="1" i="1" dirty="0" smtClean="0">
                <a:solidFill>
                  <a:srgbClr val="002060"/>
                </a:solidFill>
              </a:rPr>
              <a:t> для </a:t>
            </a:r>
            <a:r>
              <a:rPr lang="ru-RU" b="1" i="1" dirty="0" err="1" smtClean="0">
                <a:solidFill>
                  <a:srgbClr val="002060"/>
                </a:solidFill>
              </a:rPr>
              <a:t>самої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дитини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але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турбувати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педагогів</a:t>
            </a:r>
            <a:r>
              <a:rPr lang="ru-RU" b="1" i="1" dirty="0" smtClean="0">
                <a:solidFill>
                  <a:srgbClr val="002060"/>
                </a:solidFill>
              </a:rPr>
              <a:t>  та </a:t>
            </a:r>
            <a:r>
              <a:rPr lang="ru-RU" b="1" i="1" dirty="0" err="1" smtClean="0">
                <a:solidFill>
                  <a:srgbClr val="002060"/>
                </a:solidFill>
              </a:rPr>
              <a:t>батьків</a:t>
            </a:r>
            <a:r>
              <a:rPr lang="ru-RU" b="1" dirty="0" smtClean="0">
                <a:solidFill>
                  <a:srgbClr val="002060"/>
                </a:solidFill>
              </a:rPr>
              <a:t>); </a:t>
            </a:r>
          </a:p>
          <a:p>
            <a:pPr marL="457200" indent="-457200" algn="just">
              <a:spcAft>
                <a:spcPts val="600"/>
              </a:spcAft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можли</a:t>
            </a:r>
            <a:r>
              <a:rPr lang="uk-UA" b="1" dirty="0" err="1" smtClean="0">
                <a:solidFill>
                  <a:srgbClr val="002060"/>
                </a:solidFill>
              </a:rPr>
              <a:t>ві</a:t>
            </a:r>
            <a:r>
              <a:rPr lang="uk-UA" b="1" dirty="0" smtClean="0">
                <a:solidFill>
                  <a:srgbClr val="002060"/>
                </a:solidFill>
              </a:rPr>
              <a:t> шляхи вирішення цієї проблеми;</a:t>
            </a:r>
          </a:p>
          <a:p>
            <a:pPr marL="457200" indent="-457200" algn="just">
              <a:spcAft>
                <a:spcPts val="600"/>
              </a:spcAft>
              <a:buAutoNum type="arabicParenR"/>
            </a:pPr>
            <a:r>
              <a:rPr lang="uk-UA" b="1" dirty="0" smtClean="0">
                <a:solidFill>
                  <a:srgbClr val="002060"/>
                </a:solidFill>
              </a:rPr>
              <a:t>вибір </a:t>
            </a:r>
            <a:r>
              <a:rPr lang="uk-UA" b="1" dirty="0" err="1" smtClean="0">
                <a:solidFill>
                  <a:srgbClr val="002060"/>
                </a:solidFill>
              </a:rPr>
              <a:t>опти</a:t>
            </a:r>
            <a:r>
              <a:rPr lang="ru-RU" b="1" dirty="0" err="1" smtClean="0">
                <a:solidFill>
                  <a:srgbClr val="002060"/>
                </a:solidFill>
              </a:rPr>
              <a:t>мального</a:t>
            </a:r>
            <a:r>
              <a:rPr lang="ru-RU" b="1" dirty="0" smtClean="0">
                <a:solidFill>
                  <a:srgbClr val="002060"/>
                </a:solidFill>
              </a:rPr>
              <a:t> шляху </a:t>
            </a:r>
            <a:r>
              <a:rPr lang="ru-RU" b="1" dirty="0" err="1" smtClean="0">
                <a:solidFill>
                  <a:srgbClr val="002060"/>
                </a:solidFill>
              </a:rPr>
              <a:t>вирішення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виходячи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зацікавленості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усіх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задіяних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сторін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spcAft>
                <a:spcPts val="600"/>
              </a:spcAft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</a:rPr>
              <a:t>реалізація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</a:t>
            </a:r>
            <a:r>
              <a:rPr lang="uk-UA" b="1" dirty="0" err="1" smtClean="0">
                <a:solidFill>
                  <a:srgbClr val="002060"/>
                </a:solidFill>
              </a:rPr>
              <a:t>ного</a:t>
            </a:r>
            <a:r>
              <a:rPr lang="uk-UA" b="1" dirty="0" smtClean="0">
                <a:solidFill>
                  <a:srgbClr val="002060"/>
                </a:solidFill>
              </a:rPr>
              <a:t> шляху.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3119459" cy="23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15409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ПОЛОЖЕННЯ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центральну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республіканську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(Автономна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Республіка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Крим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обласні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Київську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Севастопольську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міські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районні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міські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психолого-медико-педагогічні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консу</a:t>
            </a:r>
            <a:r>
              <a:rPr lang="ru-RU" sz="1800" b="1" dirty="0" err="1" smtClean="0"/>
              <a:t>льтації</a:t>
            </a:r>
            <a:endParaRPr lang="uk-UA" sz="1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72560" cy="5072098"/>
          </a:xfrm>
        </p:spPr>
        <p:txBody>
          <a:bodyPr>
            <a:noAutofit/>
          </a:bodyPr>
          <a:lstStyle/>
          <a:p>
            <a:pPr algn="just"/>
            <a:r>
              <a:rPr lang="uk-UA" sz="1600" b="1" u="sng" dirty="0" smtClean="0">
                <a:solidFill>
                  <a:schemeClr val="accent3">
                    <a:lumMod val="50000"/>
                  </a:schemeClr>
                </a:solidFill>
              </a:rPr>
              <a:t>своєчасне  виявлення дітей з вадами розвитку, починаючи від народження</a:t>
            </a:r>
            <a:r>
              <a:rPr lang="uk-UA" sz="1600" b="1" dirty="0" smtClean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</a:rPr>
              <a:t>облік  їх кількості за освітніми потребами  з урахуванням видів порушень, консультування батьків щодо вторинних ускладнень психічного розвитку дитини з певним видом порушень.</a:t>
            </a:r>
          </a:p>
          <a:p>
            <a:pPr algn="just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Надання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корекційно-розвиткової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допомоги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дітям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особливими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1600" b="1" u="sng" dirty="0" err="1" smtClean="0">
                <a:solidFill>
                  <a:schemeClr val="accent3">
                    <a:lumMod val="50000"/>
                  </a:schemeClr>
                </a:solidFill>
              </a:rPr>
              <a:t>світніми</a:t>
            </a:r>
            <a:r>
              <a:rPr lang="uk-UA" sz="1600" b="1" u="sng" dirty="0" smtClean="0">
                <a:solidFill>
                  <a:schemeClr val="accent3">
                    <a:lumMod val="50000"/>
                  </a:schemeClr>
                </a:solidFill>
              </a:rPr>
              <a:t> потребами</a:t>
            </a:r>
            <a:r>
              <a:rPr lang="uk-UA" sz="1600" b="1" u="sng" dirty="0" smtClean="0">
                <a:solidFill>
                  <a:srgbClr val="002060"/>
                </a:solidFill>
              </a:rPr>
              <a:t>,</a:t>
            </a:r>
            <a:r>
              <a:rPr lang="uk-UA" sz="1600" b="1" dirty="0" smtClean="0">
                <a:solidFill>
                  <a:srgbClr val="002060"/>
                </a:solidFill>
              </a:rPr>
              <a:t> зумовленими складними вадами  розвитку, із залученням батьків або осіб, які їх замінюють  (індивідуальні та групові заняття). </a:t>
            </a:r>
          </a:p>
          <a:p>
            <a:pPr algn="just"/>
            <a:r>
              <a:rPr lang="uk-UA" sz="1600" b="1" u="sng" dirty="0" smtClean="0">
                <a:solidFill>
                  <a:schemeClr val="accent3">
                    <a:lumMod val="50000"/>
                  </a:schemeClr>
                </a:solidFill>
              </a:rPr>
              <a:t>Консультативно-методична  допомога </a:t>
            </a:r>
            <a:r>
              <a:rPr lang="uk-UA" sz="1600" b="1" u="sng" dirty="0" smtClean="0">
                <a:solidFill>
                  <a:srgbClr val="002060"/>
                </a:solidFill>
              </a:rPr>
              <a:t>батькам (особам, які  їх замінюють), педагогам, практичним психологам, соціальним  педагогам, медичним працівникам та працівникам  соціально-психологічних служб з питань виховання, навчання,  необхідності психолого-педагогічного та медичного супроводу</a:t>
            </a:r>
            <a:r>
              <a:rPr lang="uk-UA" sz="1600" b="1" dirty="0" smtClean="0">
                <a:solidFill>
                  <a:srgbClr val="002060"/>
                </a:solidFill>
              </a:rPr>
              <a:t> дітей  з різними видами порушень психофізичного розвитку та девіантною  поведінкою. </a:t>
            </a:r>
          </a:p>
          <a:p>
            <a:pPr algn="just"/>
            <a:r>
              <a:rPr lang="uk-UA" sz="1600" b="1" u="sng" dirty="0" smtClean="0">
                <a:solidFill>
                  <a:schemeClr val="accent3">
                    <a:lumMod val="50000"/>
                  </a:schemeClr>
                </a:solidFill>
              </a:rPr>
              <a:t>Проведення роз'яснювальної роботи </a:t>
            </a:r>
            <a:r>
              <a:rPr lang="uk-UA" sz="1600" b="1" dirty="0" smtClean="0">
                <a:solidFill>
                  <a:srgbClr val="002060"/>
                </a:solidFill>
              </a:rPr>
              <a:t>серед населення,  працівників закладів освіти, охорони здоров'я, установ та закладів  соціального захисту населення тощо </a:t>
            </a:r>
            <a:r>
              <a:rPr lang="uk-UA" sz="1600" b="1" u="sng" dirty="0" smtClean="0">
                <a:solidFill>
                  <a:srgbClr val="002060"/>
                </a:solidFill>
              </a:rPr>
              <a:t>про необхідність раннього  виявлення та організації своєчасної фахової допомоги дітям, які  потребують корекції фізичного та (або) розумового розвитку.</a:t>
            </a:r>
            <a:endParaRPr lang="uk-UA" sz="16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 зі стрілкою 51"/>
          <p:cNvCxnSpPr/>
          <p:nvPr/>
        </p:nvCxnSpPr>
        <p:spPr>
          <a:xfrm>
            <a:off x="1214414" y="3643314"/>
            <a:ext cx="235745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Виноска зі стрілкою донизу 56"/>
          <p:cNvSpPr/>
          <p:nvPr/>
        </p:nvSpPr>
        <p:spPr>
          <a:xfrm>
            <a:off x="2143108" y="1214422"/>
            <a:ext cx="1985970" cy="10572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Психологічна служба</a:t>
            </a:r>
            <a:endParaRPr lang="uk-UA" dirty="0"/>
          </a:p>
        </p:txBody>
      </p:sp>
      <p:cxnSp>
        <p:nvCxnSpPr>
          <p:cNvPr id="22" name="Пряма зі стрілкою 21"/>
          <p:cNvCxnSpPr>
            <a:endCxn id="11" idx="1"/>
          </p:cNvCxnSpPr>
          <p:nvPr/>
        </p:nvCxnSpPr>
        <p:spPr>
          <a:xfrm>
            <a:off x="2357422" y="3571876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>
            <a:off x="5572132" y="307181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rot="5400000">
            <a:off x="929456" y="285670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/>
          <p:nvPr/>
        </p:nvCxnSpPr>
        <p:spPr>
          <a:xfrm rot="16200000" flipH="1">
            <a:off x="-250065" y="3964785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rot="10800000" flipV="1">
            <a:off x="4643438" y="3714752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 rot="16200000" flipH="1">
            <a:off x="1643042" y="2786058"/>
            <a:ext cx="207170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Орієнтовна схема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взаємодії психологічної служби та ПМПК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85720" y="1785926"/>
            <a:ext cx="242889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Виявлення проблем розвитку дитини 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85720" y="3071810"/>
            <a:ext cx="242889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Консультація ПМПК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215074" y="5286388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Моніторинг розвитку дитини  за результатами корекційної роботи</a:t>
            </a:r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000364" y="3071810"/>
            <a:ext cx="264320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Діагностика психічного розвитку  дитини,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5929322" y="3000372"/>
            <a:ext cx="264320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встановлення психологічного діагнозу, розробка рекомендацій</a:t>
            </a:r>
            <a:endParaRPr lang="uk-UA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643174" y="4429132"/>
            <a:ext cx="3143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Планування та реалізація корекційної роботи з дитиною</a:t>
            </a:r>
            <a:endParaRPr lang="uk-UA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428992" y="5715016"/>
            <a:ext cx="227649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Консультування педагогів</a:t>
            </a:r>
            <a:endParaRPr lang="uk-UA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57224" y="5572140"/>
            <a:ext cx="21955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Консультування батьків</a:t>
            </a:r>
            <a:endParaRPr lang="uk-UA" dirty="0"/>
          </a:p>
        </p:txBody>
      </p:sp>
      <p:sp>
        <p:nvSpPr>
          <p:cNvPr id="55" name="Права фігурна дужка 54"/>
          <p:cNvSpPr/>
          <p:nvPr/>
        </p:nvSpPr>
        <p:spPr>
          <a:xfrm rot="4193962">
            <a:off x="6783489" y="3607996"/>
            <a:ext cx="672174" cy="2593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Виноска зі стрілкою донизу 58"/>
          <p:cNvSpPr/>
          <p:nvPr/>
        </p:nvSpPr>
        <p:spPr>
          <a:xfrm>
            <a:off x="5429256" y="1214422"/>
            <a:ext cx="1928826" cy="9858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ПМПК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Дякую за увагу!!</a:t>
            </a:r>
            <a:endParaRPr lang="uk-UA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4667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071934" y="5857892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Несмашна Г.Є.</a:t>
            </a:r>
          </a:p>
          <a:p>
            <a:pPr algn="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методист ТКМЦ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418</Words>
  <PresentationFormat>Екран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Альков</vt:lpstr>
      <vt:lpstr>напрямки  психологічного супроводу дітей дошкільного віку  у контексті ранньої корекції труднощів розвитку дитини</vt:lpstr>
      <vt:lpstr>Основні завдання психологічної служби системи освіти України</vt:lpstr>
      <vt:lpstr>Слайд 3</vt:lpstr>
      <vt:lpstr>Слайд 4</vt:lpstr>
      <vt:lpstr>ПОЛОЖЕННЯ  про центральну та республіканську (Автономна Республіка Крим), обласні, Київську та Севастопольську міські, районні  (міські) психолого-медико-педагогічні  консультації</vt:lpstr>
      <vt:lpstr>Орієнтовна схема  взаємодії психологічної служби та ПМПК</vt:lpstr>
      <vt:lpstr>Дякую за увагу!!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та напрямки психологічного супроводу дітей дошкільного віку у контексті ранньої корекції труднощів розвитку дитини</dc:title>
  <cp:lastModifiedBy>post</cp:lastModifiedBy>
  <cp:revision>23</cp:revision>
  <dcterms:modified xsi:type="dcterms:W3CDTF">2014-11-27T10:18:41Z</dcterms:modified>
</cp:coreProperties>
</file>