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7"/>
  </p:notesMasterIdLst>
  <p:sldIdLst>
    <p:sldId id="256" r:id="rId2"/>
    <p:sldId id="260" r:id="rId3"/>
    <p:sldId id="283" r:id="rId4"/>
    <p:sldId id="282" r:id="rId5"/>
    <p:sldId id="262" r:id="rId6"/>
    <p:sldId id="264" r:id="rId7"/>
    <p:sldId id="274" r:id="rId8"/>
    <p:sldId id="288" r:id="rId9"/>
    <p:sldId id="285" r:id="rId10"/>
    <p:sldId id="289" r:id="rId11"/>
    <p:sldId id="286" r:id="rId12"/>
    <p:sldId id="287" r:id="rId13"/>
    <p:sldId id="261" r:id="rId14"/>
    <p:sldId id="276" r:id="rId15"/>
    <p:sldId id="290" r:id="rId16"/>
    <p:sldId id="280" r:id="rId17"/>
    <p:sldId id="279" r:id="rId18"/>
    <p:sldId id="291" r:id="rId19"/>
    <p:sldId id="281" r:id="rId20"/>
    <p:sldId id="268" r:id="rId21"/>
    <p:sldId id="269" r:id="rId22"/>
    <p:sldId id="270" r:id="rId23"/>
    <p:sldId id="271" r:id="rId24"/>
    <p:sldId id="273" r:id="rId25"/>
    <p:sldId id="272" r:id="rId26"/>
  </p:sldIdLst>
  <p:sldSz cx="9144000" cy="6858000" type="screen4x3"/>
  <p:notesSz cx="6858000" cy="9144000"/>
  <p:defaultTextStyle>
    <a:defPPr>
      <a:defRPr lang="uk-U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009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8BF5B535-8C1E-42F1-907C-A182E440B8EF}" type="datetimeFigureOut">
              <a:rPr lang="ru-RU"/>
              <a:pPr>
                <a:defRPr/>
              </a:pPr>
              <a:t>02.03.2015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46A55645-722B-40F9-AC78-7F809D6E267B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891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9866C18-055F-4BD5-9A07-52D5E049C393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Овал 8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22" name="Пі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uk-UA" smtClean="0"/>
              <a:t>Зразок підзаголовка</a:t>
            </a:r>
            <a:endParaRPr lang="en-US"/>
          </a:p>
        </p:txBody>
      </p:sp>
      <p:sp>
        <p:nvSpPr>
          <p:cNvPr id="6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FDCB125-AD5B-4E27-B839-3D3F02E10D6F}" type="datetimeFigureOut">
              <a:rPr lang="uk-UA"/>
              <a:pPr>
                <a:defRPr/>
              </a:pPr>
              <a:t>02.03.2015</a:t>
            </a:fld>
            <a:endParaRPr lang="uk-UA"/>
          </a:p>
        </p:txBody>
      </p:sp>
      <p:sp>
        <p:nvSpPr>
          <p:cNvPr id="7" name="Місце для нижнього колонтитула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uk-UA"/>
          </a:p>
        </p:txBody>
      </p:sp>
      <p:sp>
        <p:nvSpPr>
          <p:cNvPr id="8" name="Місце для номера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594E24A-894A-464B-A104-5F5F05B11630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Місце для дати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F6D93D-4A9B-45D1-B9F2-CE96BDE92072}" type="datetimeFigureOut">
              <a:rPr lang="uk-UA"/>
              <a:pPr>
                <a:defRPr/>
              </a:pPr>
              <a:t>02.03.2015</a:t>
            </a:fld>
            <a:endParaRPr lang="uk-UA"/>
          </a:p>
        </p:txBody>
      </p:sp>
      <p:sp>
        <p:nvSpPr>
          <p:cNvPr id="5" name="Місце для нижнього колонтитула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Місце для номера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835BC3-22FC-4273-B9AC-3ED63C78942F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Місце для дати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0595F9-FFBE-494C-8D10-44FDC17717C8}" type="datetimeFigureOut">
              <a:rPr lang="uk-UA"/>
              <a:pPr>
                <a:defRPr/>
              </a:pPr>
              <a:t>02.03.2015</a:t>
            </a:fld>
            <a:endParaRPr lang="uk-UA"/>
          </a:p>
        </p:txBody>
      </p:sp>
      <p:sp>
        <p:nvSpPr>
          <p:cNvPr id="5" name="Місце для нижнього колонтитула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Місце для номера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5DDB18-5D3A-40B3-9C98-1CE6A0FDD2BB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Місце для дати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DA0E0B-3A4E-4599-84C2-9367173B4367}" type="datetimeFigureOut">
              <a:rPr lang="uk-UA"/>
              <a:pPr>
                <a:defRPr/>
              </a:pPr>
              <a:t>02.03.2015</a:t>
            </a:fld>
            <a:endParaRPr lang="uk-UA"/>
          </a:p>
        </p:txBody>
      </p:sp>
      <p:sp>
        <p:nvSpPr>
          <p:cNvPr id="5" name="Місце для нижнього колонтитула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Місце для номера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EB9BDA-3995-4445-A972-76E7D6E61761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6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кутник 9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Овал 8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8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A72B1CB-0419-4859-8B83-C35DAC463F1E}" type="datetimeFigureOut">
              <a:rPr lang="uk-UA"/>
              <a:pPr>
                <a:defRPr/>
              </a:pPr>
              <a:t>02.03.2015</a:t>
            </a:fld>
            <a:endParaRPr lang="uk-UA"/>
          </a:p>
        </p:txBody>
      </p:sp>
      <p:sp>
        <p:nvSpPr>
          <p:cNvPr id="9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uk-UA"/>
          </a:p>
        </p:txBody>
      </p:sp>
      <p:sp>
        <p:nvSpPr>
          <p:cNvPr id="10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57866B9-BBEB-4F74-9D2B-5FFD8213407D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5" name="Місце для дати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EB9145-D50B-4D78-AF88-CA28FCC9C125}" type="datetimeFigureOut">
              <a:rPr lang="uk-UA"/>
              <a:pPr>
                <a:defRPr/>
              </a:pPr>
              <a:t>02.03.2015</a:t>
            </a:fld>
            <a:endParaRPr lang="uk-UA"/>
          </a:p>
        </p:txBody>
      </p:sp>
      <p:sp>
        <p:nvSpPr>
          <p:cNvPr id="6" name="Місце для нижнього колонтитула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Місце для номера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A4E8B2-AA38-4067-8244-E3E8F455ABF3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вмісту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7" name="Місце для дати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0A9294-91A4-487C-BD00-B6877C83E65B}" type="datetimeFigureOut">
              <a:rPr lang="uk-UA"/>
              <a:pPr>
                <a:defRPr/>
              </a:pPr>
              <a:t>02.03.2015</a:t>
            </a:fld>
            <a:endParaRPr lang="uk-UA"/>
          </a:p>
        </p:txBody>
      </p:sp>
      <p:sp>
        <p:nvSpPr>
          <p:cNvPr id="8" name="Місце для нижнього колонтитула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9" name="Місце для номера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377247-8842-4CBC-A3FF-2BC96EFB924E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Місце для дати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AE3DFA-7A24-4983-9D5B-2809EB491DC5}" type="datetimeFigureOut">
              <a:rPr lang="uk-UA"/>
              <a:pPr>
                <a:defRPr/>
              </a:pPr>
              <a:t>02.03.2015</a:t>
            </a:fld>
            <a:endParaRPr lang="uk-UA"/>
          </a:p>
        </p:txBody>
      </p:sp>
      <p:sp>
        <p:nvSpPr>
          <p:cNvPr id="4" name="Місце для нижнього колонтитула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Місце для номера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5906B0-80CF-469D-B094-2F00D3EFF294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4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Прямокутник 5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68B993B-B9D5-4DE9-8555-C7C9594888C9}" type="datetimeFigureOut">
              <a:rPr lang="uk-UA"/>
              <a:pPr>
                <a:defRPr/>
              </a:pPr>
              <a:t>02.03.2015</a:t>
            </a:fld>
            <a:endParaRPr lang="uk-UA"/>
          </a:p>
        </p:txBody>
      </p:sp>
      <p:sp>
        <p:nvSpPr>
          <p:cNvPr id="5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uk-UA"/>
          </a:p>
        </p:txBody>
      </p:sp>
      <p:sp>
        <p:nvSpPr>
          <p:cNvPr id="6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378B14D-096D-4593-9602-F7BD65D4A9C8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5" name="Місце для дати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4B0410-7AEF-41DB-B2E5-C3109BEB007C}" type="datetimeFigureOut">
              <a:rPr lang="uk-UA"/>
              <a:pPr>
                <a:defRPr/>
              </a:pPr>
              <a:t>02.03.2015</a:t>
            </a:fld>
            <a:endParaRPr lang="uk-UA"/>
          </a:p>
        </p:txBody>
      </p:sp>
      <p:sp>
        <p:nvSpPr>
          <p:cNvPr id="6" name="Місце для нижнього колонтитула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Місце для номера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C012A7-BD9C-48F2-830C-E7F7CB49D390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кут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 fontAlgn="auto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  <a:cs typeface="+mn-cs"/>
            </a:endParaRPr>
          </a:p>
        </p:txBody>
      </p:sp>
      <p:sp>
        <p:nvSpPr>
          <p:cNvPr id="6" name="Блок-схема: процес 8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Блок-схема: процес 9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uk-UA" noProof="0" smtClean="0"/>
              <a:t>Клацніть піктограму, щоб додати зображення</a:t>
            </a:r>
            <a:endParaRPr lang="en-US" noProof="0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8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0FAE1D1-BAA7-4EF0-AA0C-5FE31DDCE0B5}" type="datetimeFigureOut">
              <a:rPr lang="uk-UA"/>
              <a:pPr>
                <a:defRPr/>
              </a:pPr>
              <a:t>02.03.2015</a:t>
            </a:fld>
            <a:endParaRPr lang="uk-UA"/>
          </a:p>
        </p:txBody>
      </p:sp>
      <p:sp>
        <p:nvSpPr>
          <p:cNvPr id="9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uk-UA"/>
          </a:p>
        </p:txBody>
      </p:sp>
      <p:sp>
        <p:nvSpPr>
          <p:cNvPr id="10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E89C8E5-FBC2-4BC0-B2E1-D4F708721181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екторна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Овал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Кільце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Прямокутник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Місце для заголовка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1033" name="Місце для тексту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smtClean="0"/>
          </a:p>
        </p:txBody>
      </p:sp>
      <p:sp>
        <p:nvSpPr>
          <p:cNvPr id="24" name="Місце для дати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193862A2-986E-4756-B0A8-C9D76424B992}" type="datetimeFigureOut">
              <a:rPr lang="uk-UA"/>
              <a:pPr>
                <a:defRPr/>
              </a:pPr>
              <a:t>02.03.2015</a:t>
            </a:fld>
            <a:endParaRPr lang="uk-UA"/>
          </a:p>
        </p:txBody>
      </p:sp>
      <p:sp>
        <p:nvSpPr>
          <p:cNvPr id="10" name="Місце для нижнього колонтитула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uk-UA"/>
          </a:p>
        </p:txBody>
      </p:sp>
      <p:sp>
        <p:nvSpPr>
          <p:cNvPr id="22" name="Місце для номера слайда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7DE28491-6D76-4427-9631-BB3C44F22C1F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  <p:sp>
        <p:nvSpPr>
          <p:cNvPr id="15" name="Прямокутник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77" r:id="rId2"/>
    <p:sldLayoutId id="2147483685" r:id="rId3"/>
    <p:sldLayoutId id="2147483678" r:id="rId4"/>
    <p:sldLayoutId id="2147483679" r:id="rId5"/>
    <p:sldLayoutId id="2147483680" r:id="rId6"/>
    <p:sldLayoutId id="2147483686" r:id="rId7"/>
    <p:sldLayoutId id="2147483681" r:id="rId8"/>
    <p:sldLayoutId id="2147483687" r:id="rId9"/>
    <p:sldLayoutId id="2147483682" r:id="rId10"/>
    <p:sldLayoutId id="2147483683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300" kern="1200">
          <a:solidFill>
            <a:srgbClr val="C22EA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300">
          <a:solidFill>
            <a:srgbClr val="C22EA4"/>
          </a:solidFill>
          <a:latin typeface="Corbe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300">
          <a:solidFill>
            <a:srgbClr val="C22EA4"/>
          </a:solidFill>
          <a:latin typeface="Corbe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300">
          <a:solidFill>
            <a:srgbClr val="C22EA4"/>
          </a:solidFill>
          <a:latin typeface="Corbe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300">
          <a:solidFill>
            <a:srgbClr val="C22EA4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C22EA4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C22EA4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C22EA4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C22EA4"/>
          </a:solidFill>
          <a:latin typeface="Corbel" pitchFamily="34" charset="0"/>
        </a:defRPr>
      </a:lvl9pPr>
      <a:extLst/>
    </p:titleStyle>
    <p:bodyStyle>
      <a:lvl1pPr marL="365125" indent="-282575" algn="l" rtl="0" fontAlgn="base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fontAlgn="base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fontAlgn="base">
        <a:spcBef>
          <a:spcPct val="20000"/>
        </a:spcBef>
        <a:spcAft>
          <a:spcPct val="0"/>
        </a:spcAft>
        <a:buClr>
          <a:srgbClr val="DE6C36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fontAlgn="base">
        <a:spcBef>
          <a:spcPct val="20000"/>
        </a:spcBef>
        <a:spcAft>
          <a:spcPct val="0"/>
        </a:spcAft>
        <a:buClr>
          <a:srgbClr val="F9B639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7" Type="http://schemas.openxmlformats.org/officeDocument/2006/relationships/image" Target="../media/image6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50" y="1214438"/>
            <a:ext cx="8121650" cy="228600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uk-UA" sz="54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Клас Дводольні. Родини Бобові та Складноцвіті</a:t>
            </a:r>
            <a:endParaRPr lang="ru-RU" sz="54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Заголовок 1"/>
          <p:cNvSpPr>
            <a:spLocks/>
          </p:cNvSpPr>
          <p:nvPr/>
        </p:nvSpPr>
        <p:spPr bwMode="auto">
          <a:xfrm>
            <a:off x="1187450" y="4868863"/>
            <a:ext cx="74993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uk-UA" sz="2400">
                <a:solidFill>
                  <a:srgbClr val="C22EA4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Матеріали до модуля в 7 класі</a:t>
            </a:r>
            <a:br>
              <a:rPr lang="uk-UA" sz="2400">
                <a:solidFill>
                  <a:srgbClr val="C22EA4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uk-UA" sz="2400">
                <a:solidFill>
                  <a:srgbClr val="C22EA4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Підготувала: Атаманчук Н.Л.</a:t>
            </a:r>
            <a:endParaRPr lang="ru-RU" sz="2400">
              <a:solidFill>
                <a:srgbClr val="C22EA4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1428750" y="285750"/>
            <a:ext cx="5208588" cy="1000125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ru-RU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Значення  Бобових</a:t>
            </a:r>
          </a:p>
        </p:txBody>
      </p:sp>
      <p:sp>
        <p:nvSpPr>
          <p:cNvPr id="23554" name="Содержимое 2"/>
          <p:cNvSpPr txBox="1">
            <a:spLocks/>
          </p:cNvSpPr>
          <p:nvPr/>
        </p:nvSpPr>
        <p:spPr bwMode="auto">
          <a:xfrm>
            <a:off x="928688" y="1285875"/>
            <a:ext cx="3571875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82575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</a:pPr>
            <a:r>
              <a:rPr lang="ru-RU" sz="2800">
                <a:solidFill>
                  <a:srgbClr val="003300"/>
                </a:solidFill>
                <a:latin typeface="Corbel" pitchFamily="34" charset="0"/>
              </a:rPr>
              <a:t>З Бобових виготовляють продукти харчування олію, маргарин (соя,арахіс).</a:t>
            </a:r>
          </a:p>
          <a:p>
            <a:pPr marL="365125" indent="-282575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</a:pPr>
            <a:r>
              <a:rPr lang="ru-RU" sz="2800">
                <a:solidFill>
                  <a:srgbClr val="003300"/>
                </a:solidFill>
                <a:latin typeface="Corbel" pitchFamily="34" charset="0"/>
              </a:rPr>
              <a:t>Акація закріплює схили. З її квіток виготовляють парфуми. Акацієвий мед – один з кращих. </a:t>
            </a:r>
          </a:p>
          <a:p>
            <a:pPr marL="365125" indent="-282575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endParaRPr lang="ru-RU" sz="2000">
              <a:latin typeface="Corbel" pitchFamily="34" charset="0"/>
            </a:endParaRPr>
          </a:p>
        </p:txBody>
      </p:sp>
      <p:pic>
        <p:nvPicPr>
          <p:cNvPr id="23555" name="Picture 2" descr="Результат пошуку зображень за запитом &quot;соя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856039">
            <a:off x="5397500" y="1355725"/>
            <a:ext cx="253365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AutoShape 4" descr="Результат пошуку зображень за запитом &quot;біла акація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23557" name="AutoShape 6" descr="Результат пошуку зображень за запитом &quot;біла акація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rbel" pitchFamily="34" charset="0"/>
            </a:endParaRPr>
          </a:p>
        </p:txBody>
      </p:sp>
      <p:pic>
        <p:nvPicPr>
          <p:cNvPr id="23558" name="Picture 8" descr="http://kartravel.ru/wp-content/uploads/2013/01/russles1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5" y="4071938"/>
            <a:ext cx="4168775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 descr="http://rus.ans4.com/media/img/6/k/6km8ybohf1bp8gz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0" y="2428875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Содержимое 2"/>
          <p:cNvSpPr>
            <a:spLocks noGrp="1"/>
          </p:cNvSpPr>
          <p:nvPr>
            <p:ph idx="1"/>
          </p:nvPr>
        </p:nvSpPr>
        <p:spPr>
          <a:xfrm>
            <a:off x="1071563" y="1143000"/>
            <a:ext cx="4500562" cy="5572125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z="2800" smtClean="0">
                <a:solidFill>
                  <a:srgbClr val="003300"/>
                </a:solidFill>
              </a:rPr>
              <a:t>Деякі види бобових дають цінні речовини:</a:t>
            </a:r>
          </a:p>
          <a:p>
            <a:pPr>
              <a:buFontTx/>
              <a:buChar char="-"/>
            </a:pPr>
            <a:r>
              <a:rPr lang="ru-RU" sz="2400" smtClean="0">
                <a:solidFill>
                  <a:srgbClr val="003300"/>
                </a:solidFill>
              </a:rPr>
              <a:t>бальзами: міроксилон, копаїфера;</a:t>
            </a:r>
          </a:p>
          <a:p>
            <a:pPr>
              <a:buFontTx/>
              <a:buChar char="-"/>
            </a:pPr>
            <a:r>
              <a:rPr lang="ru-RU" sz="2400" smtClean="0">
                <a:solidFill>
                  <a:srgbClr val="003300"/>
                </a:solidFill>
              </a:rPr>
              <a:t>дубильні речовини: аравійські акації;</a:t>
            </a:r>
          </a:p>
          <a:p>
            <a:pPr>
              <a:buFontTx/>
              <a:buChar char="-"/>
            </a:pPr>
            <a:r>
              <a:rPr lang="ru-RU" sz="2400" smtClean="0">
                <a:solidFill>
                  <a:srgbClr val="003300"/>
                </a:solidFill>
              </a:rPr>
              <a:t>камеді: трагакантові астрагали;</a:t>
            </a:r>
          </a:p>
          <a:p>
            <a:pPr>
              <a:buFontTx/>
              <a:buChar char="-"/>
            </a:pPr>
            <a:r>
              <a:rPr lang="ru-RU" sz="2400" smtClean="0">
                <a:solidFill>
                  <a:srgbClr val="003300"/>
                </a:solidFill>
              </a:rPr>
              <a:t>барвники: індигофера, дрік красильний;</a:t>
            </a:r>
          </a:p>
          <a:p>
            <a:pPr>
              <a:buFontTx/>
              <a:buChar char="-"/>
            </a:pPr>
            <a:r>
              <a:rPr lang="ru-RU" sz="2400" smtClean="0">
                <a:solidFill>
                  <a:srgbClr val="003300"/>
                </a:solidFill>
              </a:rPr>
              <a:t>цінну деревину: кампешове, чорне, червоне та сандалове дерева. </a:t>
            </a:r>
          </a:p>
          <a:p>
            <a:pPr>
              <a:buFont typeface="Wingdings 2" pitchFamily="18" charset="2"/>
              <a:buNone/>
            </a:pPr>
            <a:endParaRPr lang="ru-RU" sz="2000" smtClean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285875" y="274638"/>
            <a:ext cx="7400925" cy="93980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ru-RU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Значення  Бобових</a:t>
            </a:r>
          </a:p>
        </p:txBody>
      </p:sp>
      <p:pic>
        <p:nvPicPr>
          <p:cNvPr id="24580" name="Рисунок 3" descr="аравийск акац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88" y="428625"/>
            <a:ext cx="2747962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Рисунок 4" descr="ad_312129_image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7938" y="4000500"/>
            <a:ext cx="2357437" cy="244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Содержимое 2"/>
          <p:cNvSpPr>
            <a:spLocks noGrp="1"/>
          </p:cNvSpPr>
          <p:nvPr>
            <p:ph idx="1"/>
          </p:nvPr>
        </p:nvSpPr>
        <p:spPr>
          <a:xfrm>
            <a:off x="1000125" y="1000125"/>
            <a:ext cx="7858125" cy="2786063"/>
          </a:xfrm>
        </p:spPr>
        <p:txBody>
          <a:bodyPr/>
          <a:lstStyle/>
          <a:p>
            <a:r>
              <a:rPr lang="ru-RU" sz="2800" smtClean="0">
                <a:solidFill>
                  <a:srgbClr val="003300"/>
                </a:solidFill>
              </a:rPr>
              <a:t>Деякі види бобових використовуються в медицині (термопсис, солодка, буркун, калабарський біб, касія). </a:t>
            </a:r>
          </a:p>
          <a:p>
            <a:r>
              <a:rPr lang="ru-RU" sz="2800" smtClean="0">
                <a:solidFill>
                  <a:srgbClr val="003300"/>
                </a:solidFill>
              </a:rPr>
              <a:t>Багато бобових - декоративні рослини (альбіція, гліцинія, робінія, запашний горошок, люпин).</a:t>
            </a:r>
          </a:p>
          <a:p>
            <a:pPr>
              <a:buFont typeface="Wingdings 2" pitchFamily="18" charset="2"/>
              <a:buNone/>
            </a:pPr>
            <a:endParaRPr lang="ru-RU" sz="2000" smtClean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271588" y="142875"/>
            <a:ext cx="5586412" cy="1000125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ru-RU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Значення  Бобових</a:t>
            </a:r>
          </a:p>
        </p:txBody>
      </p:sp>
      <p:pic>
        <p:nvPicPr>
          <p:cNvPr id="25603" name="Рисунок 11" descr="fasol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38" y="3714750"/>
            <a:ext cx="1506537" cy="289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Рисунок 12" descr="люпин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5125" y="3786188"/>
            <a:ext cx="189865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2" descr="http://i.ytimg.com/vi/9BY1EwiXfYI/hqdefault.jpg"/>
          <p:cNvPicPr>
            <a:picLocks noChangeAspect="1" noChangeArrowheads="1"/>
          </p:cNvPicPr>
          <p:nvPr/>
        </p:nvPicPr>
        <p:blipFill>
          <a:blip r:embed="rId4"/>
          <a:srcRect t="6250" b="6248"/>
          <a:stretch>
            <a:fillRect/>
          </a:stretch>
        </p:blipFill>
        <p:spPr bwMode="auto">
          <a:xfrm rot="493044">
            <a:off x="4071938" y="3621088"/>
            <a:ext cx="2357437" cy="154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Рисунок 10" descr="s640x480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484640">
            <a:off x="3000375" y="4572000"/>
            <a:ext cx="1976438" cy="193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38" y="357188"/>
            <a:ext cx="7497762" cy="114300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uk-UA" sz="3900" b="1" i="1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Обговорення проблемної ситуації</a:t>
            </a:r>
            <a:r>
              <a:rPr lang="ru-RU" sz="390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90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39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143000" y="1500188"/>
            <a:ext cx="7497763" cy="2000250"/>
          </a:xfrm>
        </p:spPr>
        <p:txBody>
          <a:bodyPr/>
          <a:lstStyle/>
          <a:p>
            <a:r>
              <a:rPr lang="uk-UA" smtClean="0">
                <a:latin typeface="Times New Roman" pitchFamily="18" charset="0"/>
                <a:cs typeface="Times New Roman" pitchFamily="18" charset="0"/>
              </a:rPr>
              <a:t>Чому гарний господар щорічно чергує на своєму полі культури й періодично висаджує бобові рослини?</a:t>
            </a:r>
            <a:endParaRPr lang="ru-RU" smtClean="0">
              <a:latin typeface="Times New Roman" pitchFamily="18" charset="0"/>
              <a:cs typeface="Times New Roman" pitchFamily="18" charset="0"/>
            </a:endParaRPr>
          </a:p>
          <a:p>
            <a:endParaRPr lang="ru-RU" smtClean="0"/>
          </a:p>
        </p:txBody>
      </p:sp>
      <p:pic>
        <p:nvPicPr>
          <p:cNvPr id="26627" name="Picture 2" descr="http://torg-agro-lux.com/img/esparce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472689">
            <a:off x="1506538" y="3633788"/>
            <a:ext cx="3160712" cy="239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143500" y="4143375"/>
            <a:ext cx="2714625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Бобові  як зелене добриво (люпин, еспарцет, люцерна)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Рисунок 7" descr="бодяк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777128">
            <a:off x="1230313" y="1112838"/>
            <a:ext cx="2476500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0" name="Рисунок 10" descr="соняшн.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913627" flipH="1">
            <a:off x="6586538" y="987425"/>
            <a:ext cx="2309812" cy="272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28688" y="3071813"/>
            <a:ext cx="4071937" cy="3670300"/>
          </a:xfrm>
        </p:spPr>
        <p:txBody>
          <a:bodyPr>
            <a:normAutofit/>
          </a:bodyPr>
          <a:lstStyle/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Айстрові</a:t>
            </a: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поширені майже скрізь: у лісах, на полях, луках, у садах, горах, пустелях, тундрі, прісних водоймах. 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Деякі</a:t>
            </a: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види цієї родини людина вирощує для вживання в </a:t>
            </a:r>
            <a:r>
              <a:rPr lang="ru-RU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їжу</a:t>
            </a: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ru-RU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наприклад</a:t>
            </a: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ru-RU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земляну</a:t>
            </a: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грушу - топінамбур,  </a:t>
            </a:r>
            <a:r>
              <a:rPr lang="ru-RU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соняшник</a:t>
            </a: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ru-RU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цикорій</a:t>
            </a: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 </a:t>
            </a:r>
            <a:endParaRPr lang="ru-RU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27652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43313" y="1285875"/>
            <a:ext cx="2428875" cy="182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285852" y="285729"/>
            <a:ext cx="7572428" cy="714380"/>
          </a:xfrm>
          <a:prstGeom prst="rect">
            <a:avLst/>
          </a:prstGeom>
          <a:gradFill>
            <a:gsLst>
              <a:gs pos="0">
                <a:schemeClr val="bg2">
                  <a:lumMod val="90000"/>
                </a:schemeClr>
              </a:gs>
              <a:gs pos="50000">
                <a:schemeClr val="bg2">
                  <a:lumMod val="75000"/>
                </a:schemeClr>
              </a:gs>
              <a:gs pos="97000">
                <a:schemeClr val="bg2">
                  <a:lumMod val="90000"/>
                </a:schemeClr>
              </a:gs>
              <a:gs pos="100000">
                <a:schemeClr val="bg2">
                  <a:lumMod val="75000"/>
                </a:schemeClr>
              </a:gs>
            </a:gsLst>
          </a:gradFill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 fontAlgn="auto">
              <a:spcAft>
                <a:spcPts val="0"/>
              </a:spcAft>
              <a:defRPr/>
            </a:pPr>
            <a:r>
              <a:rPr lang="ru-RU" sz="3200" dirty="0"/>
              <a:t>               </a:t>
            </a: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</a:rPr>
              <a:t>ЗНАЧЕННЯ  СКЛАДНОЦВІТИХ</a:t>
            </a:r>
            <a:r>
              <a:rPr lang="uk-UA" sz="3200" dirty="0"/>
              <a:t>		</a:t>
            </a:r>
            <a:endParaRPr lang="ru-RU" sz="3200" dirty="0"/>
          </a:p>
        </p:txBody>
      </p:sp>
      <p:pic>
        <p:nvPicPr>
          <p:cNvPr id="27656" name="Рисунок 9" descr="ТОПІНАМБУР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625" y="3286125"/>
            <a:ext cx="2109788" cy="209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7" name="Picture 2" descr="Результат пошуку зображень за запитом &quot;цикорій&quot;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72188" y="4572000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 descr="http://e-ogo.com.ua/images/kak-virastit-astri-iz-semjan-hozjainu-i-hozjajke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481229">
            <a:off x="1428750" y="1143000"/>
            <a:ext cx="2674938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 txBox="1">
            <a:spLocks/>
          </p:cNvSpPr>
          <p:nvPr/>
        </p:nvSpPr>
        <p:spPr>
          <a:xfrm>
            <a:off x="1285852" y="285729"/>
            <a:ext cx="7572428" cy="714380"/>
          </a:xfrm>
          <a:prstGeom prst="rect">
            <a:avLst/>
          </a:prstGeom>
          <a:gradFill>
            <a:gsLst>
              <a:gs pos="0">
                <a:schemeClr val="bg2">
                  <a:lumMod val="90000"/>
                </a:schemeClr>
              </a:gs>
              <a:gs pos="50000">
                <a:schemeClr val="bg2">
                  <a:lumMod val="75000"/>
                </a:schemeClr>
              </a:gs>
              <a:gs pos="97000">
                <a:schemeClr val="bg2">
                  <a:lumMod val="90000"/>
                </a:schemeClr>
              </a:gs>
              <a:gs pos="100000">
                <a:schemeClr val="bg2">
                  <a:lumMod val="75000"/>
                </a:schemeClr>
              </a:gs>
            </a:gsLst>
          </a:gradFill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 fontAlgn="auto">
              <a:spcAft>
                <a:spcPts val="0"/>
              </a:spcAft>
              <a:defRPr/>
            </a:pPr>
            <a:r>
              <a:rPr lang="ru-RU" sz="3200" dirty="0"/>
              <a:t>               </a:t>
            </a: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</a:rPr>
              <a:t>ЗНАЧЕННЯ  СКЛАДНОЦВІТИХ</a:t>
            </a:r>
            <a:r>
              <a:rPr lang="uk-UA" sz="3200" dirty="0"/>
              <a:t>		</a:t>
            </a:r>
            <a:endParaRPr lang="ru-RU" sz="3200" dirty="0"/>
          </a:p>
        </p:txBody>
      </p:sp>
      <p:sp>
        <p:nvSpPr>
          <p:cNvPr id="3" name="Объект 2"/>
          <p:cNvSpPr txBox="1">
            <a:spLocks/>
          </p:cNvSpPr>
          <p:nvPr/>
        </p:nvSpPr>
        <p:spPr>
          <a:xfrm>
            <a:off x="928688" y="3286125"/>
            <a:ext cx="5143500" cy="2928938"/>
          </a:xfrm>
          <a:prstGeom prst="rect">
            <a:avLst/>
          </a:prstGeom>
        </p:spPr>
        <p:txBody>
          <a:bodyPr/>
          <a:lstStyle/>
          <a:p>
            <a:pPr marL="365760" indent="-283464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rPr>
              <a:t>     </a:t>
            </a:r>
            <a:r>
              <a:rPr lang="ru-RU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rPr>
              <a:t>Манять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rPr>
              <a:t> </a:t>
            </a:r>
            <a:r>
              <a:rPr lang="ru-RU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rPr>
              <a:t>людське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rPr>
              <a:t> око </a:t>
            </a:r>
            <a:r>
              <a:rPr lang="ru-RU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rPr>
              <a:t>Складноцвіті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rPr>
              <a:t> як </a:t>
            </a:r>
            <a:r>
              <a:rPr lang="ru-RU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rPr>
              <a:t>декоративні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rPr>
              <a:t> </a:t>
            </a:r>
            <a:r>
              <a:rPr lang="ru-RU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rPr>
              <a:t>рослини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rPr>
              <a:t>: </a:t>
            </a:r>
            <a:r>
              <a:rPr lang="ru-RU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rPr>
              <a:t>айстри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rPr>
              <a:t>, </a:t>
            </a:r>
            <a:r>
              <a:rPr lang="ru-RU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rPr>
              <a:t>жоржини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rPr>
              <a:t>, </a:t>
            </a:r>
            <a:r>
              <a:rPr lang="ru-RU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rPr>
              <a:t>гербери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rPr>
              <a:t>, </a:t>
            </a:r>
            <a:r>
              <a:rPr lang="ru-RU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rPr>
              <a:t>хризантеми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rPr>
              <a:t>, ромашки, </a:t>
            </a:r>
            <a:r>
              <a:rPr lang="ru-RU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rPr>
              <a:t>стокротки</a:t>
            </a:r>
            <a:endParaRPr lang="ru-RU" sz="24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28678" name="Picture 4" descr="Результат пошуку зображень за запитом &quot;жоржини&quo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94260">
            <a:off x="4359275" y="1173163"/>
            <a:ext cx="2438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9" name="AutoShape 6" descr="Результат пошуку зображень за запитом &quot;гербери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28680" name="AutoShape 8" descr="Результат пошуку зображень за запитом &quot;гербери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28681" name="AutoShape 10" descr="Результат пошуку зображень за запитом &quot;гербери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rbel" pitchFamily="34" charset="0"/>
            </a:endParaRPr>
          </a:p>
        </p:txBody>
      </p:sp>
      <p:pic>
        <p:nvPicPr>
          <p:cNvPr id="28682" name="Picture 12" descr="Результат пошуку зображень за запитом &quot;гербери&quot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718758">
            <a:off x="6230938" y="2173288"/>
            <a:ext cx="254317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3" name="Picture 14" descr="Результат пошуку зображень за запитом &quot;хризантеми&quot;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43563" y="4357688"/>
            <a:ext cx="265747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4" name="AutoShape 16" descr="Результат пошуку зображень за запитом &quot;стокротки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28685" name="AutoShape 18" descr="Результат пошуку зображень за запитом &quot;стокротки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rbel" pitchFamily="34" charset="0"/>
            </a:endParaRPr>
          </a:p>
        </p:txBody>
      </p:sp>
      <p:pic>
        <p:nvPicPr>
          <p:cNvPr id="28686" name="Picture 20" descr="https://encrypted-tbn0.gstatic.com/images?q=tbn:ANd9GcTRIKXWFPLCVZJM9IyVErnZVIiF8BsMPusb22Cj6UGlyRb-jWFo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-533262">
            <a:off x="3762375" y="4856163"/>
            <a:ext cx="1949450" cy="169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0125" y="3571875"/>
            <a:ext cx="5143500" cy="2928938"/>
          </a:xfrm>
        </p:spPr>
        <p:txBody>
          <a:bodyPr>
            <a:noAutofit/>
          </a:bodyPr>
          <a:lstStyle/>
          <a:p>
            <a:pPr marL="365760" indent="-283464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Особливе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значення для людини мають </a:t>
            </a:r>
            <a:r>
              <a:rPr lang="ru-RU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види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бур’янів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ru-RU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що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ростуть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на звалищах, вздовж </a:t>
            </a:r>
            <a:r>
              <a:rPr lang="ru-RU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забруднених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доріг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серед яких осот польовий, молокан татарський, </a:t>
            </a:r>
            <a:r>
              <a:rPr lang="ru-RU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будяк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польовий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чортополох, татарник</a:t>
            </a:r>
            <a:endParaRPr lang="ru-RU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29698" name="Рисунок 9" descr="osota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3688" y="1285875"/>
            <a:ext cx="1958975" cy="261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2" descr="Результат пошуку зображень за запитом &quot;тат арник&quo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500" y="1428750"/>
            <a:ext cx="2457450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4" descr="http://agroua.net/img/plant/chemicaldefence/weeds/15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5" y="1285875"/>
            <a:ext cx="1643063" cy="210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1285852" y="285729"/>
            <a:ext cx="7572428" cy="714380"/>
          </a:xfrm>
          <a:prstGeom prst="rect">
            <a:avLst/>
          </a:prstGeom>
          <a:gradFill>
            <a:gsLst>
              <a:gs pos="0">
                <a:schemeClr val="bg2">
                  <a:lumMod val="90000"/>
                </a:schemeClr>
              </a:gs>
              <a:gs pos="50000">
                <a:schemeClr val="bg2">
                  <a:lumMod val="75000"/>
                </a:schemeClr>
              </a:gs>
              <a:gs pos="97000">
                <a:schemeClr val="bg2">
                  <a:lumMod val="90000"/>
                </a:schemeClr>
              </a:gs>
              <a:gs pos="100000">
                <a:schemeClr val="bg2">
                  <a:lumMod val="75000"/>
                </a:schemeClr>
              </a:gs>
            </a:gsLst>
          </a:gradFill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 fontAlgn="auto">
              <a:spcAft>
                <a:spcPts val="0"/>
              </a:spcAft>
              <a:defRPr/>
            </a:pPr>
            <a:r>
              <a:rPr lang="ru-RU" sz="3200" dirty="0"/>
              <a:t>               </a:t>
            </a: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</a:rPr>
              <a:t>ЗНАЧЕННЯ  СКЛАДНОЦВІТИХ</a:t>
            </a:r>
            <a:r>
              <a:rPr lang="uk-UA" sz="3200" dirty="0"/>
              <a:t>		</a:t>
            </a:r>
            <a:endParaRPr lang="ru-RU" sz="3200" dirty="0"/>
          </a:p>
        </p:txBody>
      </p:sp>
      <p:pic>
        <p:nvPicPr>
          <p:cNvPr id="29704" name="Picture 6" descr="http://oblepiha.com/uploads/posts/2010-06/1277776312_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392139">
            <a:off x="6572250" y="4143375"/>
            <a:ext cx="2214563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0125" y="3500438"/>
            <a:ext cx="3000375" cy="3071812"/>
          </a:xfrm>
        </p:spPr>
        <p:txBody>
          <a:bodyPr>
            <a:noAutofit/>
          </a:bodyPr>
          <a:lstStyle/>
          <a:p>
            <a:pPr marL="365760" indent="-283464" fontAlgn="auto">
              <a:spcAft>
                <a:spcPts val="0"/>
              </a:spcAft>
              <a:buFont typeface="Wingdings 2"/>
              <a:buNone/>
              <a:defRPr/>
            </a:pPr>
            <a:r>
              <a:rPr lang="uk-UA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Серед складноцвітих зустрічається багато</a:t>
            </a: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лікарських</a:t>
            </a: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рослин</a:t>
            </a: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: ромашка </a:t>
            </a:r>
            <a:r>
              <a:rPr lang="ru-RU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лікарська</a:t>
            </a: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ru-RU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пижмо</a:t>
            </a: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  </a:t>
            </a:r>
            <a:r>
              <a:rPr lang="ru-RU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деревій</a:t>
            </a: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          </a:t>
            </a:r>
            <a:r>
              <a:rPr lang="ru-RU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кульбаба</a:t>
            </a: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 </a:t>
            </a:r>
            <a:r>
              <a:rPr lang="ru-RU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полин</a:t>
            </a: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       череда, </a:t>
            </a:r>
            <a:r>
              <a:rPr lang="ru-RU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нагідки</a:t>
            </a: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ru-RU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безсмертник</a:t>
            </a: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            </a:t>
            </a:r>
            <a:r>
              <a:rPr lang="ru-RU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ехінацея</a:t>
            </a:r>
            <a:endParaRPr lang="ru-RU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30722" name="Рисунок 3" descr="dereviy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443903">
            <a:off x="6670675" y="3614738"/>
            <a:ext cx="1944688" cy="276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Рисунок 5" descr="эхинацея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165288">
            <a:off x="1231900" y="1349375"/>
            <a:ext cx="2409825" cy="180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Рисунок 6" descr="bessmertnik1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75" y="1285875"/>
            <a:ext cx="1385888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Рисунок 7" descr="васильки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72063" y="1857375"/>
            <a:ext cx="156527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Рисунок 8" descr="chereda_2_5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-1193249">
            <a:off x="6765925" y="1366838"/>
            <a:ext cx="1854200" cy="180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7" name="Рисунок 9" descr="календула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-303054">
            <a:off x="4030663" y="4094163"/>
            <a:ext cx="2211387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1285852" y="285729"/>
            <a:ext cx="7572428" cy="714380"/>
          </a:xfrm>
          <a:prstGeom prst="rect">
            <a:avLst/>
          </a:prstGeom>
          <a:gradFill>
            <a:gsLst>
              <a:gs pos="0">
                <a:schemeClr val="bg2">
                  <a:lumMod val="90000"/>
                </a:schemeClr>
              </a:gs>
              <a:gs pos="50000">
                <a:schemeClr val="bg2">
                  <a:lumMod val="75000"/>
                </a:schemeClr>
              </a:gs>
              <a:gs pos="97000">
                <a:schemeClr val="bg2">
                  <a:lumMod val="90000"/>
                </a:schemeClr>
              </a:gs>
              <a:gs pos="100000">
                <a:schemeClr val="bg2">
                  <a:lumMod val="75000"/>
                </a:schemeClr>
              </a:gs>
            </a:gsLst>
          </a:gradFill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 fontAlgn="auto">
              <a:spcAft>
                <a:spcPts val="0"/>
              </a:spcAft>
              <a:defRPr/>
            </a:pPr>
            <a:r>
              <a:rPr lang="ru-RU" sz="3200" dirty="0"/>
              <a:t>               </a:t>
            </a: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</a:rPr>
              <a:t>ЗНАЧЕННЯ  СКЛАДНОЦВІТИХ</a:t>
            </a:r>
            <a:r>
              <a:rPr lang="uk-UA" sz="3200" dirty="0"/>
              <a:t>		</a:t>
            </a:r>
            <a:endParaRPr lang="ru-RU" sz="3200" dirty="0"/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285852" y="285729"/>
            <a:ext cx="7572428" cy="714380"/>
          </a:xfrm>
          <a:prstGeom prst="rect">
            <a:avLst/>
          </a:prstGeom>
          <a:gradFill>
            <a:gsLst>
              <a:gs pos="0">
                <a:schemeClr val="bg2">
                  <a:lumMod val="90000"/>
                </a:schemeClr>
              </a:gs>
              <a:gs pos="50000">
                <a:schemeClr val="bg2">
                  <a:lumMod val="75000"/>
                </a:schemeClr>
              </a:gs>
              <a:gs pos="97000">
                <a:schemeClr val="bg2">
                  <a:lumMod val="90000"/>
                </a:schemeClr>
              </a:gs>
              <a:gs pos="100000">
                <a:schemeClr val="bg2">
                  <a:lumMod val="75000"/>
                </a:schemeClr>
              </a:gs>
            </a:gsLst>
          </a:gradFill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 fontAlgn="auto">
              <a:spcAft>
                <a:spcPts val="0"/>
              </a:spcAft>
              <a:defRPr/>
            </a:pPr>
            <a:r>
              <a:rPr lang="ru-RU" sz="3200" dirty="0"/>
              <a:t>               </a:t>
            </a:r>
            <a:r>
              <a:rPr lang="uk-UA" sz="3200" b="1" dirty="0">
                <a:solidFill>
                  <a:schemeClr val="accent5">
                    <a:lumMod val="50000"/>
                  </a:schemeClr>
                </a:solidFill>
              </a:rPr>
              <a:t>СОНЯШНИК</a:t>
            </a:r>
            <a:r>
              <a:rPr lang="uk-UA" sz="3200" dirty="0"/>
              <a:t>	</a:t>
            </a:r>
            <a:endParaRPr lang="ru-RU" sz="3200" dirty="0"/>
          </a:p>
        </p:txBody>
      </p:sp>
      <p:sp>
        <p:nvSpPr>
          <p:cNvPr id="3" name="Объект 2"/>
          <p:cNvSpPr txBox="1">
            <a:spLocks/>
          </p:cNvSpPr>
          <p:nvPr/>
        </p:nvSpPr>
        <p:spPr>
          <a:xfrm>
            <a:off x="1143000" y="1214438"/>
            <a:ext cx="5214938" cy="5286375"/>
          </a:xfrm>
          <a:prstGeom prst="rect">
            <a:avLst/>
          </a:prstGeom>
        </p:spPr>
        <p:txBody>
          <a:bodyPr/>
          <a:lstStyle/>
          <a:p>
            <a:pPr marL="365760" indent="-283464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/>
            </a:pPr>
            <a:r>
              <a:rPr lang="uk-UA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rPr>
              <a:t>Цінна олійна культура. Використовують в їжу, при випіканні хліба, виготовленні маргарину, майонезу, кондитерських виробів. З очищених сім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rPr>
              <a:t>’</a:t>
            </a:r>
            <a:r>
              <a:rPr lang="uk-UA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rPr>
              <a:t>янок</a:t>
            </a:r>
            <a:r>
              <a:rPr lang="uk-UA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rPr>
              <a:t> – халву .</a:t>
            </a:r>
          </a:p>
          <a:p>
            <a:pPr marL="365760" indent="-283464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/>
            </a:pPr>
            <a:r>
              <a:rPr lang="uk-UA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rPr>
              <a:t>З олії технічних сортів виготовляють фарби, лаки, мило, лінолеум, водонепроникні тканини.</a:t>
            </a:r>
          </a:p>
          <a:p>
            <a:pPr marL="365760" indent="-283464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/>
            </a:pPr>
            <a:r>
              <a:rPr lang="uk-UA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rPr>
              <a:t>Попіл зі спалених кошиків використовують при виготовленні пластмас, кришталю і як калійне добриво</a:t>
            </a:r>
          </a:p>
          <a:p>
            <a:pPr marL="365760" indent="-283464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/>
            </a:pPr>
            <a:endParaRPr lang="ru-RU" sz="24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1749" name="AutoShape 2" descr="Результат пошуку зображень за запитом &quot;соняшник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31750" name="AutoShape 4" descr="Результат пошуку зображень за запитом &quot;соняшник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rbel" pitchFamily="34" charset="0"/>
            </a:endParaRPr>
          </a:p>
        </p:txBody>
      </p:sp>
      <p:pic>
        <p:nvPicPr>
          <p:cNvPr id="31751" name="Picture 6" descr="http://image.tsn.ua/media/images2/original/Apr2008/640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785494">
            <a:off x="5916613" y="1362075"/>
            <a:ext cx="2809875" cy="210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2" name="AutoShape 8" descr="Результат пошуку зображень за запитом &quot;халва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rbel" pitchFamily="34" charset="0"/>
            </a:endParaRPr>
          </a:p>
        </p:txBody>
      </p:sp>
      <p:pic>
        <p:nvPicPr>
          <p:cNvPr id="31753" name="Picture 10" descr="http://polzaivred.net/wp-content/uploads/sladosti/halva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25" y="4286250"/>
            <a:ext cx="2786063" cy="200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3000" y="4000500"/>
            <a:ext cx="4429125" cy="2714625"/>
          </a:xfrm>
        </p:spPr>
        <p:txBody>
          <a:bodyPr>
            <a:normAutofit fontScale="92500" lnSpcReduction="10000"/>
          </a:bodyPr>
          <a:lstStyle/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Айстрові також </a:t>
            </a:r>
            <a:r>
              <a:rPr lang="ru-RU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і</a:t>
            </a: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небезпечні</a:t>
            </a: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ru-RU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серед</a:t>
            </a: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uk-UA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них</a:t>
            </a: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наявні</a:t>
            </a: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отруйні</a:t>
            </a: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рослини</a:t>
            </a: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Найбільш</a:t>
            </a: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відома</a:t>
            </a: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амброзія</a:t>
            </a: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ru-RU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точніше</a:t>
            </a: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її пилок,який потрапляючи у дихальні шляхи людини спричиняє алергію. 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000" dirty="0" err="1" smtClean="0"/>
              <a:t>Амброзія</a:t>
            </a:r>
            <a:r>
              <a:rPr lang="ru-RU" sz="2000" dirty="0" smtClean="0"/>
              <a:t> </a:t>
            </a:r>
            <a:r>
              <a:rPr lang="ru-RU" sz="2000" dirty="0" err="1" smtClean="0"/>
              <a:t>швидко</a:t>
            </a:r>
            <a:r>
              <a:rPr lang="ru-RU" sz="2000" dirty="0" smtClean="0"/>
              <a:t> </a:t>
            </a:r>
            <a:r>
              <a:rPr lang="ru-RU" sz="2000" dirty="0" err="1" smtClean="0"/>
              <a:t>розповсюджується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сильно </a:t>
            </a:r>
            <a:r>
              <a:rPr lang="ru-RU" sz="2000" dirty="0" err="1" smtClean="0"/>
              <a:t>осушує</a:t>
            </a:r>
            <a:r>
              <a:rPr lang="ru-RU" sz="2100" dirty="0" smtClean="0"/>
              <a:t> грунт </a:t>
            </a:r>
            <a:r>
              <a:rPr lang="ru-RU" sz="2000" dirty="0" smtClean="0"/>
              <a:t>в </a:t>
            </a:r>
            <a:r>
              <a:rPr lang="ru-RU" sz="2000" dirty="0" err="1" smtClean="0"/>
              <a:t>культурних</a:t>
            </a:r>
            <a:r>
              <a:rPr lang="ru-RU" sz="2000" dirty="0" smtClean="0"/>
              <a:t> </a:t>
            </a:r>
            <a:r>
              <a:rPr lang="ru-RU" sz="2000" dirty="0" err="1" smtClean="0"/>
              <a:t>посівах</a:t>
            </a:r>
            <a:r>
              <a:rPr lang="ru-RU" sz="2000" dirty="0" smtClean="0"/>
              <a:t>, </a:t>
            </a:r>
            <a:r>
              <a:rPr lang="ru-RU" sz="2000" dirty="0" err="1" smtClean="0"/>
              <a:t>викликаючи</a:t>
            </a:r>
            <a:r>
              <a:rPr lang="ru-RU" sz="2000" dirty="0" smtClean="0"/>
              <a:t> </a:t>
            </a:r>
            <a:r>
              <a:rPr lang="ru-RU" sz="2000" dirty="0" err="1" smtClean="0"/>
              <a:t>пригнічення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посіяних</a:t>
            </a:r>
            <a:r>
              <a:rPr lang="ru-RU" sz="2000" dirty="0" smtClean="0"/>
              <a:t> </a:t>
            </a:r>
            <a:r>
              <a:rPr lang="ru-RU" sz="2000" dirty="0" err="1" smtClean="0"/>
              <a:t>рослин</a:t>
            </a:r>
            <a:r>
              <a:rPr lang="ru-RU" sz="2000" dirty="0" smtClean="0"/>
              <a:t>.</a:t>
            </a:r>
            <a:endParaRPr lang="ru-RU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32770" name="Рисунок 5" descr="2838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601546">
            <a:off x="1555750" y="1054100"/>
            <a:ext cx="2471738" cy="248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Рисунок 7" descr="101367_640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370281">
            <a:off x="6032500" y="4213225"/>
            <a:ext cx="2751138" cy="206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Рисунок 9" descr="ambrozia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75" y="1143000"/>
            <a:ext cx="2405063" cy="273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1285852" y="285729"/>
            <a:ext cx="7572428" cy="714380"/>
          </a:xfrm>
          <a:prstGeom prst="rect">
            <a:avLst/>
          </a:prstGeom>
          <a:gradFill>
            <a:gsLst>
              <a:gs pos="0">
                <a:schemeClr val="bg2">
                  <a:lumMod val="90000"/>
                </a:schemeClr>
              </a:gs>
              <a:gs pos="50000">
                <a:schemeClr val="bg2">
                  <a:lumMod val="75000"/>
                </a:schemeClr>
              </a:gs>
              <a:gs pos="97000">
                <a:schemeClr val="bg2">
                  <a:lumMod val="90000"/>
                </a:schemeClr>
              </a:gs>
              <a:gs pos="100000">
                <a:schemeClr val="bg2">
                  <a:lumMod val="75000"/>
                </a:schemeClr>
              </a:gs>
            </a:gsLst>
          </a:gradFill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 fontAlgn="auto">
              <a:spcAft>
                <a:spcPts val="0"/>
              </a:spcAft>
              <a:defRPr/>
            </a:pPr>
            <a:r>
              <a:rPr lang="ru-RU" sz="3200" dirty="0"/>
              <a:t>               </a:t>
            </a: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</a:rPr>
              <a:t>ЗНАЧЕННЯ  СКЛАДНОЦВІТИХ</a:t>
            </a:r>
            <a:r>
              <a:rPr lang="uk-UA" sz="3200" dirty="0"/>
              <a:t>		</a:t>
            </a:r>
            <a:endParaRPr lang="ru-RU" sz="3200" dirty="0"/>
          </a:p>
        </p:txBody>
      </p:sp>
      <p:pic>
        <p:nvPicPr>
          <p:cNvPr id="32776" name="Picture 2" descr="Результат пошуку зображень за запитом &quot;амброзія&quot;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06850" y="1500188"/>
            <a:ext cx="2222500" cy="2220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uk-UA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Вправа “Кмітливий біолог”</a:t>
            </a:r>
            <a:endParaRPr lang="ru-RU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179388" algn="just">
              <a:lnSpc>
                <a:spcPct val="96000"/>
              </a:lnSpc>
            </a:pPr>
            <a:r>
              <a:rPr lang="uk-UA" sz="2500" b="1" smtClean="0">
                <a:latin typeface="Times New Roman" pitchFamily="18" charset="0"/>
                <a:cs typeface="Times New Roman" pitchFamily="18" charset="0"/>
              </a:rPr>
              <a:t>В-1: </a:t>
            </a:r>
            <a:r>
              <a:rPr lang="uk-UA" sz="2500" smtClean="0">
                <a:latin typeface="Times New Roman" pitchFamily="18" charset="0"/>
                <a:cs typeface="Times New Roman" pitchFamily="18" charset="0"/>
              </a:rPr>
              <a:t>3 1т сухих плодів шипшини можна одержати: 2163 л концентрату вітаміну С. Зібрали 320 кг плодів шипшини. Після висушування маса плодів зменшиться вдвічі. Скільки можна одержати концентрату вітаміну С з плодів, що зібрали юннати?  </a:t>
            </a:r>
            <a:endParaRPr lang="ru-RU" sz="2500" smtClean="0">
              <a:latin typeface="Times New Roman" pitchFamily="18" charset="0"/>
              <a:cs typeface="Times New Roman" pitchFamily="18" charset="0"/>
            </a:endParaRPr>
          </a:p>
          <a:p>
            <a:pPr indent="179388" algn="just">
              <a:lnSpc>
                <a:spcPct val="96000"/>
              </a:lnSpc>
            </a:pPr>
            <a:r>
              <a:rPr lang="uk-UA" sz="2500" b="1" smtClean="0">
                <a:latin typeface="Times New Roman" pitchFamily="18" charset="0"/>
                <a:cs typeface="Times New Roman" pitchFamily="18" charset="0"/>
              </a:rPr>
              <a:t>В-2: </a:t>
            </a:r>
            <a:r>
              <a:rPr lang="uk-UA" sz="2500" smtClean="0">
                <a:latin typeface="Times New Roman" pitchFamily="18" charset="0"/>
                <a:cs typeface="Times New Roman" pitchFamily="18" charset="0"/>
              </a:rPr>
              <a:t>Підрахуйте тривалість життя плодових культур, якщо відомо, що яблуня і груша живуть по 80 років, черешня на 20 років більше, а айва й алича в 2 рази менше, ніж черешня. Смородина і малина живуть по 25 років, а горобина чорноплідна на 5 років більше.</a:t>
            </a:r>
            <a:endParaRPr lang="ru-RU" sz="2500" smtClean="0">
              <a:latin typeface="Times New Roman" pitchFamily="18" charset="0"/>
              <a:cs typeface="Times New Roman" pitchFamily="18" charset="0"/>
            </a:endParaRPr>
          </a:p>
          <a:p>
            <a:pPr indent="179388">
              <a:lnSpc>
                <a:spcPct val="80000"/>
              </a:lnSpc>
            </a:pPr>
            <a:endParaRPr lang="ru-RU" sz="25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>
                <a:solidFill>
                  <a:schemeClr val="tx2">
                    <a:satMod val="130000"/>
                  </a:schemeClr>
                </a:solidFill>
              </a:rPr>
              <a:t>Біологічний диктант</a:t>
            </a:r>
            <a:endParaRPr lang="ru-RU" dirty="0" smtClean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uk-UA" smtClean="0"/>
              <a:t>Напишіть у стовпчик назви родин:</a:t>
            </a:r>
          </a:p>
          <a:p>
            <a:pPr>
              <a:buFont typeface="Wingdings" pitchFamily="2" charset="2"/>
              <a:buNone/>
            </a:pPr>
            <a:endParaRPr lang="uk-UA" smtClean="0"/>
          </a:p>
          <a:p>
            <a:pPr>
              <a:buFont typeface="Wingdings" pitchFamily="2" charset="2"/>
              <a:buNone/>
            </a:pPr>
            <a:r>
              <a:rPr lang="uk-UA" sz="3600" b="1" smtClean="0"/>
              <a:t>Капустяні</a:t>
            </a:r>
          </a:p>
          <a:p>
            <a:pPr>
              <a:buFont typeface="Wingdings" pitchFamily="2" charset="2"/>
              <a:buNone/>
            </a:pPr>
            <a:r>
              <a:rPr lang="uk-UA" sz="3600" b="1" smtClean="0"/>
              <a:t>Розові</a:t>
            </a:r>
          </a:p>
          <a:p>
            <a:pPr>
              <a:buFont typeface="Wingdings" pitchFamily="2" charset="2"/>
              <a:buNone/>
            </a:pPr>
            <a:r>
              <a:rPr lang="uk-UA" sz="3600" b="1" smtClean="0"/>
              <a:t>Бобові</a:t>
            </a:r>
          </a:p>
          <a:p>
            <a:pPr>
              <a:buFont typeface="Wingdings" pitchFamily="2" charset="2"/>
              <a:buNone/>
            </a:pPr>
            <a:r>
              <a:rPr lang="uk-UA" sz="3600" b="1" smtClean="0"/>
              <a:t>Пасльонові</a:t>
            </a:r>
          </a:p>
          <a:p>
            <a:pPr>
              <a:buFont typeface="Wingdings" pitchFamily="2" charset="2"/>
              <a:buNone/>
            </a:pPr>
            <a:r>
              <a:rPr lang="uk-UA" sz="3600" b="1" smtClean="0"/>
              <a:t>Айстрові</a:t>
            </a:r>
            <a:endParaRPr lang="ru-RU" sz="3600" b="1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14563" y="404813"/>
            <a:ext cx="5929312" cy="6167437"/>
          </a:xfrm>
        </p:spPr>
        <p:txBody>
          <a:bodyPr>
            <a:normAutofit lnSpcReduction="10000"/>
          </a:bodyPr>
          <a:lstStyle/>
          <a:p>
            <a:pPr marL="609600" indent="-609600" fontAlgn="auto">
              <a:spcAft>
                <a:spcPts val="0"/>
              </a:spcAft>
              <a:buFont typeface="Wingdings" pitchFamily="2" charset="2"/>
              <a:buAutoNum type="arabicPeriod"/>
              <a:defRPr/>
            </a:pPr>
            <a:r>
              <a:rPr lang="uk-UA" b="1" dirty="0" smtClean="0"/>
              <a:t>Ч</a:t>
            </a:r>
            <a:r>
              <a:rPr lang="uk-UA" b="1" baseline="-25000" dirty="0" smtClean="0"/>
              <a:t>4</a:t>
            </a:r>
            <a:r>
              <a:rPr lang="uk-UA" b="1" dirty="0" smtClean="0"/>
              <a:t>П</a:t>
            </a:r>
            <a:r>
              <a:rPr lang="uk-UA" b="1" baseline="-25000" dirty="0" smtClean="0"/>
              <a:t>4</a:t>
            </a:r>
            <a:r>
              <a:rPr lang="uk-UA" b="1" dirty="0" smtClean="0"/>
              <a:t>Т</a:t>
            </a:r>
            <a:r>
              <a:rPr lang="uk-UA" b="1" baseline="-25000" dirty="0" smtClean="0">
                <a:cs typeface="Times New Roman" pitchFamily="18" charset="0"/>
              </a:rPr>
              <a:t>4+2</a:t>
            </a:r>
            <a:r>
              <a:rPr lang="uk-UA" b="1" dirty="0" smtClean="0">
                <a:cs typeface="Times New Roman" pitchFamily="18" charset="0"/>
              </a:rPr>
              <a:t>М</a:t>
            </a:r>
            <a:r>
              <a:rPr lang="uk-UA" b="1" baseline="-25000" dirty="0" smtClean="0">
                <a:cs typeface="Times New Roman" pitchFamily="18" charset="0"/>
              </a:rPr>
              <a:t>1</a:t>
            </a:r>
            <a:endParaRPr lang="uk-UA" b="1" dirty="0" smtClean="0"/>
          </a:p>
          <a:p>
            <a:pPr marL="609600" indent="-609600" fontAlgn="auto">
              <a:spcAft>
                <a:spcPts val="0"/>
              </a:spcAft>
              <a:buFont typeface="Wingdings" pitchFamily="2" charset="2"/>
              <a:buAutoNum type="arabicPeriod"/>
              <a:defRPr/>
            </a:pPr>
            <a:r>
              <a:rPr lang="uk-UA" b="1" dirty="0" smtClean="0"/>
              <a:t>Плід ягода</a:t>
            </a:r>
          </a:p>
          <a:p>
            <a:pPr marL="609600" indent="-609600" fontAlgn="auto">
              <a:spcAft>
                <a:spcPts val="0"/>
              </a:spcAft>
              <a:buFont typeface="Wingdings" pitchFamily="2" charset="2"/>
              <a:buAutoNum type="arabicPeriod"/>
              <a:defRPr/>
            </a:pPr>
            <a:r>
              <a:rPr lang="uk-UA" b="1" dirty="0" smtClean="0"/>
              <a:t>Плід сім</a:t>
            </a:r>
            <a:r>
              <a:rPr lang="en-US" b="1" dirty="0" smtClean="0"/>
              <a:t>’</a:t>
            </a:r>
            <a:r>
              <a:rPr lang="uk-UA" b="1" dirty="0" err="1" smtClean="0"/>
              <a:t>янка</a:t>
            </a:r>
            <a:endParaRPr lang="uk-UA" b="1" dirty="0" smtClean="0"/>
          </a:p>
          <a:p>
            <a:pPr marL="609600" indent="-609600" fontAlgn="auto">
              <a:spcAft>
                <a:spcPts val="0"/>
              </a:spcAft>
              <a:buFont typeface="Wingdings" pitchFamily="2" charset="2"/>
              <a:buAutoNum type="arabicPeriod"/>
              <a:defRPr/>
            </a:pPr>
            <a:r>
              <a:rPr lang="uk-UA" b="1" dirty="0" smtClean="0"/>
              <a:t>Ч</a:t>
            </a:r>
            <a:r>
              <a:rPr lang="uk-UA" b="1" baseline="-25000" dirty="0" smtClean="0"/>
              <a:t>5</a:t>
            </a:r>
            <a:r>
              <a:rPr lang="uk-UA" b="1" dirty="0" smtClean="0"/>
              <a:t>П</a:t>
            </a:r>
            <a:r>
              <a:rPr lang="uk-UA" b="1" baseline="-25000" dirty="0" smtClean="0"/>
              <a:t>5</a:t>
            </a:r>
            <a:r>
              <a:rPr lang="uk-UA" b="1" dirty="0" smtClean="0"/>
              <a:t>Т</a:t>
            </a:r>
            <a:r>
              <a:rPr lang="uk-UA" b="1" baseline="-25000" dirty="0" smtClean="0">
                <a:cs typeface="Times New Roman" pitchFamily="18" charset="0"/>
              </a:rPr>
              <a:t>∞</a:t>
            </a:r>
            <a:r>
              <a:rPr lang="uk-UA" b="1" dirty="0" smtClean="0">
                <a:cs typeface="Times New Roman" pitchFamily="18" charset="0"/>
              </a:rPr>
              <a:t>М</a:t>
            </a:r>
            <a:r>
              <a:rPr lang="uk-UA" b="1" baseline="-25000" dirty="0" smtClean="0">
                <a:cs typeface="Times New Roman" pitchFamily="18" charset="0"/>
              </a:rPr>
              <a:t>∞</a:t>
            </a:r>
            <a:r>
              <a:rPr lang="uk-UA" b="1" dirty="0" smtClean="0"/>
              <a:t> </a:t>
            </a:r>
          </a:p>
          <a:p>
            <a:pPr marL="609600" indent="-609600" fontAlgn="auto">
              <a:spcAft>
                <a:spcPts val="0"/>
              </a:spcAft>
              <a:buFont typeface="Wingdings" pitchFamily="2" charset="2"/>
              <a:buAutoNum type="arabicPeriod"/>
              <a:defRPr/>
            </a:pPr>
            <a:r>
              <a:rPr lang="uk-UA" b="1" dirty="0" smtClean="0"/>
              <a:t> Плід біб</a:t>
            </a:r>
          </a:p>
          <a:p>
            <a:pPr marL="609600" indent="-609600" fontAlgn="auto">
              <a:spcAft>
                <a:spcPts val="0"/>
              </a:spcAft>
              <a:buFont typeface="Wingdings" pitchFamily="2" charset="2"/>
              <a:buAutoNum type="arabicPeriod"/>
              <a:defRPr/>
            </a:pPr>
            <a:r>
              <a:rPr lang="uk-UA" b="1" dirty="0" smtClean="0"/>
              <a:t>Плід кістянка</a:t>
            </a:r>
          </a:p>
          <a:p>
            <a:pPr marL="609600" indent="-609600" fontAlgn="auto">
              <a:spcAft>
                <a:spcPts val="0"/>
              </a:spcAft>
              <a:buFont typeface="Wingdings" pitchFamily="2" charset="2"/>
              <a:buAutoNum type="arabicPeriod"/>
              <a:defRPr/>
            </a:pPr>
            <a:r>
              <a:rPr lang="uk-UA" b="1" dirty="0" smtClean="0"/>
              <a:t>Суцвіття китиця</a:t>
            </a:r>
            <a:endParaRPr lang="uk-UA" b="1" baseline="-25000" dirty="0" smtClean="0">
              <a:cs typeface="Times New Roman" pitchFamily="18" charset="0"/>
            </a:endParaRPr>
          </a:p>
          <a:p>
            <a:pPr marL="609600" indent="-609600" fontAlgn="auto">
              <a:spcAft>
                <a:spcPts val="0"/>
              </a:spcAft>
              <a:buFont typeface="Wingdings" pitchFamily="2" charset="2"/>
              <a:buAutoNum type="arabicPeriod"/>
              <a:defRPr/>
            </a:pPr>
            <a:r>
              <a:rPr lang="uk-UA" b="1" dirty="0" smtClean="0"/>
              <a:t>Ч</a:t>
            </a:r>
            <a:r>
              <a:rPr lang="uk-UA" b="1" baseline="-25000" dirty="0" smtClean="0"/>
              <a:t>(5)</a:t>
            </a:r>
            <a:r>
              <a:rPr lang="uk-UA" b="1" dirty="0" smtClean="0"/>
              <a:t>П</a:t>
            </a:r>
            <a:r>
              <a:rPr lang="uk-UA" b="1" baseline="-25000" dirty="0" smtClean="0"/>
              <a:t>5</a:t>
            </a:r>
            <a:r>
              <a:rPr lang="uk-UA" b="1" dirty="0" smtClean="0"/>
              <a:t>Т</a:t>
            </a:r>
            <a:r>
              <a:rPr lang="uk-UA" b="1" baseline="-25000" dirty="0" smtClean="0">
                <a:cs typeface="Times New Roman" pitchFamily="18" charset="0"/>
              </a:rPr>
              <a:t>(9)+1</a:t>
            </a:r>
            <a:r>
              <a:rPr lang="uk-UA" b="1" dirty="0" smtClean="0">
                <a:cs typeface="Times New Roman" pitchFamily="18" charset="0"/>
              </a:rPr>
              <a:t>М</a:t>
            </a:r>
            <a:r>
              <a:rPr lang="uk-UA" b="1" baseline="-25000" dirty="0" smtClean="0">
                <a:cs typeface="Times New Roman" pitchFamily="18" charset="0"/>
              </a:rPr>
              <a:t>1</a:t>
            </a:r>
          </a:p>
          <a:p>
            <a:pPr marL="609600" indent="-609600" fontAlgn="auto">
              <a:spcAft>
                <a:spcPts val="0"/>
              </a:spcAft>
              <a:buFont typeface="Wingdings" pitchFamily="2" charset="2"/>
              <a:buAutoNum type="arabicPeriod"/>
              <a:defRPr/>
            </a:pPr>
            <a:r>
              <a:rPr lang="uk-UA" b="1" dirty="0" smtClean="0"/>
              <a:t>Ч</a:t>
            </a:r>
            <a:r>
              <a:rPr lang="uk-UA" b="1" baseline="-25000" dirty="0" smtClean="0"/>
              <a:t>(5)</a:t>
            </a:r>
            <a:r>
              <a:rPr lang="uk-UA" b="1" dirty="0" smtClean="0"/>
              <a:t>П</a:t>
            </a:r>
            <a:r>
              <a:rPr lang="uk-UA" b="1" baseline="-25000" dirty="0" smtClean="0"/>
              <a:t>(5)</a:t>
            </a:r>
            <a:r>
              <a:rPr lang="uk-UA" b="1" dirty="0" smtClean="0"/>
              <a:t>Т</a:t>
            </a:r>
            <a:r>
              <a:rPr lang="uk-UA" b="1" baseline="-25000" dirty="0" smtClean="0">
                <a:cs typeface="Times New Roman" pitchFamily="18" charset="0"/>
              </a:rPr>
              <a:t>5</a:t>
            </a:r>
            <a:r>
              <a:rPr lang="uk-UA" b="1" dirty="0" smtClean="0">
                <a:cs typeface="Times New Roman" pitchFamily="18" charset="0"/>
              </a:rPr>
              <a:t>М</a:t>
            </a:r>
            <a:r>
              <a:rPr lang="uk-UA" b="1" baseline="-25000" dirty="0" smtClean="0">
                <a:cs typeface="Times New Roman" pitchFamily="18" charset="0"/>
              </a:rPr>
              <a:t>1</a:t>
            </a:r>
          </a:p>
          <a:p>
            <a:pPr marL="609600" indent="-609600" fontAlgn="auto">
              <a:spcAft>
                <a:spcPts val="0"/>
              </a:spcAft>
              <a:buFont typeface="Wingdings" pitchFamily="2" charset="2"/>
              <a:buAutoNum type="arabicPeriod"/>
              <a:defRPr/>
            </a:pPr>
            <a:r>
              <a:rPr lang="uk-UA" b="1" dirty="0" smtClean="0">
                <a:cs typeface="Times New Roman" pitchFamily="18" charset="0"/>
              </a:rPr>
              <a:t>Суцвіття щиток</a:t>
            </a:r>
          </a:p>
          <a:p>
            <a:pPr marL="609600" indent="-609600" fontAlgn="auto">
              <a:spcAft>
                <a:spcPts val="0"/>
              </a:spcAft>
              <a:buFont typeface="Wingdings" pitchFamily="2" charset="2"/>
              <a:buAutoNum type="arabicPeriod"/>
              <a:defRPr/>
            </a:pPr>
            <a:r>
              <a:rPr lang="uk-UA" b="1" dirty="0" smtClean="0">
                <a:cs typeface="Times New Roman" pitchFamily="18" charset="0"/>
              </a:rPr>
              <a:t>Суцвіття кошик</a:t>
            </a:r>
          </a:p>
          <a:p>
            <a:pPr marL="609600" indent="-609600" fontAlgn="auto">
              <a:spcAft>
                <a:spcPts val="0"/>
              </a:spcAft>
              <a:buFont typeface="Wingdings" pitchFamily="2" charset="2"/>
              <a:buAutoNum type="arabicPeriod"/>
              <a:defRPr/>
            </a:pPr>
            <a:endParaRPr lang="uk-UA" b="1" dirty="0" smtClean="0">
              <a:cs typeface="Times New Roman" pitchFamily="18" charset="0"/>
            </a:endParaRPr>
          </a:p>
          <a:p>
            <a:pPr marL="609600" indent="-609600" fontAlgn="auto">
              <a:spcAft>
                <a:spcPts val="0"/>
              </a:spcAft>
              <a:buFont typeface="Wingdings" pitchFamily="2" charset="2"/>
              <a:buAutoNum type="arabicPeriod"/>
              <a:defRPr/>
            </a:pPr>
            <a:endParaRPr lang="uk-UA" sz="2800" dirty="0" smtClean="0"/>
          </a:p>
          <a:p>
            <a:pPr marL="609600" indent="-609600" fontAlgn="auto">
              <a:spcAft>
                <a:spcPts val="0"/>
              </a:spcAft>
              <a:buFont typeface="Wingdings" pitchFamily="2" charset="2"/>
              <a:buAutoNum type="arabicPeriod"/>
              <a:defRPr/>
            </a:pPr>
            <a:endParaRPr lang="uk-UA" sz="2800" dirty="0" smtClean="0"/>
          </a:p>
          <a:p>
            <a:pPr marL="609600" indent="-609600" fontAlgn="auto">
              <a:spcAft>
                <a:spcPts val="0"/>
              </a:spcAft>
              <a:buFont typeface="Wingdings" pitchFamily="2" charset="2"/>
              <a:buAutoNum type="arabicPeriod"/>
              <a:defRPr/>
            </a:pPr>
            <a:endParaRPr lang="ru-RU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3" dur="80"/>
                                        <p:tgtEl>
                                          <p:spTgt spid="1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4" dur="80"/>
                                        <p:tgtEl>
                                          <p:spTgt spid="1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80"/>
                                        <p:tgtEl>
                                          <p:spTgt spid="1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0" dur="80"/>
                                        <p:tgtEl>
                                          <p:spTgt spid="184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1" dur="80"/>
                                        <p:tgtEl>
                                          <p:spTgt spid="184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80"/>
                                        <p:tgtEl>
                                          <p:spTgt spid="184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7" dur="80"/>
                                        <p:tgtEl>
                                          <p:spTgt spid="184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8" dur="80"/>
                                        <p:tgtEl>
                                          <p:spTgt spid="184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80"/>
                                        <p:tgtEl>
                                          <p:spTgt spid="184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>
          <a:xfrm>
            <a:off x="323850" y="-100013"/>
            <a:ext cx="8229600" cy="1143001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sz="3600" smtClean="0">
                <a:solidFill>
                  <a:schemeClr val="tx2">
                    <a:satMod val="130000"/>
                  </a:schemeClr>
                </a:solidFill>
              </a:rPr>
              <a:t>До якої родини належать рослини?</a:t>
            </a:r>
            <a:endParaRPr lang="ru-RU" sz="3600" smtClean="0">
              <a:solidFill>
                <a:schemeClr val="tx2">
                  <a:satMod val="130000"/>
                </a:schemeClr>
              </a:solidFill>
            </a:endParaRP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642938" y="857250"/>
            <a:ext cx="4105275" cy="2738438"/>
            <a:chOff x="204" y="618"/>
            <a:chExt cx="3278" cy="2459"/>
          </a:xfrm>
        </p:grpSpPr>
        <p:pic>
          <p:nvPicPr>
            <p:cNvPr id="9251" name="Picture 5" descr="IMG_078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04" y="618"/>
              <a:ext cx="3278" cy="2459"/>
            </a:xfrm>
            <a:prstGeom prst="rect">
              <a:avLst/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</p:pic>
        <p:sp>
          <p:nvSpPr>
            <p:cNvPr id="9252" name="Rectangle 6"/>
            <p:cNvSpPr>
              <a:spLocks noChangeArrowheads="1"/>
            </p:cNvSpPr>
            <p:nvPr/>
          </p:nvSpPr>
          <p:spPr bwMode="auto">
            <a:xfrm>
              <a:off x="295" y="2840"/>
              <a:ext cx="181" cy="135"/>
            </a:xfrm>
            <a:prstGeom prst="rect">
              <a:avLst/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b="1" dirty="0">
                  <a:solidFill>
                    <a:schemeClr val="bg1"/>
                  </a:solidFill>
                </a:rPr>
                <a:t>12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4500563" y="1000125"/>
            <a:ext cx="4008437" cy="2790825"/>
            <a:chOff x="990" y="960"/>
            <a:chExt cx="2525" cy="1758"/>
          </a:xfrm>
        </p:grpSpPr>
        <p:pic>
          <p:nvPicPr>
            <p:cNvPr id="9249" name="Picture 8" descr="шиповник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990" y="960"/>
              <a:ext cx="2525" cy="1758"/>
            </a:xfrm>
            <a:prstGeom prst="rect">
              <a:avLst/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</p:pic>
        <p:sp>
          <p:nvSpPr>
            <p:cNvPr id="9250" name="Rectangle 9"/>
            <p:cNvSpPr>
              <a:spLocks noChangeArrowheads="1"/>
            </p:cNvSpPr>
            <p:nvPr/>
          </p:nvSpPr>
          <p:spPr bwMode="auto">
            <a:xfrm>
              <a:off x="1111" y="1071"/>
              <a:ext cx="181" cy="182"/>
            </a:xfrm>
            <a:prstGeom prst="rect">
              <a:avLst/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b="1">
                  <a:solidFill>
                    <a:schemeClr val="bg1"/>
                  </a:solidFill>
                </a:rPr>
                <a:t>15</a:t>
              </a:r>
              <a:endParaRPr lang="ru-RU" b="1">
                <a:solidFill>
                  <a:schemeClr val="bg1"/>
                </a:solidFill>
              </a:endParaRPr>
            </a:p>
          </p:txBody>
        </p:sp>
      </p:grp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1285875" y="3071813"/>
            <a:ext cx="2876550" cy="3571875"/>
            <a:chOff x="1202" y="2253"/>
            <a:chExt cx="1555" cy="2067"/>
          </a:xfrm>
        </p:grpSpPr>
        <p:pic>
          <p:nvPicPr>
            <p:cNvPr id="9247" name="Picture 11" descr="конск-боб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202" y="2253"/>
              <a:ext cx="1555" cy="2067"/>
            </a:xfrm>
            <a:prstGeom prst="rect">
              <a:avLst/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</p:pic>
        <p:sp>
          <p:nvSpPr>
            <p:cNvPr id="9248" name="Rectangle 12"/>
            <p:cNvSpPr>
              <a:spLocks noChangeArrowheads="1"/>
            </p:cNvSpPr>
            <p:nvPr/>
          </p:nvSpPr>
          <p:spPr bwMode="auto">
            <a:xfrm>
              <a:off x="1247" y="2296"/>
              <a:ext cx="183" cy="136"/>
            </a:xfrm>
            <a:prstGeom prst="rect">
              <a:avLst/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b="1">
                  <a:solidFill>
                    <a:schemeClr val="bg1"/>
                  </a:solidFill>
                </a:rPr>
                <a:t>13</a:t>
              </a:r>
              <a:endParaRPr lang="ru-RU" b="1">
                <a:solidFill>
                  <a:schemeClr val="bg1"/>
                </a:solidFill>
              </a:endParaRPr>
            </a:p>
          </p:txBody>
        </p:sp>
      </p:grpSp>
      <p:sp>
        <p:nvSpPr>
          <p:cNvPr id="35845" name="Rectangle 25"/>
          <p:cNvSpPr>
            <a:spLocks noChangeArrowheads="1"/>
          </p:cNvSpPr>
          <p:nvPr/>
        </p:nvSpPr>
        <p:spPr bwMode="auto">
          <a:xfrm>
            <a:off x="8675688" y="6165850"/>
            <a:ext cx="217487" cy="1428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>
              <a:latin typeface="Corbel" pitchFamily="34" charset="0"/>
            </a:endParaRPr>
          </a:p>
        </p:txBody>
      </p:sp>
      <p:grpSp>
        <p:nvGrpSpPr>
          <p:cNvPr id="10" name="Group 38"/>
          <p:cNvGrpSpPr>
            <a:grpSpLocks/>
          </p:cNvGrpSpPr>
          <p:nvPr/>
        </p:nvGrpSpPr>
        <p:grpSpPr bwMode="auto">
          <a:xfrm>
            <a:off x="4857750" y="3786188"/>
            <a:ext cx="3814763" cy="2689225"/>
            <a:chOff x="3334" y="2568"/>
            <a:chExt cx="2268" cy="1469"/>
          </a:xfrm>
        </p:grpSpPr>
        <p:grpSp>
          <p:nvGrpSpPr>
            <p:cNvPr id="35847" name="Group 26"/>
            <p:cNvGrpSpPr>
              <a:grpSpLocks/>
            </p:cNvGrpSpPr>
            <p:nvPr/>
          </p:nvGrpSpPr>
          <p:grpSpPr bwMode="auto">
            <a:xfrm>
              <a:off x="3334" y="2568"/>
              <a:ext cx="2268" cy="1469"/>
              <a:chOff x="3334" y="2568"/>
              <a:chExt cx="2268" cy="1469"/>
            </a:xfrm>
          </p:grpSpPr>
          <p:grpSp>
            <p:nvGrpSpPr>
              <p:cNvPr id="35849" name="Group 27"/>
              <p:cNvGrpSpPr>
                <a:grpSpLocks/>
              </p:cNvGrpSpPr>
              <p:nvPr/>
            </p:nvGrpSpPr>
            <p:grpSpPr bwMode="auto">
              <a:xfrm>
                <a:off x="3334" y="2568"/>
                <a:ext cx="2268" cy="1469"/>
                <a:chOff x="3334" y="2568"/>
                <a:chExt cx="2268" cy="1469"/>
              </a:xfrm>
            </p:grpSpPr>
            <p:grpSp>
              <p:nvGrpSpPr>
                <p:cNvPr id="35851" name="Group 28"/>
                <p:cNvGrpSpPr>
                  <a:grpSpLocks/>
                </p:cNvGrpSpPr>
                <p:nvPr/>
              </p:nvGrpSpPr>
              <p:grpSpPr bwMode="auto">
                <a:xfrm>
                  <a:off x="3334" y="2568"/>
                  <a:ext cx="2268" cy="1469"/>
                  <a:chOff x="3334" y="2568"/>
                  <a:chExt cx="2268" cy="1469"/>
                </a:xfrm>
              </p:grpSpPr>
              <p:grpSp>
                <p:nvGrpSpPr>
                  <p:cNvPr id="35853" name="Group 29"/>
                  <p:cNvGrpSpPr>
                    <a:grpSpLocks/>
                  </p:cNvGrpSpPr>
                  <p:nvPr/>
                </p:nvGrpSpPr>
                <p:grpSpPr bwMode="auto">
                  <a:xfrm>
                    <a:off x="3334" y="2568"/>
                    <a:ext cx="2268" cy="1469"/>
                    <a:chOff x="3334" y="2568"/>
                    <a:chExt cx="2268" cy="1469"/>
                  </a:xfrm>
                </p:grpSpPr>
                <p:grpSp>
                  <p:nvGrpSpPr>
                    <p:cNvPr id="35855" name="Group 3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334" y="2568"/>
                      <a:ext cx="2268" cy="1469"/>
                      <a:chOff x="3334" y="2568"/>
                      <a:chExt cx="2268" cy="1469"/>
                    </a:xfrm>
                  </p:grpSpPr>
                  <p:pic>
                    <p:nvPicPr>
                      <p:cNvPr id="9235" name="Picture 31" descr="капуста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4" y="2568"/>
                        <a:ext cx="2268" cy="1469"/>
                      </a:xfrm>
                      <a:prstGeom prst="rect">
                        <a:avLst/>
                      </a:prstGeom>
                      <a:ln>
                        <a:headEnd/>
                        <a:tailEnd/>
                      </a:ln>
                    </p:spPr>
                    <p:style>
                      <a:lnRef idx="3">
                        <a:schemeClr val="lt1"/>
                      </a:lnRef>
                      <a:fillRef idx="1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lt1"/>
                      </a:fontRef>
                    </p:style>
                  </p:pic>
                  <p:sp>
                    <p:nvSpPr>
                      <p:cNvPr id="9236" name="Rectangle 3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79" y="2614"/>
                        <a:ext cx="180" cy="136"/>
                      </a:xfrm>
                      <a:prstGeom prst="rect">
                        <a:avLst/>
                      </a:prstGeom>
                      <a:ln>
                        <a:headEnd/>
                        <a:tailEnd/>
                      </a:ln>
                    </p:spPr>
                    <p:style>
                      <a:lnRef idx="3">
                        <a:schemeClr val="lt1"/>
                      </a:lnRef>
                      <a:fillRef idx="1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wrap="none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r>
                          <a:rPr lang="uk-UA" b="1">
                            <a:solidFill>
                              <a:schemeClr val="bg1"/>
                            </a:solidFill>
                          </a:rPr>
                          <a:t>14</a:t>
                        </a:r>
                        <a:endParaRPr lang="ru-RU" b="1">
                          <a:solidFill>
                            <a:schemeClr val="bg1"/>
                          </a:solidFill>
                        </a:endParaRPr>
                      </a:p>
                    </p:txBody>
                  </p:sp>
                </p:grpSp>
                <p:sp>
                  <p:nvSpPr>
                    <p:cNvPr id="9234" name="Rectangle 3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22" y="2614"/>
                      <a:ext cx="136" cy="90"/>
                    </a:xfrm>
                    <a:prstGeom prst="rect">
                      <a:avLst/>
                    </a:prstGeom>
                    <a:ln>
                      <a:headEnd/>
                      <a:tailEnd/>
                    </a:ln>
                  </p:spPr>
                  <p:style>
                    <a:lnRef idx="3">
                      <a:schemeClr val="lt1"/>
                    </a:lnRef>
                    <a:fillRef idx="1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uk-UA"/>
                    </a:p>
                  </p:txBody>
                </p:sp>
              </p:grpSp>
              <p:sp>
                <p:nvSpPr>
                  <p:cNvPr id="9232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3515" y="3884"/>
                    <a:ext cx="318" cy="135"/>
                  </a:xfrm>
                  <a:prstGeom prst="rect">
                    <a:avLst/>
                  </a:prstGeom>
                  <a:ln>
                    <a:headEnd/>
                    <a:tailEnd/>
                  </a:ln>
                </p:spPr>
                <p:style>
                  <a:lnRef idx="3">
                    <a:schemeClr val="lt1"/>
                  </a:lnRef>
                  <a:fillRef idx="1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uk-UA"/>
                  </a:p>
                </p:txBody>
              </p:sp>
            </p:grpSp>
            <p:sp>
              <p:nvSpPr>
                <p:cNvPr id="9230" name="Rectangle 35"/>
                <p:cNvSpPr>
                  <a:spLocks noChangeArrowheads="1"/>
                </p:cNvSpPr>
                <p:nvPr/>
              </p:nvSpPr>
              <p:spPr bwMode="auto">
                <a:xfrm>
                  <a:off x="5465" y="2614"/>
                  <a:ext cx="91" cy="90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uk-UA"/>
                </a:p>
              </p:txBody>
            </p:sp>
          </p:grpSp>
          <p:sp>
            <p:nvSpPr>
              <p:cNvPr id="9228" name="Rectangle 36"/>
              <p:cNvSpPr>
                <a:spLocks noChangeArrowheads="1"/>
              </p:cNvSpPr>
              <p:nvPr/>
            </p:nvSpPr>
            <p:spPr bwMode="auto">
              <a:xfrm>
                <a:off x="4558" y="3884"/>
                <a:ext cx="136" cy="89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/>
              </a:p>
            </p:txBody>
          </p:sp>
        </p:grpSp>
        <p:sp>
          <p:nvSpPr>
            <p:cNvPr id="9226" name="Rectangle 37"/>
            <p:cNvSpPr>
              <a:spLocks noChangeArrowheads="1"/>
            </p:cNvSpPr>
            <p:nvPr/>
          </p:nvSpPr>
          <p:spPr bwMode="auto">
            <a:xfrm>
              <a:off x="5465" y="3884"/>
              <a:ext cx="137" cy="89"/>
            </a:xfrm>
            <a:prstGeom prst="rect">
              <a:avLst/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0" y="285750"/>
            <a:ext cx="4321175" cy="2870200"/>
            <a:chOff x="113" y="210"/>
            <a:chExt cx="2722" cy="1808"/>
          </a:xfrm>
        </p:grpSpPr>
        <p:pic>
          <p:nvPicPr>
            <p:cNvPr id="10252" name="Picture 4" descr="IMG_001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13" y="210"/>
              <a:ext cx="2722" cy="1808"/>
            </a:xfrm>
            <a:prstGeom prst="rect">
              <a:avLst/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</p:pic>
        <p:sp>
          <p:nvSpPr>
            <p:cNvPr id="10253" name="Rectangle 9"/>
            <p:cNvSpPr>
              <a:spLocks noChangeArrowheads="1"/>
            </p:cNvSpPr>
            <p:nvPr/>
          </p:nvSpPr>
          <p:spPr bwMode="auto">
            <a:xfrm>
              <a:off x="249" y="300"/>
              <a:ext cx="182" cy="182"/>
            </a:xfrm>
            <a:prstGeom prst="rect">
              <a:avLst/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b="1">
                  <a:solidFill>
                    <a:schemeClr val="bg1"/>
                  </a:solidFill>
                </a:rPr>
                <a:t>16</a:t>
              </a:r>
              <a:endParaRPr lang="ru-RU" b="1">
                <a:solidFill>
                  <a:schemeClr val="bg1"/>
                </a:solidFill>
              </a:endParaRPr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4643438" y="549275"/>
            <a:ext cx="4211637" cy="2800350"/>
            <a:chOff x="2925" y="346"/>
            <a:chExt cx="2653" cy="1764"/>
          </a:xfrm>
        </p:grpSpPr>
        <p:pic>
          <p:nvPicPr>
            <p:cNvPr id="10250" name="Picture 8" descr="05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925" y="346"/>
              <a:ext cx="2653" cy="1764"/>
            </a:xfrm>
            <a:prstGeom prst="rect">
              <a:avLst/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</p:pic>
        <p:sp>
          <p:nvSpPr>
            <p:cNvPr id="10251" name="Rectangle 11"/>
            <p:cNvSpPr>
              <a:spLocks noChangeArrowheads="1"/>
            </p:cNvSpPr>
            <p:nvPr/>
          </p:nvSpPr>
          <p:spPr bwMode="auto">
            <a:xfrm>
              <a:off x="5329" y="1842"/>
              <a:ext cx="182" cy="182"/>
            </a:xfrm>
            <a:prstGeom prst="rect">
              <a:avLst/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b="1">
                  <a:solidFill>
                    <a:schemeClr val="bg1"/>
                  </a:solidFill>
                </a:rPr>
                <a:t>17</a:t>
              </a:r>
              <a:endParaRPr lang="ru-RU" b="1">
                <a:solidFill>
                  <a:schemeClr val="bg1"/>
                </a:solidFill>
              </a:endParaRPr>
            </a:p>
          </p:txBody>
        </p:sp>
      </p:grp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0" y="3357563"/>
            <a:ext cx="4391025" cy="2916237"/>
            <a:chOff x="0" y="2115"/>
            <a:chExt cx="2766" cy="1837"/>
          </a:xfrm>
        </p:grpSpPr>
        <p:pic>
          <p:nvPicPr>
            <p:cNvPr id="10248" name="Picture 6" descr="IMG_008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2115"/>
              <a:ext cx="2766" cy="1837"/>
            </a:xfrm>
            <a:prstGeom prst="rect">
              <a:avLst/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</p:pic>
        <p:sp>
          <p:nvSpPr>
            <p:cNvPr id="10249" name="Rectangle 13"/>
            <p:cNvSpPr>
              <a:spLocks noChangeArrowheads="1"/>
            </p:cNvSpPr>
            <p:nvPr/>
          </p:nvSpPr>
          <p:spPr bwMode="auto">
            <a:xfrm>
              <a:off x="158" y="2205"/>
              <a:ext cx="227" cy="227"/>
            </a:xfrm>
            <a:prstGeom prst="rect">
              <a:avLst/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b="1">
                  <a:solidFill>
                    <a:schemeClr val="bg1"/>
                  </a:solidFill>
                </a:rPr>
                <a:t>18</a:t>
              </a:r>
              <a:endParaRPr lang="ru-RU" b="1">
                <a:solidFill>
                  <a:schemeClr val="bg1"/>
                </a:solidFill>
              </a:endParaRPr>
            </a:p>
          </p:txBody>
        </p:sp>
      </p:grp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4559300" y="3644900"/>
            <a:ext cx="4584700" cy="3048000"/>
            <a:chOff x="2872" y="2296"/>
            <a:chExt cx="2888" cy="1920"/>
          </a:xfrm>
        </p:grpSpPr>
        <p:pic>
          <p:nvPicPr>
            <p:cNvPr id="10246" name="Picture 7" descr="013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872" y="2296"/>
              <a:ext cx="2888" cy="1920"/>
            </a:xfrm>
            <a:prstGeom prst="rect">
              <a:avLst/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</p:pic>
        <p:sp>
          <p:nvSpPr>
            <p:cNvPr id="10247" name="Rectangle 15"/>
            <p:cNvSpPr>
              <a:spLocks noChangeArrowheads="1"/>
            </p:cNvSpPr>
            <p:nvPr/>
          </p:nvSpPr>
          <p:spPr bwMode="auto">
            <a:xfrm>
              <a:off x="2971" y="2387"/>
              <a:ext cx="227" cy="227"/>
            </a:xfrm>
            <a:prstGeom prst="rect">
              <a:avLst/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b="1">
                  <a:solidFill>
                    <a:schemeClr val="bg1"/>
                  </a:solidFill>
                </a:rPr>
                <a:t>19</a:t>
              </a:r>
              <a:endParaRPr lang="ru-RU" b="1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214313" y="214313"/>
            <a:ext cx="3286125" cy="3500437"/>
            <a:chOff x="2835" y="164"/>
            <a:chExt cx="1954" cy="2177"/>
          </a:xfrm>
        </p:grpSpPr>
        <p:pic>
          <p:nvPicPr>
            <p:cNvPr id="3" name="Picture 8" descr="бобов"/>
            <p:cNvPicPr>
              <a:picLocks noChangeAspect="1" noChangeArrowheads="1"/>
            </p:cNvPicPr>
            <p:nvPr/>
          </p:nvPicPr>
          <p:blipFill>
            <a:blip r:embed="rId3"/>
            <a:srcRect r="47803"/>
            <a:stretch>
              <a:fillRect/>
            </a:stretch>
          </p:blipFill>
          <p:spPr bwMode="auto">
            <a:xfrm>
              <a:off x="2835" y="164"/>
              <a:ext cx="1954" cy="2177"/>
            </a:xfrm>
            <a:prstGeom prst="rect">
              <a:avLst/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</p:pic>
        <p:sp>
          <p:nvSpPr>
            <p:cNvPr id="4" name="Rectangle 9"/>
            <p:cNvSpPr>
              <a:spLocks noChangeArrowheads="1"/>
            </p:cNvSpPr>
            <p:nvPr/>
          </p:nvSpPr>
          <p:spPr bwMode="auto">
            <a:xfrm>
              <a:off x="2925" y="2069"/>
              <a:ext cx="274" cy="182"/>
            </a:xfrm>
            <a:prstGeom prst="rect">
              <a:avLst/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b="1" dirty="0">
                  <a:solidFill>
                    <a:schemeClr val="bg1"/>
                  </a:solidFill>
                </a:rPr>
                <a:t>20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3" name="Группа 12"/>
          <p:cNvGrpSpPr>
            <a:grpSpLocks/>
          </p:cNvGrpSpPr>
          <p:nvPr/>
        </p:nvGrpSpPr>
        <p:grpSpPr bwMode="auto">
          <a:xfrm>
            <a:off x="285750" y="3929063"/>
            <a:ext cx="3643313" cy="2727325"/>
            <a:chOff x="1214414" y="4000504"/>
            <a:chExt cx="3643338" cy="2727562"/>
          </a:xfrm>
        </p:grpSpPr>
        <p:pic>
          <p:nvPicPr>
            <p:cNvPr id="37901" name="Picture 2" descr="C:\Documents and Settings\Администратор\Рабочий стол\бобові\Рисунок12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214414" y="4000504"/>
              <a:ext cx="3643338" cy="2727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Rectangle 9"/>
            <p:cNvSpPr>
              <a:spLocks noChangeArrowheads="1"/>
            </p:cNvSpPr>
            <p:nvPr/>
          </p:nvSpPr>
          <p:spPr bwMode="auto">
            <a:xfrm>
              <a:off x="1571604" y="4143391"/>
              <a:ext cx="433390" cy="288950"/>
            </a:xfrm>
            <a:prstGeom prst="rect">
              <a:avLst/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b="1" dirty="0">
                  <a:solidFill>
                    <a:schemeClr val="bg1"/>
                  </a:solidFill>
                </a:rPr>
                <a:t>23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7891" name="AutoShape 2" descr="Результат пошуку зображень за запитом &quot;пасльонові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37892" name="AutoShape 4" descr="Результат пошуку зображень за запитом &quot;пасльонові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37893" name="AutoShape 6" descr="Результат пошуку зображень за запитом &quot;пасльонові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37894" name="AutoShape 8" descr="Результат пошуку зображень за запитом &quot;пасльонові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rbel" pitchFamily="34" charset="0"/>
            </a:endParaRPr>
          </a:p>
        </p:txBody>
      </p:sp>
      <p:pic>
        <p:nvPicPr>
          <p:cNvPr id="3082" name="Picture 10" descr="http://school.xvatit.com/images/thumb/1/19/Bel.jpg/320px-Bel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57813" y="571500"/>
            <a:ext cx="3262312" cy="243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5786438" y="714375"/>
            <a:ext cx="433387" cy="28892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chemeClr val="bg1"/>
                </a:solidFill>
              </a:rPr>
              <a:t>24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3084" name="Picture 12" descr="http://fitoapteka.org/images/foto/000112/584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5000" y="3071813"/>
            <a:ext cx="2660650" cy="354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6000750" y="3214688"/>
            <a:ext cx="360363" cy="287337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chemeClr val="bg1"/>
                </a:solidFill>
              </a:rPr>
              <a:t>21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3088" name="Picture 16" descr="Результат пошуку зображень за запитом &quot;волошка&quot;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643188" y="1785938"/>
            <a:ext cx="3224212" cy="245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ectangle 12"/>
          <p:cNvSpPr>
            <a:spLocks noChangeArrowheads="1"/>
          </p:cNvSpPr>
          <p:nvPr/>
        </p:nvSpPr>
        <p:spPr bwMode="auto">
          <a:xfrm>
            <a:off x="5072063" y="3714750"/>
            <a:ext cx="360362" cy="287338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chemeClr val="bg1"/>
                </a:solidFill>
              </a:rPr>
              <a:t>22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 animBg="1"/>
      <p:bldP spid="2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>
                <a:solidFill>
                  <a:schemeClr val="tx2">
                    <a:satMod val="130000"/>
                  </a:schemeClr>
                </a:solidFill>
              </a:rPr>
              <a:t>Перевірка біологічного диктанту</a:t>
            </a:r>
            <a:endParaRPr lang="ru-RU" dirty="0" smtClean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65760" indent="-283464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uk-UA" dirty="0" smtClean="0"/>
          </a:p>
          <a:p>
            <a:pPr marL="365760" indent="-283464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uk-UA" sz="3600" b="1" dirty="0" smtClean="0"/>
              <a:t>Капустяні		1, 7, 12, 15, 18</a:t>
            </a:r>
          </a:p>
          <a:p>
            <a:pPr marL="365760" indent="-283464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uk-UA" sz="3600" b="1" dirty="0" smtClean="0"/>
              <a:t>Розові			4, 6, 10, 14</a:t>
            </a:r>
          </a:p>
          <a:p>
            <a:pPr marL="365760" indent="-283464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uk-UA" sz="3600" b="1" dirty="0" smtClean="0"/>
              <a:t>Бобові			5, 8, 13, 20, 23</a:t>
            </a:r>
          </a:p>
          <a:p>
            <a:pPr marL="365760" indent="-283464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uk-UA" sz="3600" b="1" dirty="0" smtClean="0"/>
              <a:t>Пасльонові		2, 9, 21,24</a:t>
            </a:r>
          </a:p>
          <a:p>
            <a:pPr marL="365760" indent="-283464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uk-UA" sz="3600" b="1" dirty="0" smtClean="0"/>
              <a:t>Айстрові		3, 11, 16, 17, 19,22</a:t>
            </a:r>
            <a:endParaRPr lang="ru-RU" sz="36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63" y="0"/>
            <a:ext cx="7497762" cy="178593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>
                <a:solidFill>
                  <a:schemeClr val="tx2">
                    <a:satMod val="130000"/>
                  </a:schemeClr>
                </a:solidFill>
              </a:rPr>
              <a:t>Вправа “</a:t>
            </a: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 </a:t>
            </a:r>
            <a:r>
              <a:rPr lang="uk-UA" dirty="0" smtClean="0">
                <a:solidFill>
                  <a:schemeClr val="tx2">
                    <a:satMod val="130000"/>
                  </a:schemeClr>
                </a:solidFill>
              </a:rPr>
              <a:t>П</a:t>
            </a: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’</a:t>
            </a:r>
            <a:r>
              <a:rPr lang="uk-UA" dirty="0" err="1" smtClean="0">
                <a:solidFill>
                  <a:schemeClr val="tx2">
                    <a:satMod val="130000"/>
                  </a:schemeClr>
                </a:solidFill>
              </a:rPr>
              <a:t>ятий</a:t>
            </a:r>
            <a:r>
              <a:rPr lang="uk-UA" dirty="0" smtClean="0">
                <a:solidFill>
                  <a:schemeClr val="tx2">
                    <a:satMod val="130000"/>
                  </a:schemeClr>
                </a:solidFill>
              </a:rPr>
              <a:t> зайвий</a:t>
            </a: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 </a:t>
            </a:r>
            <a:r>
              <a:rPr lang="uk-UA" dirty="0" smtClean="0">
                <a:solidFill>
                  <a:schemeClr val="tx2">
                    <a:satMod val="130000"/>
                  </a:schemeClr>
                </a:solidFill>
              </a:rPr>
              <a:t>”</a:t>
            </a: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en-US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uk-UA" sz="2000" dirty="0" smtClean="0">
                <a:solidFill>
                  <a:schemeClr val="tx2">
                    <a:satMod val="130000"/>
                  </a:schemeClr>
                </a:solidFill>
              </a:rPr>
              <a:t>З перших букв зайвих рослин скласти назви рослин, родин до яких вони належать  ми сьогодні будемо вивчати</a:t>
            </a:r>
            <a:endParaRPr lang="ru-RU" sz="2000" dirty="0">
              <a:solidFill>
                <a:schemeClr val="tx2">
                  <a:satMod val="130000"/>
                </a:schemeClr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285875" y="1785938"/>
          <a:ext cx="7215188" cy="2097087"/>
        </p:xfrm>
        <a:graphic>
          <a:graphicData uri="http://schemas.openxmlformats.org/drawingml/2006/table">
            <a:tbl>
              <a:tblPr/>
              <a:tblGrid>
                <a:gridCol w="1501277"/>
                <a:gridCol w="1502008"/>
                <a:gridCol w="1207938"/>
                <a:gridCol w="1502008"/>
                <a:gridCol w="1502008"/>
              </a:tblGrid>
              <a:tr h="3839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latin typeface="Times New Roman"/>
                          <a:ea typeface="Calibri"/>
                          <a:cs typeface="Times New Roman"/>
                        </a:rPr>
                        <a:t>хрін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50" marR="64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latin typeface="Times New Roman"/>
                          <a:ea typeface="Calibri"/>
                          <a:cs typeface="Times New Roman"/>
                        </a:rPr>
                        <a:t>редиска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50" marR="64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latin typeface="Times New Roman"/>
                          <a:ea typeface="Calibri"/>
                          <a:cs typeface="Times New Roman"/>
                        </a:rPr>
                        <a:t>Грицики 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50" marR="64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latin typeface="Times New Roman"/>
                          <a:ea typeface="Calibri"/>
                          <a:cs typeface="Times New Roman"/>
                        </a:rPr>
                        <a:t>Гладіолус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50" marR="64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latin typeface="Times New Roman"/>
                          <a:ea typeface="Calibri"/>
                          <a:cs typeface="Times New Roman"/>
                        </a:rPr>
                        <a:t>капуста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50" marR="64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39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latin typeface="Times New Roman"/>
                          <a:ea typeface="Calibri"/>
                          <a:cs typeface="Times New Roman"/>
                        </a:rPr>
                        <a:t>Абрикос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50" marR="64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latin typeface="Times New Roman"/>
                          <a:ea typeface="Calibri"/>
                          <a:cs typeface="Times New Roman"/>
                        </a:rPr>
                        <a:t>Черешня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50" marR="64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latin typeface="Times New Roman"/>
                          <a:ea typeface="Calibri"/>
                          <a:cs typeface="Times New Roman"/>
                        </a:rPr>
                        <a:t>Айва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50" marR="64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latin typeface="Times New Roman"/>
                          <a:ea typeface="Calibri"/>
                          <a:cs typeface="Times New Roman"/>
                        </a:rPr>
                        <a:t>Малина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50" marR="64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latin typeface="Times New Roman"/>
                          <a:ea typeface="Calibri"/>
                          <a:cs typeface="Times New Roman"/>
                        </a:rPr>
                        <a:t>Орхідея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50" marR="64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50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latin typeface="Times New Roman"/>
                          <a:ea typeface="Calibri"/>
                          <a:cs typeface="Times New Roman"/>
                        </a:rPr>
                        <a:t>Ріпак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50" marR="64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latin typeface="Times New Roman"/>
                          <a:ea typeface="Calibri"/>
                          <a:cs typeface="Times New Roman"/>
                        </a:rPr>
                        <a:t>Дурман звичайний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50" marR="64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 err="1">
                          <a:latin typeface="Times New Roman"/>
                          <a:ea typeface="Calibri"/>
                          <a:cs typeface="Times New Roman"/>
                        </a:rPr>
                        <a:t>Беладонна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50" marR="64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latin typeface="Times New Roman"/>
                          <a:ea typeface="Calibri"/>
                          <a:cs typeface="Times New Roman"/>
                        </a:rPr>
                        <a:t>Тютюн запашний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50" marR="64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latin typeface="Times New Roman"/>
                          <a:ea typeface="Calibri"/>
                          <a:cs typeface="Times New Roman"/>
                        </a:rPr>
                        <a:t>Баклажани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50" marR="64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39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latin typeface="Times New Roman"/>
                          <a:ea typeface="Calibri"/>
                          <a:cs typeface="Times New Roman"/>
                        </a:rPr>
                        <a:t>Яблуня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50" marR="64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latin typeface="Times New Roman"/>
                          <a:ea typeface="Calibri"/>
                          <a:cs typeface="Times New Roman"/>
                        </a:rPr>
                        <a:t>Ожина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50" marR="64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latin typeface="Times New Roman"/>
                          <a:ea typeface="Calibri"/>
                          <a:cs typeface="Times New Roman"/>
                        </a:rPr>
                        <a:t>Суниці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50" marR="64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latin typeface="Times New Roman"/>
                          <a:ea typeface="Calibri"/>
                          <a:cs typeface="Times New Roman"/>
                        </a:rPr>
                        <a:t>Овес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50" marR="64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latin typeface="Times New Roman"/>
                          <a:ea typeface="Calibri"/>
                          <a:cs typeface="Times New Roman"/>
                        </a:rPr>
                        <a:t>Шипшина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50" marR="64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39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latin typeface="Times New Roman"/>
                          <a:ea typeface="Calibri"/>
                          <a:cs typeface="Times New Roman"/>
                        </a:rPr>
                        <a:t>Капуста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50" marR="64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latin typeface="Times New Roman"/>
                          <a:ea typeface="Calibri"/>
                          <a:cs typeface="Times New Roman"/>
                        </a:rPr>
                        <a:t>Гірчиця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50" marR="64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latin typeface="Times New Roman"/>
                          <a:ea typeface="Calibri"/>
                          <a:cs typeface="Times New Roman"/>
                        </a:rPr>
                        <a:t>Лунарія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50" marR="64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latin typeface="Times New Roman"/>
                          <a:ea typeface="Calibri"/>
                          <a:cs typeface="Times New Roman"/>
                        </a:rPr>
                        <a:t>Талабан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50" marR="64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latin typeface="Times New Roman"/>
                          <a:ea typeface="Calibri"/>
                          <a:cs typeface="Times New Roman"/>
                        </a:rPr>
                        <a:t>Хризантема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50" marR="64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357313" y="4357688"/>
          <a:ext cx="7215187" cy="1962150"/>
        </p:xfrm>
        <a:graphic>
          <a:graphicData uri="http://schemas.openxmlformats.org/drawingml/2006/table">
            <a:tbl>
              <a:tblPr/>
              <a:tblGrid>
                <a:gridCol w="1442486"/>
                <a:gridCol w="1443188"/>
                <a:gridCol w="1443188"/>
                <a:gridCol w="1443188"/>
                <a:gridCol w="1443188"/>
              </a:tblGrid>
              <a:tr h="2245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latin typeface="Times New Roman"/>
                          <a:ea typeface="Calibri"/>
                          <a:cs typeface="Times New Roman"/>
                        </a:rPr>
                        <a:t>Гірчиця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50" marR="64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latin typeface="Times New Roman"/>
                          <a:ea typeface="Calibri"/>
                          <a:cs typeface="Times New Roman"/>
                        </a:rPr>
                        <a:t>Капуста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50" marR="64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latin typeface="Times New Roman"/>
                          <a:ea typeface="Calibri"/>
                          <a:cs typeface="Times New Roman"/>
                        </a:rPr>
                        <a:t>Лунарія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50" marR="64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latin typeface="Times New Roman"/>
                          <a:ea typeface="Calibri"/>
                          <a:cs typeface="Times New Roman"/>
                        </a:rPr>
                        <a:t>Талабан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50" marR="64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latin typeface="Times New Roman"/>
                          <a:ea typeface="Calibri"/>
                          <a:cs typeface="Times New Roman"/>
                        </a:rPr>
                        <a:t>Айва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50" marR="64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5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latin typeface="Times New Roman"/>
                          <a:ea typeface="Calibri"/>
                          <a:cs typeface="Times New Roman"/>
                        </a:rPr>
                        <a:t>Персик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50" marR="64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latin typeface="Times New Roman"/>
                          <a:ea typeface="Calibri"/>
                          <a:cs typeface="Times New Roman"/>
                        </a:rPr>
                        <a:t>Вишня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50" marR="64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latin typeface="Times New Roman"/>
                          <a:ea typeface="Calibri"/>
                          <a:cs typeface="Times New Roman"/>
                        </a:rPr>
                        <a:t>Яблуня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50" marR="64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latin typeface="Times New Roman"/>
                          <a:ea typeface="Calibri"/>
                          <a:cs typeface="Times New Roman"/>
                        </a:rPr>
                        <a:t>Малина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50" marR="64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latin typeface="Times New Roman"/>
                          <a:ea typeface="Calibri"/>
                          <a:cs typeface="Times New Roman"/>
                        </a:rPr>
                        <a:t>Йошта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50" marR="64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9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latin typeface="Times New Roman"/>
                          <a:ea typeface="Calibri"/>
                          <a:cs typeface="Times New Roman"/>
                        </a:rPr>
                        <a:t>Сухоребрик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50" marR="64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latin typeface="Times New Roman"/>
                          <a:ea typeface="Calibri"/>
                          <a:cs typeface="Times New Roman"/>
                        </a:rPr>
                        <a:t>Помідор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50" marR="64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 err="1">
                          <a:latin typeface="Times New Roman"/>
                          <a:ea typeface="Calibri"/>
                          <a:cs typeface="Times New Roman"/>
                        </a:rPr>
                        <a:t>Беладонна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50" marR="64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latin typeface="Times New Roman"/>
                          <a:ea typeface="Calibri"/>
                          <a:cs typeface="Times New Roman"/>
                        </a:rPr>
                        <a:t>Тютюн запашний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50" marR="64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latin typeface="Times New Roman"/>
                          <a:ea typeface="Calibri"/>
                          <a:cs typeface="Times New Roman"/>
                        </a:rPr>
                        <a:t>Баклажани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50" marR="64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5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latin typeface="Times New Roman"/>
                          <a:ea typeface="Calibri"/>
                          <a:cs typeface="Times New Roman"/>
                        </a:rPr>
                        <a:t>Черешня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50" marR="64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latin typeface="Times New Roman"/>
                          <a:ea typeface="Calibri"/>
                          <a:cs typeface="Times New Roman"/>
                        </a:rPr>
                        <a:t>Ожина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50" marR="64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latin typeface="Times New Roman"/>
                          <a:ea typeface="Calibri"/>
                          <a:cs typeface="Times New Roman"/>
                        </a:rPr>
                        <a:t>Суниці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50" marR="64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latin typeface="Times New Roman"/>
                          <a:ea typeface="Calibri"/>
                          <a:cs typeface="Times New Roman"/>
                        </a:rPr>
                        <a:t>Тютюн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50" marR="64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latin typeface="Times New Roman"/>
                          <a:ea typeface="Calibri"/>
                          <a:cs typeface="Times New Roman"/>
                        </a:rPr>
                        <a:t>Шипшина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50" marR="64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5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latin typeface="Times New Roman"/>
                          <a:ea typeface="Calibri"/>
                          <a:cs typeface="Times New Roman"/>
                        </a:rPr>
                        <a:t>Глід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50" marR="64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latin typeface="Times New Roman"/>
                          <a:ea typeface="Calibri"/>
                          <a:cs typeface="Times New Roman"/>
                        </a:rPr>
                        <a:t>Троянда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50" marR="64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latin typeface="Times New Roman"/>
                          <a:ea typeface="Calibri"/>
                          <a:cs typeface="Times New Roman"/>
                        </a:rPr>
                        <a:t>Рапс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50" marR="64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latin typeface="Times New Roman"/>
                          <a:ea typeface="Calibri"/>
                          <a:cs typeface="Times New Roman"/>
                        </a:rPr>
                        <a:t>Спірея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50" marR="64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latin typeface="Times New Roman"/>
                          <a:ea typeface="Calibri"/>
                          <a:cs typeface="Times New Roman"/>
                        </a:rPr>
                        <a:t>Горобина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50" marR="64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5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latin typeface="Times New Roman"/>
                          <a:ea typeface="Calibri"/>
                          <a:cs typeface="Times New Roman"/>
                        </a:rPr>
                        <a:t>Тютюн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50" marR="64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latin typeface="Times New Roman"/>
                          <a:ea typeface="Calibri"/>
                          <a:cs typeface="Times New Roman"/>
                        </a:rPr>
                        <a:t>Абрикос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50" marR="64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latin typeface="Times New Roman"/>
                          <a:ea typeface="Calibri"/>
                          <a:cs typeface="Times New Roman"/>
                        </a:rPr>
                        <a:t>Дурман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50" marR="64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latin typeface="Times New Roman"/>
                          <a:ea typeface="Calibri"/>
                          <a:cs typeface="Times New Roman"/>
                        </a:rPr>
                        <a:t>Беладонна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50" marR="64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latin typeface="Times New Roman"/>
                          <a:ea typeface="Calibri"/>
                          <a:cs typeface="Times New Roman"/>
                        </a:rPr>
                        <a:t>Картопля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50" marR="64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1285875" y="1071563"/>
            <a:ext cx="73580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uk-UA" sz="2000" b="1">
                <a:latin typeface="Bookman Old Style" pitchFamily="18" charset="0"/>
                <a:cs typeface="Times New Roman" pitchFamily="18" charset="0"/>
              </a:rPr>
              <a:t>Як пов'язані ці символи з темою нашого заняття?</a:t>
            </a:r>
            <a:endParaRPr lang="uk-UA" sz="2000">
              <a:latin typeface="Bookman Old Style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uk-UA" sz="3900" b="1" i="1">
                <a:solidFill>
                  <a:srgbClr val="C22EA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Створення проблемної ситуації</a:t>
            </a:r>
            <a:r>
              <a:rPr lang="ru-RU" sz="3900">
                <a:solidFill>
                  <a:srgbClr val="C22EA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900">
                <a:solidFill>
                  <a:srgbClr val="C22EA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3900">
              <a:solidFill>
                <a:srgbClr val="C22EA4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rbel" pitchFamily="34" charset="0"/>
            </a:endParaRPr>
          </a:p>
        </p:txBody>
      </p:sp>
      <p:pic>
        <p:nvPicPr>
          <p:cNvPr id="17411" name="Picture 7" descr="E:\WEB-diz\ГРАФІКА\метелики\бабочки-гиф\0_ac05b_b9c63d38_S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773113" y="1370012"/>
            <a:ext cx="3289300" cy="312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3" descr="http://prysjan.ucoz.ua/ships/ships/im04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8F5F0"/>
              </a:clrFrom>
              <a:clrTo>
                <a:srgbClr val="F8F5F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71750" y="3714750"/>
            <a:ext cx="3781425" cy="270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5" descr="http://izdeliya-iz-lozy.in.ua/image/cache/data-korziny-51157728-w640-h640-odin-protyagn-500x500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86438" y="1571625"/>
            <a:ext cx="3071812" cy="307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uk-UA" sz="39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Паспорт родини Бобові </a:t>
            </a:r>
            <a:r>
              <a:rPr lang="ru-RU" sz="390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90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39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96000"/>
              </a:lnSpc>
              <a:spcBef>
                <a:spcPts val="300"/>
              </a:spcBef>
            </a:pPr>
            <a:r>
              <a:rPr lang="uk-UA" sz="2500" smtClean="0">
                <a:latin typeface="Times New Roman" pitchFamily="18" charset="0"/>
                <a:cs typeface="Times New Roman" pitchFamily="18" charset="0"/>
              </a:rPr>
              <a:t>Родів 450, видів 12 000.</a:t>
            </a:r>
            <a:endParaRPr lang="ru-RU" sz="250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96000"/>
              </a:lnSpc>
              <a:spcBef>
                <a:spcPts val="300"/>
              </a:spcBef>
            </a:pPr>
            <a:r>
              <a:rPr lang="uk-UA" sz="2500" smtClean="0">
                <a:latin typeface="Times New Roman" pitchFamily="18" charset="0"/>
                <a:cs typeface="Times New Roman" pitchFamily="18" charset="0"/>
              </a:rPr>
              <a:t> Квітка  Ч</a:t>
            </a:r>
            <a:r>
              <a:rPr lang="uk-UA" sz="2500" baseline="-25000" smtClean="0">
                <a:latin typeface="Times New Roman" pitchFamily="18" charset="0"/>
                <a:cs typeface="Times New Roman" pitchFamily="18" charset="0"/>
              </a:rPr>
              <a:t>(5)</a:t>
            </a:r>
            <a:r>
              <a:rPr lang="uk-UA" sz="2500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uk-UA" sz="2500" baseline="-25000" smtClean="0">
                <a:latin typeface="Times New Roman" pitchFamily="18" charset="0"/>
                <a:cs typeface="Times New Roman" pitchFamily="18" charset="0"/>
              </a:rPr>
              <a:t>3=2</a:t>
            </a:r>
            <a:r>
              <a:rPr lang="uk-UA" sz="2500" smtClean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uk-UA" sz="2500" baseline="-25000" smtClean="0">
                <a:latin typeface="Times New Roman" pitchFamily="18" charset="0"/>
                <a:cs typeface="Times New Roman" pitchFamily="18" charset="0"/>
              </a:rPr>
              <a:t>9+1</a:t>
            </a:r>
            <a:r>
              <a:rPr lang="uk-UA" sz="2500" smtClean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uk-UA" sz="2500" baseline="-2500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uk-UA" sz="2500" smtClean="0">
                <a:latin typeface="Times New Roman" pitchFamily="18" charset="0"/>
                <a:cs typeface="Times New Roman" pitchFamily="18" charset="0"/>
              </a:rPr>
              <a:t>;         </a:t>
            </a:r>
            <a:endParaRPr lang="ru-RU" sz="250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6000"/>
              </a:lnSpc>
            </a:pPr>
            <a:r>
              <a:rPr lang="uk-UA" sz="2500" smtClean="0">
                <a:latin typeface="Times New Roman" pitchFamily="18" charset="0"/>
                <a:cs typeface="Times New Roman" pitchFamily="18" charset="0"/>
              </a:rPr>
              <a:t>Поширення — по всьому світу.</a:t>
            </a:r>
            <a:endParaRPr lang="ru-RU" sz="250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6000"/>
              </a:lnSpc>
            </a:pPr>
            <a:r>
              <a:rPr lang="uk-UA" sz="2500" smtClean="0">
                <a:latin typeface="Times New Roman" pitchFamily="18" charset="0"/>
                <a:cs typeface="Times New Roman" pitchFamily="18" charset="0"/>
              </a:rPr>
              <a:t>Життєва форма: багаторічні трави (рідко однорічні), кущі й дерева. Запилення — комахами.                                   </a:t>
            </a:r>
            <a:endParaRPr lang="ru-RU" sz="250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6000"/>
              </a:lnSpc>
            </a:pPr>
            <a:r>
              <a:rPr lang="uk-UA" sz="2500" smtClean="0">
                <a:latin typeface="Times New Roman" pitchFamily="18" charset="0"/>
                <a:cs typeface="Times New Roman" pitchFamily="18" charset="0"/>
              </a:rPr>
              <a:t> Плоди — боби. Поширюються тваринами, вітром, водою. </a:t>
            </a:r>
            <a:endParaRPr lang="ru-RU" sz="250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6000"/>
              </a:lnSpc>
            </a:pPr>
            <a:r>
              <a:rPr lang="uk-UA" sz="2500" smtClean="0">
                <a:latin typeface="Times New Roman" pitchFamily="18" charset="0"/>
                <a:cs typeface="Times New Roman" pitchFamily="18" charset="0"/>
              </a:rPr>
              <a:t>Найважливіші роди — астрагал, дрік, конюшина, вика, лядвенець,люцерна.</a:t>
            </a:r>
            <a:endParaRPr lang="ru-RU" sz="250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6000"/>
              </a:lnSpc>
            </a:pPr>
            <a:r>
              <a:rPr lang="uk-UA" sz="2500" smtClean="0">
                <a:latin typeface="Times New Roman" pitchFamily="18" charset="0"/>
                <a:cs typeface="Times New Roman" pitchFamily="18" charset="0"/>
              </a:rPr>
              <a:t> Культурні рослини — арахіс, боби, люпин, квасоля, горох, робінія, вика, нут, соя. </a:t>
            </a:r>
            <a:endParaRPr lang="ru-RU" sz="25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uk-UA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Паспорт родини Айстрові</a:t>
            </a:r>
            <a:endParaRPr lang="ru-RU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143000" y="1447800"/>
            <a:ext cx="7791450" cy="5124450"/>
          </a:xfrm>
        </p:spPr>
        <p:txBody>
          <a:bodyPr>
            <a:normAutofit/>
          </a:bodyPr>
          <a:lstStyle/>
          <a:p>
            <a:pPr algn="just">
              <a:lnSpc>
                <a:spcPct val="96000"/>
              </a:lnSpc>
              <a:spcBef>
                <a:spcPts val="300"/>
              </a:spcBef>
            </a:pPr>
            <a:r>
              <a:rPr lang="uk-UA" sz="2200" smtClean="0">
                <a:latin typeface="Times New Roman" pitchFamily="18" charset="0"/>
                <a:cs typeface="Times New Roman" pitchFamily="18" charset="0"/>
              </a:rPr>
              <a:t>Родів 1 510, видів 20 000. </a:t>
            </a:r>
            <a:endParaRPr lang="ru-RU" sz="220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96000"/>
              </a:lnSpc>
              <a:spcBef>
                <a:spcPts val="300"/>
              </a:spcBef>
            </a:pPr>
            <a:r>
              <a:rPr lang="uk-UA" sz="2200" smtClean="0">
                <a:latin typeface="Times New Roman" pitchFamily="18" charset="0"/>
                <a:cs typeface="Times New Roman" pitchFamily="18" charset="0"/>
              </a:rPr>
              <a:t> Квітка - Ч</a:t>
            </a:r>
            <a:r>
              <a:rPr lang="uk-UA" sz="2200" baseline="-2500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uk-UA" sz="2200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uk-UA" sz="2200" baseline="-25000" smtClean="0">
                <a:latin typeface="Times New Roman" pitchFamily="18" charset="0"/>
                <a:cs typeface="Times New Roman" pitchFamily="18" charset="0"/>
              </a:rPr>
              <a:t>(5)</a:t>
            </a:r>
            <a:r>
              <a:rPr lang="uk-UA" sz="2200" smtClean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uk-UA" sz="2200" baseline="-2500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uk-UA" sz="2200" smtClean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uk-UA" sz="2200" baseline="-25000" smtClean="0">
                <a:latin typeface="Times New Roman" pitchFamily="18" charset="0"/>
                <a:cs typeface="Times New Roman" pitchFamily="18" charset="0"/>
              </a:rPr>
              <a:t>(2)</a:t>
            </a:r>
            <a:r>
              <a:rPr lang="uk-UA" sz="2200" smtClean="0">
                <a:latin typeface="Times New Roman" pitchFamily="18" charset="0"/>
                <a:cs typeface="Times New Roman" pitchFamily="18" charset="0"/>
              </a:rPr>
              <a:t>;          </a:t>
            </a:r>
            <a:endParaRPr lang="ru-RU" sz="220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96000"/>
              </a:lnSpc>
              <a:spcBef>
                <a:spcPts val="300"/>
              </a:spcBef>
            </a:pPr>
            <a:r>
              <a:rPr lang="uk-UA" sz="2200" smtClean="0">
                <a:latin typeface="Times New Roman" pitchFamily="18" charset="0"/>
                <a:cs typeface="Times New Roman" pitchFamily="18" charset="0"/>
              </a:rPr>
              <a:t> Поширення — по всьому, світу, але найбільш різноманітні в помірних і субтропічних областях,</a:t>
            </a:r>
            <a:endParaRPr lang="ru-RU" sz="220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6000"/>
              </a:lnSpc>
            </a:pPr>
            <a:r>
              <a:rPr lang="uk-UA" sz="2200" smtClean="0">
                <a:latin typeface="Times New Roman" pitchFamily="18" charset="0"/>
                <a:cs typeface="Times New Roman" pitchFamily="18" charset="0"/>
              </a:rPr>
              <a:t>   Життєва форма — одно- і багаторічні трави, рідше кущі й дерева.</a:t>
            </a:r>
            <a:endParaRPr lang="ru-RU" sz="220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6000"/>
              </a:lnSpc>
            </a:pPr>
            <a:r>
              <a:rPr lang="uk-UA" sz="2200" smtClean="0">
                <a:latin typeface="Times New Roman" pitchFamily="18" charset="0"/>
                <a:cs typeface="Times New Roman" pitchFamily="18" charset="0"/>
              </a:rPr>
              <a:t>   Запилення — комахами, рідко вітром,      </a:t>
            </a:r>
            <a:endParaRPr lang="ru-RU" sz="220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6000"/>
              </a:lnSpc>
            </a:pPr>
            <a:r>
              <a:rPr lang="uk-UA" sz="2200" smtClean="0">
                <a:latin typeface="Times New Roman" pitchFamily="18" charset="0"/>
                <a:cs typeface="Times New Roman" pitchFamily="18" charset="0"/>
              </a:rPr>
              <a:t>   Плоди — сім'янки. Поширюються тваринами, вітром, водою.</a:t>
            </a:r>
            <a:endParaRPr lang="ru-RU" sz="220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6000"/>
              </a:lnSpc>
            </a:pPr>
            <a:r>
              <a:rPr lang="uk-UA" sz="2200" smtClean="0">
                <a:latin typeface="Times New Roman" pitchFamily="18" charset="0"/>
                <a:cs typeface="Times New Roman" pitchFamily="18" charset="0"/>
              </a:rPr>
              <a:t>   Найважливіші роди — деревій, полин, причепа, будяк, пижмо, кульбаба, мати-й-мачуха.                                       </a:t>
            </a:r>
            <a:endParaRPr lang="ru-RU" sz="220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uk-UA" sz="2200" smtClean="0">
                <a:latin typeface="Times New Roman" pitchFamily="18" charset="0"/>
                <a:cs typeface="Times New Roman" pitchFamily="18" charset="0"/>
              </a:rPr>
              <a:t>    Культурні рослини — айстри, хризантеми, соняшник, рудбекія, тагетес.</a:t>
            </a:r>
            <a:endParaRPr lang="ru-RU" sz="22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 descr="Файл:Мал. 185. Суцвіття і типи квіток айстрових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</a:blip>
          <a:srcRect l="48911" t="5556" r="3886" b="11111"/>
          <a:stretch>
            <a:fillRect/>
          </a:stretch>
        </p:blipFill>
        <p:spPr bwMode="auto">
          <a:xfrm>
            <a:off x="1214438" y="1000125"/>
            <a:ext cx="7286625" cy="380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214438" y="285750"/>
            <a:ext cx="7407275" cy="76041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>
                <a:solidFill>
                  <a:schemeClr val="tx2">
                    <a:satMod val="130000"/>
                  </a:schemeClr>
                </a:solidFill>
              </a:rPr>
              <a:t>Типи квіток Складноцвітих</a:t>
            </a: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214438" y="4857750"/>
            <a:ext cx="7407275" cy="17526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i="1" dirty="0" err="1" smtClean="0"/>
              <a:t>Трубчасті</a:t>
            </a:r>
            <a:r>
              <a:rPr lang="ru-RU" i="1" dirty="0" smtClean="0"/>
              <a:t> (1), </a:t>
            </a:r>
            <a:r>
              <a:rPr lang="ru-RU" i="1" dirty="0" err="1" smtClean="0"/>
              <a:t>несправжньоязичкові</a:t>
            </a:r>
            <a:r>
              <a:rPr lang="ru-RU" i="1" dirty="0" smtClean="0"/>
              <a:t> (2), </a:t>
            </a:r>
            <a:r>
              <a:rPr lang="ru-RU" i="1" dirty="0" err="1" smtClean="0"/>
              <a:t>язичкові</a:t>
            </a:r>
            <a:r>
              <a:rPr lang="ru-RU" i="1" dirty="0" smtClean="0"/>
              <a:t> (3), </a:t>
            </a:r>
            <a:r>
              <a:rPr lang="ru-RU" i="1" dirty="0" err="1" smtClean="0"/>
              <a:t>лійчасті</a:t>
            </a:r>
            <a:r>
              <a:rPr lang="ru-RU" i="1" dirty="0" smtClean="0"/>
              <a:t> (4)</a:t>
            </a:r>
            <a:br>
              <a:rPr lang="ru-RU" i="1" dirty="0" smtClean="0"/>
            </a:br>
            <a:endParaRPr lang="ru-RU" i="1" dirty="0" smtClean="0"/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uk-UA" i="1" dirty="0" smtClean="0"/>
              <a:t>Які відмінності  існують між цими квітками?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>
                <a:solidFill>
                  <a:schemeClr val="tx2">
                    <a:satMod val="130000"/>
                  </a:schemeClr>
                </a:solidFill>
              </a:rPr>
              <a:t>Поєднання типів квіток у суцвітті:</a:t>
            </a: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21506" name="Picture 2" descr="Результат пошуку зображень за запитом &quot;череда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63" y="1285875"/>
            <a:ext cx="2643187" cy="197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928813" y="3286125"/>
            <a:ext cx="2286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Трубчасті (череда)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29250" y="3214688"/>
            <a:ext cx="22860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Язичкові (кульбаба)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1509" name="AutoShape 4" descr="Результат пошуку зображень за запитом &quot;кульбабка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21510" name="AutoShape 6" descr="Результат пошуку зображень за запитом &quot;кульбабка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21511" name="AutoShape 8" descr="Результат пошуку зображень за запитом &quot;кульбабка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rbel" pitchFamily="34" charset="0"/>
            </a:endParaRPr>
          </a:p>
        </p:txBody>
      </p:sp>
      <p:pic>
        <p:nvPicPr>
          <p:cNvPr id="21512" name="Picture 10" descr="http://nature.in.ua/albums/Gallery/Flowers/Dandelion/thumb_Image0000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75" y="1285875"/>
            <a:ext cx="2595563" cy="194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3" name="Picture 12" descr="Результат пошуку зображень за запитом &quot;соняшник&quot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14563" y="3714750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2214563" y="5715000"/>
            <a:ext cx="2428875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Трубчасті та </a:t>
            </a:r>
            <a:r>
              <a:rPr lang="uk-UA" b="1" dirty="0" err="1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несправжньоязичкові</a:t>
            </a:r>
            <a:r>
              <a:rPr lang="uk-UA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 (соняшник)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21515" name="Picture 14" descr="Результат пошуку зображень за запитом &quot;волошка&quot;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625" y="3714750"/>
            <a:ext cx="2495550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5072063" y="5786438"/>
            <a:ext cx="2428875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Трубчасті та </a:t>
            </a:r>
            <a:r>
              <a:rPr lang="uk-UA" b="1" dirty="0" err="1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лійчасті</a:t>
            </a:r>
            <a:r>
              <a:rPr lang="uk-UA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 (волошка)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Содержимое 2"/>
          <p:cNvSpPr>
            <a:spLocks noGrp="1"/>
          </p:cNvSpPr>
          <p:nvPr>
            <p:ph idx="1"/>
          </p:nvPr>
        </p:nvSpPr>
        <p:spPr>
          <a:xfrm>
            <a:off x="928688" y="1285875"/>
            <a:ext cx="3357562" cy="5429250"/>
          </a:xfrm>
        </p:spPr>
        <p:txBody>
          <a:bodyPr/>
          <a:lstStyle/>
          <a:p>
            <a:r>
              <a:rPr lang="ru-RU" sz="2800" smtClean="0">
                <a:solidFill>
                  <a:srgbClr val="003300"/>
                </a:solidFill>
              </a:rPr>
              <a:t>Багаті на білкові речовини та вітаміни харчові рослини: квасоля, горох, боби, сочевиця, арахіс ;</a:t>
            </a:r>
          </a:p>
          <a:p>
            <a:r>
              <a:rPr lang="ru-RU" sz="2800" smtClean="0">
                <a:solidFill>
                  <a:srgbClr val="003300"/>
                </a:solidFill>
              </a:rPr>
              <a:t> Кормові та медоносні: люцерна, конюшина, еспарцет, чина. </a:t>
            </a:r>
          </a:p>
          <a:p>
            <a:pPr>
              <a:buFont typeface="Wingdings 2" pitchFamily="18" charset="2"/>
              <a:buNone/>
            </a:pPr>
            <a:endParaRPr lang="ru-RU" sz="2000" smtClean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143000" y="274638"/>
            <a:ext cx="7543800" cy="114300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ru-RU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Значення  Бобових</a:t>
            </a:r>
          </a:p>
        </p:txBody>
      </p:sp>
      <p:pic>
        <p:nvPicPr>
          <p:cNvPr id="22531" name="Рисунок 3" descr="original-134148145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50" y="1428750"/>
            <a:ext cx="2928938" cy="175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Рисунок 4" descr="конюшина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48500" y="3429000"/>
            <a:ext cx="1779588" cy="318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Рисунок 7" descr="чина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3375" y="1428750"/>
            <a:ext cx="1738313" cy="231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Рисунок 8" descr="lucerna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14813" y="4000500"/>
            <a:ext cx="2517775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нцестоянн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Сонцестояння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нцестояння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827</TotalTime>
  <Words>713</Words>
  <PresentationFormat>Екран (4:3)</PresentationFormat>
  <Paragraphs>168</Paragraphs>
  <Slides>25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9</vt:i4>
      </vt:variant>
      <vt:variant>
        <vt:lpstr>Шаблон оформлення</vt:lpstr>
      </vt:variant>
      <vt:variant>
        <vt:i4>5</vt:i4>
      </vt:variant>
      <vt:variant>
        <vt:lpstr>Заголовки слайдів</vt:lpstr>
      </vt:variant>
      <vt:variant>
        <vt:i4>25</vt:i4>
      </vt:variant>
    </vt:vector>
  </HeadingPairs>
  <TitlesOfParts>
    <vt:vector size="39" baseType="lpstr">
      <vt:lpstr>Corbel</vt:lpstr>
      <vt:lpstr>Arial</vt:lpstr>
      <vt:lpstr>Wingdings 2</vt:lpstr>
      <vt:lpstr>Verdana</vt:lpstr>
      <vt:lpstr>Calibri</vt:lpstr>
      <vt:lpstr>Gill Sans MT</vt:lpstr>
      <vt:lpstr>Times New Roman</vt:lpstr>
      <vt:lpstr>Bookman Old Style</vt:lpstr>
      <vt:lpstr>Wingdings</vt:lpstr>
      <vt:lpstr>Сонцестояння</vt:lpstr>
      <vt:lpstr>Сонцестояння</vt:lpstr>
      <vt:lpstr>Сонцестояння</vt:lpstr>
      <vt:lpstr>Сонцестояння</vt:lpstr>
      <vt:lpstr>Сонцестояння</vt:lpstr>
      <vt:lpstr>Клас Дводольні. Родини Бобові та Складноцвіті</vt:lpstr>
      <vt:lpstr>Вправа “Кмітливий біолог”</vt:lpstr>
      <vt:lpstr>Вправа “ П’ятий зайвий ” З перших букв зайвих рослин скласти назви рослин, родин до яких вони належать  ми сьогодні будемо вивчати</vt:lpstr>
      <vt:lpstr>Слайд 4</vt:lpstr>
      <vt:lpstr>Паспорт родини Бобові  </vt:lpstr>
      <vt:lpstr>Паспорт родини Айстрові</vt:lpstr>
      <vt:lpstr>Типи квіток Складноцвітих</vt:lpstr>
      <vt:lpstr>Поєднання типів квіток у суцвітті:</vt:lpstr>
      <vt:lpstr>Значення  Бобових</vt:lpstr>
      <vt:lpstr>Значення  Бобових</vt:lpstr>
      <vt:lpstr>Значення  Бобових</vt:lpstr>
      <vt:lpstr>Значення  Бобових</vt:lpstr>
      <vt:lpstr>Обговорення проблемної ситуації </vt:lpstr>
      <vt:lpstr>Слайд 14</vt:lpstr>
      <vt:lpstr>Слайд 15</vt:lpstr>
      <vt:lpstr>Слайд 16</vt:lpstr>
      <vt:lpstr>Слайд 17</vt:lpstr>
      <vt:lpstr>Слайд 18</vt:lpstr>
      <vt:lpstr>Слайд 19</vt:lpstr>
      <vt:lpstr>Біологічний диктант</vt:lpstr>
      <vt:lpstr>Слайд 21</vt:lpstr>
      <vt:lpstr>До якої родини належать рослини?</vt:lpstr>
      <vt:lpstr>Слайд 23</vt:lpstr>
      <vt:lpstr>Слайд 24</vt:lpstr>
      <vt:lpstr>Перевірка біологічного диктанту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Клас Дводольні. Родини Бобові, Пасльонові, Айс­трові, або Складноцвіті</dc:title>
  <cp:lastModifiedBy>ks</cp:lastModifiedBy>
  <cp:revision>55</cp:revision>
  <dcterms:modified xsi:type="dcterms:W3CDTF">2015-03-02T12:47:56Z</dcterms:modified>
</cp:coreProperties>
</file>