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60" r:id="rId5"/>
    <p:sldId id="298" r:id="rId6"/>
    <p:sldId id="259" r:id="rId7"/>
    <p:sldId id="266" r:id="rId8"/>
    <p:sldId id="264" r:id="rId9"/>
    <p:sldId id="263" r:id="rId10"/>
    <p:sldId id="299" r:id="rId11"/>
    <p:sldId id="301" r:id="rId12"/>
    <p:sldId id="302" r:id="rId13"/>
    <p:sldId id="310" r:id="rId14"/>
    <p:sldId id="309" r:id="rId15"/>
    <p:sldId id="295" r:id="rId16"/>
    <p:sldId id="306" r:id="rId17"/>
    <p:sldId id="307" r:id="rId18"/>
    <p:sldId id="268" r:id="rId19"/>
    <p:sldId id="269" r:id="rId20"/>
    <p:sldId id="271" r:id="rId21"/>
    <p:sldId id="270" r:id="rId22"/>
    <p:sldId id="273" r:id="rId23"/>
    <p:sldId id="313" r:id="rId24"/>
    <p:sldId id="311" r:id="rId25"/>
    <p:sldId id="272" r:id="rId26"/>
    <p:sldId id="276" r:id="rId27"/>
    <p:sldId id="277" r:id="rId28"/>
    <p:sldId id="279" r:id="rId29"/>
    <p:sldId id="281" r:id="rId30"/>
    <p:sldId id="282" r:id="rId31"/>
    <p:sldId id="283" r:id="rId32"/>
    <p:sldId id="285" r:id="rId33"/>
    <p:sldId id="312" r:id="rId34"/>
    <p:sldId id="286" r:id="rId35"/>
    <p:sldId id="287" r:id="rId36"/>
    <p:sldId id="291" r:id="rId37"/>
    <p:sldId id="297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6765"/>
    <a:srgbClr val="A73E3B"/>
    <a:srgbClr val="91F991"/>
    <a:srgbClr val="F298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9635D0-231D-4350-A65C-303889FD65FE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CAC588-B2A1-4E99-BA47-1B1067F2B509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/>
            <a:t>Учень </a:t>
          </a:r>
          <a:endParaRPr lang="ru-RU" dirty="0"/>
        </a:p>
      </dgm:t>
    </dgm:pt>
    <dgm:pt modelId="{946A9AEE-6EE8-4B2F-B9F2-BFB02B69F859}" type="parTrans" cxnId="{D0D5DF4B-E203-4F33-AF49-8F59368B1ADE}">
      <dgm:prSet/>
      <dgm:spPr/>
      <dgm:t>
        <a:bodyPr/>
        <a:lstStyle/>
        <a:p>
          <a:endParaRPr lang="ru-RU"/>
        </a:p>
      </dgm:t>
    </dgm:pt>
    <dgm:pt modelId="{C0D16C45-5C1D-4CC7-AD4A-41B884624532}" type="sibTrans" cxnId="{D0D5DF4B-E203-4F33-AF49-8F59368B1ADE}">
      <dgm:prSet/>
      <dgm:spPr/>
      <dgm:t>
        <a:bodyPr/>
        <a:lstStyle/>
        <a:p>
          <a:endParaRPr lang="ru-RU"/>
        </a:p>
      </dgm:t>
    </dgm:pt>
    <dgm:pt modelId="{9981F73F-5723-4FE1-8295-E1F243B43B63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uk-UA" dirty="0" smtClean="0"/>
            <a:t>Настрій</a:t>
          </a:r>
          <a:endParaRPr lang="ru-RU" dirty="0"/>
        </a:p>
      </dgm:t>
    </dgm:pt>
    <dgm:pt modelId="{685B9B7E-CDCE-48E1-9CBD-66A0056C57E2}" type="parTrans" cxnId="{37ED160E-8692-4986-8CA2-271EAAEDD849}">
      <dgm:prSet/>
      <dgm:spPr/>
      <dgm:t>
        <a:bodyPr/>
        <a:lstStyle/>
        <a:p>
          <a:endParaRPr lang="ru-RU"/>
        </a:p>
      </dgm:t>
    </dgm:pt>
    <dgm:pt modelId="{87930EA8-E781-432E-AA17-44D6F7B6772C}" type="sibTrans" cxnId="{37ED160E-8692-4986-8CA2-271EAAEDD849}">
      <dgm:prSet/>
      <dgm:spPr/>
      <dgm:t>
        <a:bodyPr/>
        <a:lstStyle/>
        <a:p>
          <a:endParaRPr lang="ru-RU"/>
        </a:p>
      </dgm:t>
    </dgm:pt>
    <dgm:pt modelId="{D496DC88-B793-404E-AF12-F50B9B5B187E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dirty="0" smtClean="0"/>
            <a:t>Урок </a:t>
          </a:r>
          <a:endParaRPr lang="ru-RU" dirty="0"/>
        </a:p>
      </dgm:t>
    </dgm:pt>
    <dgm:pt modelId="{76F814C3-39E6-4A9A-A6C3-2DFC59CEDE61}" type="parTrans" cxnId="{299BB9D3-6FC5-4BD1-A02B-1E66486B8BE8}">
      <dgm:prSet/>
      <dgm:spPr/>
      <dgm:t>
        <a:bodyPr/>
        <a:lstStyle/>
        <a:p>
          <a:endParaRPr lang="ru-RU"/>
        </a:p>
      </dgm:t>
    </dgm:pt>
    <dgm:pt modelId="{4CDAB299-B246-4EC1-9378-D28EA9DB1A50}" type="sibTrans" cxnId="{299BB9D3-6FC5-4BD1-A02B-1E66486B8BE8}">
      <dgm:prSet/>
      <dgm:spPr/>
      <dgm:t>
        <a:bodyPr/>
        <a:lstStyle/>
        <a:p>
          <a:endParaRPr lang="ru-RU"/>
        </a:p>
      </dgm:t>
    </dgm:pt>
    <dgm:pt modelId="{B0F9595A-EE81-4A10-8CAA-C840AAEF8BD9}">
      <dgm:prSet phldrT="[Текст]"/>
      <dgm:spPr>
        <a:solidFill>
          <a:schemeClr val="accent6"/>
        </a:solidFill>
      </dgm:spPr>
      <dgm:t>
        <a:bodyPr/>
        <a:lstStyle/>
        <a:p>
          <a:r>
            <a:rPr lang="uk-UA" dirty="0" smtClean="0"/>
            <a:t>Активне навчання</a:t>
          </a:r>
          <a:endParaRPr lang="ru-RU" dirty="0"/>
        </a:p>
      </dgm:t>
    </dgm:pt>
    <dgm:pt modelId="{46E3EC01-BAF5-4F5F-8FE1-66D3FF59AC6D}" type="parTrans" cxnId="{F521A88B-1DD4-4EA8-9A51-B93E4556A926}">
      <dgm:prSet/>
      <dgm:spPr/>
      <dgm:t>
        <a:bodyPr/>
        <a:lstStyle/>
        <a:p>
          <a:endParaRPr lang="ru-RU"/>
        </a:p>
      </dgm:t>
    </dgm:pt>
    <dgm:pt modelId="{7E948DD2-321F-4FB9-B594-AFE03F07879C}" type="sibTrans" cxnId="{F521A88B-1DD4-4EA8-9A51-B93E4556A926}">
      <dgm:prSet/>
      <dgm:spPr/>
      <dgm:t>
        <a:bodyPr/>
        <a:lstStyle/>
        <a:p>
          <a:endParaRPr lang="ru-RU"/>
        </a:p>
      </dgm:t>
    </dgm:pt>
    <dgm:pt modelId="{97A4CFF1-F404-4557-A0C7-CB992996903B}" type="pres">
      <dgm:prSet presAssocID="{599635D0-231D-4350-A65C-303889FD65FE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04CB1E0-3DB7-45B7-8785-DCE32C8E8DEF}" type="pres">
      <dgm:prSet presAssocID="{B0F9595A-EE81-4A10-8CAA-C840AAEF8BD9}" presName="Accent4" presStyleCnt="0"/>
      <dgm:spPr/>
    </dgm:pt>
    <dgm:pt modelId="{56195784-B71E-42A3-92EB-1F74CCB193B8}" type="pres">
      <dgm:prSet presAssocID="{B0F9595A-EE81-4A10-8CAA-C840AAEF8BD9}" presName="Accent" presStyleLbl="node1" presStyleIdx="0" presStyleCnt="4"/>
      <dgm:spPr/>
    </dgm:pt>
    <dgm:pt modelId="{9C4BEF58-AE1C-430D-B027-078C3BA4DF08}" type="pres">
      <dgm:prSet presAssocID="{B0F9595A-EE81-4A10-8CAA-C840AAEF8BD9}" presName="ParentBackground4" presStyleCnt="0"/>
      <dgm:spPr/>
    </dgm:pt>
    <dgm:pt modelId="{B2AB0464-2178-487C-95DD-31AC3342CFD5}" type="pres">
      <dgm:prSet presAssocID="{B0F9595A-EE81-4A10-8CAA-C840AAEF8BD9}" presName="ParentBackground" presStyleLbl="fgAcc1" presStyleIdx="0" presStyleCnt="4"/>
      <dgm:spPr/>
      <dgm:t>
        <a:bodyPr/>
        <a:lstStyle/>
        <a:p>
          <a:endParaRPr lang="ru-RU"/>
        </a:p>
      </dgm:t>
    </dgm:pt>
    <dgm:pt modelId="{38C98901-3653-4FDB-AE07-9D2851C42589}" type="pres">
      <dgm:prSet presAssocID="{B0F9595A-EE81-4A10-8CAA-C840AAEF8BD9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84086-997D-4729-B5BD-AAC7E182EEDD}" type="pres">
      <dgm:prSet presAssocID="{D496DC88-B793-404E-AF12-F50B9B5B187E}" presName="Accent3" presStyleCnt="0"/>
      <dgm:spPr/>
    </dgm:pt>
    <dgm:pt modelId="{F21209AB-6B0D-4BFD-A943-B3C1EF492489}" type="pres">
      <dgm:prSet presAssocID="{D496DC88-B793-404E-AF12-F50B9B5B187E}" presName="Accent" presStyleLbl="node1" presStyleIdx="1" presStyleCnt="4"/>
      <dgm:spPr/>
    </dgm:pt>
    <dgm:pt modelId="{2B0AD4E7-4EA8-492F-9A38-E57E9EBD2B02}" type="pres">
      <dgm:prSet presAssocID="{D496DC88-B793-404E-AF12-F50B9B5B187E}" presName="ParentBackground3" presStyleCnt="0"/>
      <dgm:spPr/>
    </dgm:pt>
    <dgm:pt modelId="{24B93100-396B-41E0-9094-9F72271A7444}" type="pres">
      <dgm:prSet presAssocID="{D496DC88-B793-404E-AF12-F50B9B5B187E}" presName="ParentBackground" presStyleLbl="fgAcc1" presStyleIdx="1" presStyleCnt="4"/>
      <dgm:spPr/>
      <dgm:t>
        <a:bodyPr/>
        <a:lstStyle/>
        <a:p>
          <a:endParaRPr lang="ru-RU"/>
        </a:p>
      </dgm:t>
    </dgm:pt>
    <dgm:pt modelId="{20A68DED-9848-4BBD-8531-729558965604}" type="pres">
      <dgm:prSet presAssocID="{D496DC88-B793-404E-AF12-F50B9B5B187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9D902-DF9D-4134-8A9C-AC7A9B118E45}" type="pres">
      <dgm:prSet presAssocID="{9981F73F-5723-4FE1-8295-E1F243B43B63}" presName="Accent2" presStyleCnt="0"/>
      <dgm:spPr/>
    </dgm:pt>
    <dgm:pt modelId="{D585899E-25AA-4676-8D77-C396FE53E4B9}" type="pres">
      <dgm:prSet presAssocID="{9981F73F-5723-4FE1-8295-E1F243B43B63}" presName="Accent" presStyleLbl="node1" presStyleIdx="2" presStyleCnt="4"/>
      <dgm:spPr/>
    </dgm:pt>
    <dgm:pt modelId="{F65EE4A2-AEF9-4EE9-BEBA-EED824CB4109}" type="pres">
      <dgm:prSet presAssocID="{9981F73F-5723-4FE1-8295-E1F243B43B63}" presName="ParentBackground2" presStyleCnt="0"/>
      <dgm:spPr/>
    </dgm:pt>
    <dgm:pt modelId="{B3A66EE4-6832-4B8C-A453-8ADA349ED00E}" type="pres">
      <dgm:prSet presAssocID="{9981F73F-5723-4FE1-8295-E1F243B43B63}" presName="ParentBackground" presStyleLbl="fgAcc1" presStyleIdx="2" presStyleCnt="4"/>
      <dgm:spPr/>
      <dgm:t>
        <a:bodyPr/>
        <a:lstStyle/>
        <a:p>
          <a:endParaRPr lang="ru-RU"/>
        </a:p>
      </dgm:t>
    </dgm:pt>
    <dgm:pt modelId="{2B3E5EBD-700A-424D-98E7-089F9336794B}" type="pres">
      <dgm:prSet presAssocID="{9981F73F-5723-4FE1-8295-E1F243B43B6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2DC0A-F1FB-494A-9AD0-743F5624F38C}" type="pres">
      <dgm:prSet presAssocID="{B0CAC588-B2A1-4E99-BA47-1B1067F2B509}" presName="Accent1" presStyleCnt="0"/>
      <dgm:spPr/>
    </dgm:pt>
    <dgm:pt modelId="{5C2756B7-A00F-4581-8BAF-12C86BB7BCBF}" type="pres">
      <dgm:prSet presAssocID="{B0CAC588-B2A1-4E99-BA47-1B1067F2B509}" presName="Accent" presStyleLbl="node1" presStyleIdx="3" presStyleCnt="4"/>
      <dgm:spPr/>
    </dgm:pt>
    <dgm:pt modelId="{5A571633-4DED-47B9-810F-69B4D77D72FC}" type="pres">
      <dgm:prSet presAssocID="{B0CAC588-B2A1-4E99-BA47-1B1067F2B509}" presName="ParentBackground1" presStyleCnt="0"/>
      <dgm:spPr/>
    </dgm:pt>
    <dgm:pt modelId="{E67736E0-8090-46EB-8E0F-0FAC80A6E34A}" type="pres">
      <dgm:prSet presAssocID="{B0CAC588-B2A1-4E99-BA47-1B1067F2B509}" presName="ParentBackground" presStyleLbl="fgAcc1" presStyleIdx="3" presStyleCnt="4"/>
      <dgm:spPr/>
      <dgm:t>
        <a:bodyPr/>
        <a:lstStyle/>
        <a:p>
          <a:endParaRPr lang="ru-RU"/>
        </a:p>
      </dgm:t>
    </dgm:pt>
    <dgm:pt modelId="{4B484616-2800-400E-B147-988991A44947}" type="pres">
      <dgm:prSet presAssocID="{B0CAC588-B2A1-4E99-BA47-1B1067F2B50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645025-896B-4011-A9EB-4BA85460A444}" type="presOf" srcId="{599635D0-231D-4350-A65C-303889FD65FE}" destId="{97A4CFF1-F404-4557-A0C7-CB992996903B}" srcOrd="0" destOrd="0" presId="urn:microsoft.com/office/officeart/2011/layout/CircleProcess"/>
    <dgm:cxn modelId="{0C725851-0A30-4F11-864B-755E165F2D13}" type="presOf" srcId="{B0CAC588-B2A1-4E99-BA47-1B1067F2B509}" destId="{4B484616-2800-400E-B147-988991A44947}" srcOrd="1" destOrd="0" presId="urn:microsoft.com/office/officeart/2011/layout/CircleProcess"/>
    <dgm:cxn modelId="{2596B2E2-3208-433D-870B-36240E2FB678}" type="presOf" srcId="{9981F73F-5723-4FE1-8295-E1F243B43B63}" destId="{B3A66EE4-6832-4B8C-A453-8ADA349ED00E}" srcOrd="0" destOrd="0" presId="urn:microsoft.com/office/officeart/2011/layout/CircleProcess"/>
    <dgm:cxn modelId="{37ED160E-8692-4986-8CA2-271EAAEDD849}" srcId="{599635D0-231D-4350-A65C-303889FD65FE}" destId="{9981F73F-5723-4FE1-8295-E1F243B43B63}" srcOrd="1" destOrd="0" parTransId="{685B9B7E-CDCE-48E1-9CBD-66A0056C57E2}" sibTransId="{87930EA8-E781-432E-AA17-44D6F7B6772C}"/>
    <dgm:cxn modelId="{299BB9D3-6FC5-4BD1-A02B-1E66486B8BE8}" srcId="{599635D0-231D-4350-A65C-303889FD65FE}" destId="{D496DC88-B793-404E-AF12-F50B9B5B187E}" srcOrd="2" destOrd="0" parTransId="{76F814C3-39E6-4A9A-A6C3-2DFC59CEDE61}" sibTransId="{4CDAB299-B246-4EC1-9378-D28EA9DB1A50}"/>
    <dgm:cxn modelId="{0653A3ED-0ED8-485E-9BDE-3D95957B2230}" type="presOf" srcId="{D496DC88-B793-404E-AF12-F50B9B5B187E}" destId="{24B93100-396B-41E0-9094-9F72271A7444}" srcOrd="0" destOrd="0" presId="urn:microsoft.com/office/officeart/2011/layout/CircleProcess"/>
    <dgm:cxn modelId="{80C8F3B6-C168-47BF-AA0B-4AA57601378A}" type="presOf" srcId="{B0CAC588-B2A1-4E99-BA47-1B1067F2B509}" destId="{E67736E0-8090-46EB-8E0F-0FAC80A6E34A}" srcOrd="0" destOrd="0" presId="urn:microsoft.com/office/officeart/2011/layout/CircleProcess"/>
    <dgm:cxn modelId="{F521A88B-1DD4-4EA8-9A51-B93E4556A926}" srcId="{599635D0-231D-4350-A65C-303889FD65FE}" destId="{B0F9595A-EE81-4A10-8CAA-C840AAEF8BD9}" srcOrd="3" destOrd="0" parTransId="{46E3EC01-BAF5-4F5F-8FE1-66D3FF59AC6D}" sibTransId="{7E948DD2-321F-4FB9-B594-AFE03F07879C}"/>
    <dgm:cxn modelId="{B3B66C41-59EC-4035-BB59-7482BF36FA57}" type="presOf" srcId="{B0F9595A-EE81-4A10-8CAA-C840AAEF8BD9}" destId="{38C98901-3653-4FDB-AE07-9D2851C42589}" srcOrd="1" destOrd="0" presId="urn:microsoft.com/office/officeart/2011/layout/CircleProcess"/>
    <dgm:cxn modelId="{68AB1151-C659-4C34-B5BF-52B97E87DB37}" type="presOf" srcId="{9981F73F-5723-4FE1-8295-E1F243B43B63}" destId="{2B3E5EBD-700A-424D-98E7-089F9336794B}" srcOrd="1" destOrd="0" presId="urn:microsoft.com/office/officeart/2011/layout/CircleProcess"/>
    <dgm:cxn modelId="{08639A1B-314B-4863-B377-E088AF085CBB}" type="presOf" srcId="{D496DC88-B793-404E-AF12-F50B9B5B187E}" destId="{20A68DED-9848-4BBD-8531-729558965604}" srcOrd="1" destOrd="0" presId="urn:microsoft.com/office/officeart/2011/layout/CircleProcess"/>
    <dgm:cxn modelId="{D0D5DF4B-E203-4F33-AF49-8F59368B1ADE}" srcId="{599635D0-231D-4350-A65C-303889FD65FE}" destId="{B0CAC588-B2A1-4E99-BA47-1B1067F2B509}" srcOrd="0" destOrd="0" parTransId="{946A9AEE-6EE8-4B2F-B9F2-BFB02B69F859}" sibTransId="{C0D16C45-5C1D-4CC7-AD4A-41B884624532}"/>
    <dgm:cxn modelId="{A5BE56D4-DD79-4907-861F-260798ACDC7F}" type="presOf" srcId="{B0F9595A-EE81-4A10-8CAA-C840AAEF8BD9}" destId="{B2AB0464-2178-487C-95DD-31AC3342CFD5}" srcOrd="0" destOrd="0" presId="urn:microsoft.com/office/officeart/2011/layout/CircleProcess"/>
    <dgm:cxn modelId="{45544D19-A231-44A2-ABCB-02D3215BED66}" type="presParOf" srcId="{97A4CFF1-F404-4557-A0C7-CB992996903B}" destId="{E04CB1E0-3DB7-45B7-8785-DCE32C8E8DEF}" srcOrd="0" destOrd="0" presId="urn:microsoft.com/office/officeart/2011/layout/CircleProcess"/>
    <dgm:cxn modelId="{47C85847-A5A0-4D3E-AEC1-EEBB9C88DCBB}" type="presParOf" srcId="{E04CB1E0-3DB7-45B7-8785-DCE32C8E8DEF}" destId="{56195784-B71E-42A3-92EB-1F74CCB193B8}" srcOrd="0" destOrd="0" presId="urn:microsoft.com/office/officeart/2011/layout/CircleProcess"/>
    <dgm:cxn modelId="{02748792-606E-40EB-99ED-2171317C14DA}" type="presParOf" srcId="{97A4CFF1-F404-4557-A0C7-CB992996903B}" destId="{9C4BEF58-AE1C-430D-B027-078C3BA4DF08}" srcOrd="1" destOrd="0" presId="urn:microsoft.com/office/officeart/2011/layout/CircleProcess"/>
    <dgm:cxn modelId="{2EF8F0F9-477C-4473-99D7-8F7A0C534639}" type="presParOf" srcId="{9C4BEF58-AE1C-430D-B027-078C3BA4DF08}" destId="{B2AB0464-2178-487C-95DD-31AC3342CFD5}" srcOrd="0" destOrd="0" presId="urn:microsoft.com/office/officeart/2011/layout/CircleProcess"/>
    <dgm:cxn modelId="{DF95B41E-BD54-4CB8-80E2-E21200BBF0CF}" type="presParOf" srcId="{97A4CFF1-F404-4557-A0C7-CB992996903B}" destId="{38C98901-3653-4FDB-AE07-9D2851C42589}" srcOrd="2" destOrd="0" presId="urn:microsoft.com/office/officeart/2011/layout/CircleProcess"/>
    <dgm:cxn modelId="{52CFDC30-F80C-414C-A780-B80D0EB1C5D5}" type="presParOf" srcId="{97A4CFF1-F404-4557-A0C7-CB992996903B}" destId="{DDE84086-997D-4729-B5BD-AAC7E182EEDD}" srcOrd="3" destOrd="0" presId="urn:microsoft.com/office/officeart/2011/layout/CircleProcess"/>
    <dgm:cxn modelId="{9E9F3369-24E7-4DED-9F01-E341B37512AA}" type="presParOf" srcId="{DDE84086-997D-4729-B5BD-AAC7E182EEDD}" destId="{F21209AB-6B0D-4BFD-A943-B3C1EF492489}" srcOrd="0" destOrd="0" presId="urn:microsoft.com/office/officeart/2011/layout/CircleProcess"/>
    <dgm:cxn modelId="{8EA13E30-FE8A-4605-A06B-4173C7D69611}" type="presParOf" srcId="{97A4CFF1-F404-4557-A0C7-CB992996903B}" destId="{2B0AD4E7-4EA8-492F-9A38-E57E9EBD2B02}" srcOrd="4" destOrd="0" presId="urn:microsoft.com/office/officeart/2011/layout/CircleProcess"/>
    <dgm:cxn modelId="{B10E5E92-2BC6-4E27-8421-5549C262491A}" type="presParOf" srcId="{2B0AD4E7-4EA8-492F-9A38-E57E9EBD2B02}" destId="{24B93100-396B-41E0-9094-9F72271A7444}" srcOrd="0" destOrd="0" presId="urn:microsoft.com/office/officeart/2011/layout/CircleProcess"/>
    <dgm:cxn modelId="{3427F24B-7C29-4566-AA1B-18BE482B8368}" type="presParOf" srcId="{97A4CFF1-F404-4557-A0C7-CB992996903B}" destId="{20A68DED-9848-4BBD-8531-729558965604}" srcOrd="5" destOrd="0" presId="urn:microsoft.com/office/officeart/2011/layout/CircleProcess"/>
    <dgm:cxn modelId="{DF22F4D9-55CF-4622-9E8A-4720A4EC3FCC}" type="presParOf" srcId="{97A4CFF1-F404-4557-A0C7-CB992996903B}" destId="{0179D902-DF9D-4134-8A9C-AC7A9B118E45}" srcOrd="6" destOrd="0" presId="urn:microsoft.com/office/officeart/2011/layout/CircleProcess"/>
    <dgm:cxn modelId="{490CD9FE-DB5A-4E75-BAEA-790A10666D8D}" type="presParOf" srcId="{0179D902-DF9D-4134-8A9C-AC7A9B118E45}" destId="{D585899E-25AA-4676-8D77-C396FE53E4B9}" srcOrd="0" destOrd="0" presId="urn:microsoft.com/office/officeart/2011/layout/CircleProcess"/>
    <dgm:cxn modelId="{BB5C6DB5-372A-44D1-8DB9-5668700593EE}" type="presParOf" srcId="{97A4CFF1-F404-4557-A0C7-CB992996903B}" destId="{F65EE4A2-AEF9-4EE9-BEBA-EED824CB4109}" srcOrd="7" destOrd="0" presId="urn:microsoft.com/office/officeart/2011/layout/CircleProcess"/>
    <dgm:cxn modelId="{974AC846-B91D-4E4A-8546-14FC9B93CC0F}" type="presParOf" srcId="{F65EE4A2-AEF9-4EE9-BEBA-EED824CB4109}" destId="{B3A66EE4-6832-4B8C-A453-8ADA349ED00E}" srcOrd="0" destOrd="0" presId="urn:microsoft.com/office/officeart/2011/layout/CircleProcess"/>
    <dgm:cxn modelId="{15F88451-61C8-4351-AD0A-A23B01578B53}" type="presParOf" srcId="{97A4CFF1-F404-4557-A0C7-CB992996903B}" destId="{2B3E5EBD-700A-424D-98E7-089F9336794B}" srcOrd="8" destOrd="0" presId="urn:microsoft.com/office/officeart/2011/layout/CircleProcess"/>
    <dgm:cxn modelId="{4272E688-C56E-445A-8EA7-B4AE59836925}" type="presParOf" srcId="{97A4CFF1-F404-4557-A0C7-CB992996903B}" destId="{E6B2DC0A-F1FB-494A-9AD0-743F5624F38C}" srcOrd="9" destOrd="0" presId="urn:microsoft.com/office/officeart/2011/layout/CircleProcess"/>
    <dgm:cxn modelId="{5196F574-2CBC-4976-B9BF-F6B8B9A84072}" type="presParOf" srcId="{E6B2DC0A-F1FB-494A-9AD0-743F5624F38C}" destId="{5C2756B7-A00F-4581-8BAF-12C86BB7BCBF}" srcOrd="0" destOrd="0" presId="urn:microsoft.com/office/officeart/2011/layout/CircleProcess"/>
    <dgm:cxn modelId="{50CCCD54-DF9C-49EB-9AE2-05E1A9ECB0E0}" type="presParOf" srcId="{97A4CFF1-F404-4557-A0C7-CB992996903B}" destId="{5A571633-4DED-47B9-810F-69B4D77D72FC}" srcOrd="10" destOrd="0" presId="urn:microsoft.com/office/officeart/2011/layout/CircleProcess"/>
    <dgm:cxn modelId="{7C1FC81D-B47F-4F5D-AD86-557F542AE486}" type="presParOf" srcId="{5A571633-4DED-47B9-810F-69B4D77D72FC}" destId="{E67736E0-8090-46EB-8E0F-0FAC80A6E34A}" srcOrd="0" destOrd="0" presId="urn:microsoft.com/office/officeart/2011/layout/CircleProcess"/>
    <dgm:cxn modelId="{C101AD6D-57B0-400A-91B9-D4DDF1766B16}" type="presParOf" srcId="{97A4CFF1-F404-4557-A0C7-CB992996903B}" destId="{4B484616-2800-400E-B147-988991A44947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28745F-5A77-4787-A631-F95014D42CD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81E25A9-471C-4B4B-8162-B05B56F473E2}">
      <dgm:prSet phldrT="[Текст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dirty="0" smtClean="0"/>
            <a:t>Учень</a:t>
          </a:r>
          <a:endParaRPr lang="ru-RU" dirty="0"/>
        </a:p>
      </dgm:t>
    </dgm:pt>
    <dgm:pt modelId="{44BFA70F-FC9C-4FA2-9D79-0BF630E3FC02}" type="parTrans" cxnId="{A5010E79-0CB2-4841-9CA9-6E961596E653}">
      <dgm:prSet/>
      <dgm:spPr/>
      <dgm:t>
        <a:bodyPr/>
        <a:lstStyle/>
        <a:p>
          <a:endParaRPr lang="ru-RU"/>
        </a:p>
      </dgm:t>
    </dgm:pt>
    <dgm:pt modelId="{3A601C2A-5A1A-45BC-9D2D-A684212E72E9}" type="sibTrans" cxnId="{A5010E79-0CB2-4841-9CA9-6E961596E653}">
      <dgm:prSet/>
      <dgm:spPr/>
      <dgm:t>
        <a:bodyPr/>
        <a:lstStyle/>
        <a:p>
          <a:endParaRPr lang="ru-RU"/>
        </a:p>
      </dgm:t>
    </dgm:pt>
    <dgm:pt modelId="{73432474-D863-4EA8-9981-4B8F42E69D97}">
      <dgm:prSet phldrT="[Текст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dirty="0" smtClean="0"/>
            <a:t>Урок</a:t>
          </a:r>
          <a:endParaRPr lang="ru-RU" dirty="0"/>
        </a:p>
      </dgm:t>
    </dgm:pt>
    <dgm:pt modelId="{AF54836F-47A2-4DD0-8D18-B898143B82F9}" type="parTrans" cxnId="{B04F7DAB-4728-4947-BEFB-F3CD1636691F}">
      <dgm:prSet/>
      <dgm:spPr/>
      <dgm:t>
        <a:bodyPr/>
        <a:lstStyle/>
        <a:p>
          <a:endParaRPr lang="ru-RU"/>
        </a:p>
      </dgm:t>
    </dgm:pt>
    <dgm:pt modelId="{9636A03D-9D3D-4017-948E-5492DA59D60C}" type="sibTrans" cxnId="{B04F7DAB-4728-4947-BEFB-F3CD1636691F}">
      <dgm:prSet/>
      <dgm:spPr/>
      <dgm:t>
        <a:bodyPr/>
        <a:lstStyle/>
        <a:p>
          <a:endParaRPr lang="ru-RU"/>
        </a:p>
      </dgm:t>
    </dgm:pt>
    <dgm:pt modelId="{1B86F723-D13A-4C4A-AFD9-177C346CB621}">
      <dgm:prSet phldrT="[Текст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dirty="0" smtClean="0"/>
            <a:t>Пасивне навчання</a:t>
          </a:r>
          <a:endParaRPr lang="ru-RU" dirty="0"/>
        </a:p>
      </dgm:t>
    </dgm:pt>
    <dgm:pt modelId="{81E039DE-B4F7-48A4-9691-BC46B1FF6762}" type="parTrans" cxnId="{2CB42FF2-9A06-4D4D-96E6-6F5C0122413A}">
      <dgm:prSet/>
      <dgm:spPr/>
      <dgm:t>
        <a:bodyPr/>
        <a:lstStyle/>
        <a:p>
          <a:endParaRPr lang="ru-RU"/>
        </a:p>
      </dgm:t>
    </dgm:pt>
    <dgm:pt modelId="{5D895A25-4469-489C-80AC-21711AEE1B07}" type="sibTrans" cxnId="{2CB42FF2-9A06-4D4D-96E6-6F5C0122413A}">
      <dgm:prSet/>
      <dgm:spPr/>
      <dgm:t>
        <a:bodyPr/>
        <a:lstStyle/>
        <a:p>
          <a:endParaRPr lang="ru-RU"/>
        </a:p>
      </dgm:t>
    </dgm:pt>
    <dgm:pt modelId="{CA754C4D-576B-40EB-B160-AB47D1AAC345}" type="pres">
      <dgm:prSet presAssocID="{2728745F-5A77-4787-A631-F95014D42CDF}" presName="Name0" presStyleCnt="0">
        <dgm:presLayoutVars>
          <dgm:dir/>
          <dgm:animLvl val="lvl"/>
          <dgm:resizeHandles val="exact"/>
        </dgm:presLayoutVars>
      </dgm:prSet>
      <dgm:spPr/>
    </dgm:pt>
    <dgm:pt modelId="{63AF6D48-96D2-4A6C-9EF3-9853459C7B05}" type="pres">
      <dgm:prSet presAssocID="{F81E25A9-471C-4B4B-8162-B05B56F473E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E8336-E5AE-467E-A15F-81E46866979A}" type="pres">
      <dgm:prSet presAssocID="{3A601C2A-5A1A-45BC-9D2D-A684212E72E9}" presName="parTxOnlySpace" presStyleCnt="0"/>
      <dgm:spPr/>
    </dgm:pt>
    <dgm:pt modelId="{E3F14D54-7D68-4FCF-8976-308170026BC9}" type="pres">
      <dgm:prSet presAssocID="{73432474-D863-4EA8-9981-4B8F42E69D9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77F98-D736-4BE1-AF7D-846C0FFAC1C5}" type="pres">
      <dgm:prSet presAssocID="{9636A03D-9D3D-4017-948E-5492DA59D60C}" presName="parTxOnlySpace" presStyleCnt="0"/>
      <dgm:spPr/>
    </dgm:pt>
    <dgm:pt modelId="{7A5B028C-ABF4-4596-B744-5657CC8EC784}" type="pres">
      <dgm:prSet presAssocID="{1B86F723-D13A-4C4A-AFD9-177C346CB62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78053-D21D-4B9A-93AE-1CE40A03FA8C}" type="presOf" srcId="{F81E25A9-471C-4B4B-8162-B05B56F473E2}" destId="{63AF6D48-96D2-4A6C-9EF3-9853459C7B05}" srcOrd="0" destOrd="0" presId="urn:microsoft.com/office/officeart/2005/8/layout/chevron1"/>
    <dgm:cxn modelId="{A5010E79-0CB2-4841-9CA9-6E961596E653}" srcId="{2728745F-5A77-4787-A631-F95014D42CDF}" destId="{F81E25A9-471C-4B4B-8162-B05B56F473E2}" srcOrd="0" destOrd="0" parTransId="{44BFA70F-FC9C-4FA2-9D79-0BF630E3FC02}" sibTransId="{3A601C2A-5A1A-45BC-9D2D-A684212E72E9}"/>
    <dgm:cxn modelId="{B04F7DAB-4728-4947-BEFB-F3CD1636691F}" srcId="{2728745F-5A77-4787-A631-F95014D42CDF}" destId="{73432474-D863-4EA8-9981-4B8F42E69D97}" srcOrd="1" destOrd="0" parTransId="{AF54836F-47A2-4DD0-8D18-B898143B82F9}" sibTransId="{9636A03D-9D3D-4017-948E-5492DA59D60C}"/>
    <dgm:cxn modelId="{679E8B66-B145-4759-969E-450272003166}" type="presOf" srcId="{73432474-D863-4EA8-9981-4B8F42E69D97}" destId="{E3F14D54-7D68-4FCF-8976-308170026BC9}" srcOrd="0" destOrd="0" presId="urn:microsoft.com/office/officeart/2005/8/layout/chevron1"/>
    <dgm:cxn modelId="{890E7962-DDBA-472E-AA0B-809795212047}" type="presOf" srcId="{2728745F-5A77-4787-A631-F95014D42CDF}" destId="{CA754C4D-576B-40EB-B160-AB47D1AAC345}" srcOrd="0" destOrd="0" presId="urn:microsoft.com/office/officeart/2005/8/layout/chevron1"/>
    <dgm:cxn modelId="{418EC787-BA6A-4377-AE39-4925B6D74F6B}" type="presOf" srcId="{1B86F723-D13A-4C4A-AFD9-177C346CB621}" destId="{7A5B028C-ABF4-4596-B744-5657CC8EC784}" srcOrd="0" destOrd="0" presId="urn:microsoft.com/office/officeart/2005/8/layout/chevron1"/>
    <dgm:cxn modelId="{2CB42FF2-9A06-4D4D-96E6-6F5C0122413A}" srcId="{2728745F-5A77-4787-A631-F95014D42CDF}" destId="{1B86F723-D13A-4C4A-AFD9-177C346CB621}" srcOrd="2" destOrd="0" parTransId="{81E039DE-B4F7-48A4-9691-BC46B1FF6762}" sibTransId="{5D895A25-4469-489C-80AC-21711AEE1B07}"/>
    <dgm:cxn modelId="{D5616B58-907D-4557-80F2-BC564BEEC7F9}" type="presParOf" srcId="{CA754C4D-576B-40EB-B160-AB47D1AAC345}" destId="{63AF6D48-96D2-4A6C-9EF3-9853459C7B05}" srcOrd="0" destOrd="0" presId="urn:microsoft.com/office/officeart/2005/8/layout/chevron1"/>
    <dgm:cxn modelId="{85FD919A-DD30-4802-A357-6BE4D6C9BE69}" type="presParOf" srcId="{CA754C4D-576B-40EB-B160-AB47D1AAC345}" destId="{48FE8336-E5AE-467E-A15F-81E46866979A}" srcOrd="1" destOrd="0" presId="urn:microsoft.com/office/officeart/2005/8/layout/chevron1"/>
    <dgm:cxn modelId="{2937C2E2-F24E-48FD-BEF8-F37EACDFE0C5}" type="presParOf" srcId="{CA754C4D-576B-40EB-B160-AB47D1AAC345}" destId="{E3F14D54-7D68-4FCF-8976-308170026BC9}" srcOrd="2" destOrd="0" presId="urn:microsoft.com/office/officeart/2005/8/layout/chevron1"/>
    <dgm:cxn modelId="{9F96AF79-8C31-4800-BC60-612D90AEA7B8}" type="presParOf" srcId="{CA754C4D-576B-40EB-B160-AB47D1AAC345}" destId="{35477F98-D736-4BE1-AF7D-846C0FFAC1C5}" srcOrd="3" destOrd="0" presId="urn:microsoft.com/office/officeart/2005/8/layout/chevron1"/>
    <dgm:cxn modelId="{2573691E-0D38-4F27-9F3F-164C82FB1935}" type="presParOf" srcId="{CA754C4D-576B-40EB-B160-AB47D1AAC345}" destId="{7A5B028C-ABF4-4596-B744-5657CC8EC78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95784-B71E-42A3-92EB-1F74CCB193B8}">
      <dsp:nvSpPr>
        <dsp:cNvPr id="0" name=""/>
        <dsp:cNvSpPr/>
      </dsp:nvSpPr>
      <dsp:spPr>
        <a:xfrm>
          <a:off x="4655468" y="643483"/>
          <a:ext cx="1393279" cy="1393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B0464-2178-487C-95DD-31AC3342CFD5}">
      <dsp:nvSpPr>
        <dsp:cNvPr id="0" name=""/>
        <dsp:cNvSpPr/>
      </dsp:nvSpPr>
      <dsp:spPr>
        <a:xfrm>
          <a:off x="4702070" y="689936"/>
          <a:ext cx="1300672" cy="1300443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Активне навчання</a:t>
          </a:r>
          <a:endParaRPr lang="ru-RU" sz="1700" kern="1200" dirty="0"/>
        </a:p>
      </dsp:txBody>
      <dsp:txXfrm>
        <a:off x="4887881" y="875748"/>
        <a:ext cx="929051" cy="928818"/>
      </dsp:txXfrm>
    </dsp:sp>
    <dsp:sp modelId="{F21209AB-6B0D-4BFD-A943-B3C1EF492489}">
      <dsp:nvSpPr>
        <dsp:cNvPr id="0" name=""/>
        <dsp:cNvSpPr/>
      </dsp:nvSpPr>
      <dsp:spPr>
        <a:xfrm rot="2700000">
          <a:off x="3209601" y="643385"/>
          <a:ext cx="1393301" cy="13933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93100-396B-41E0-9094-9F72271A7444}">
      <dsp:nvSpPr>
        <dsp:cNvPr id="0" name=""/>
        <dsp:cNvSpPr/>
      </dsp:nvSpPr>
      <dsp:spPr>
        <a:xfrm>
          <a:off x="3262189" y="689936"/>
          <a:ext cx="1300672" cy="1300443"/>
        </a:xfrm>
        <a:prstGeom prst="ellipse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Урок </a:t>
          </a:r>
          <a:endParaRPr lang="ru-RU" sz="1700" kern="1200" dirty="0"/>
        </a:p>
      </dsp:txBody>
      <dsp:txXfrm>
        <a:off x="3448000" y="875748"/>
        <a:ext cx="929051" cy="928818"/>
      </dsp:txXfrm>
    </dsp:sp>
    <dsp:sp modelId="{D585899E-25AA-4676-8D77-C396FE53E4B9}">
      <dsp:nvSpPr>
        <dsp:cNvPr id="0" name=""/>
        <dsp:cNvSpPr/>
      </dsp:nvSpPr>
      <dsp:spPr>
        <a:xfrm rot="2700000">
          <a:off x="1775695" y="643385"/>
          <a:ext cx="1393301" cy="13933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66EE4-6832-4B8C-A453-8ADA349ED00E}">
      <dsp:nvSpPr>
        <dsp:cNvPr id="0" name=""/>
        <dsp:cNvSpPr/>
      </dsp:nvSpPr>
      <dsp:spPr>
        <a:xfrm>
          <a:off x="1822308" y="689936"/>
          <a:ext cx="1300672" cy="1300443"/>
        </a:xfrm>
        <a:prstGeom prst="ellipse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Настрій</a:t>
          </a:r>
          <a:endParaRPr lang="ru-RU" sz="1700" kern="1200" dirty="0"/>
        </a:p>
      </dsp:txBody>
      <dsp:txXfrm>
        <a:off x="2008119" y="875748"/>
        <a:ext cx="929051" cy="928818"/>
      </dsp:txXfrm>
    </dsp:sp>
    <dsp:sp modelId="{5C2756B7-A00F-4581-8BAF-12C86BB7BCBF}">
      <dsp:nvSpPr>
        <dsp:cNvPr id="0" name=""/>
        <dsp:cNvSpPr/>
      </dsp:nvSpPr>
      <dsp:spPr>
        <a:xfrm rot="2700000">
          <a:off x="335814" y="643385"/>
          <a:ext cx="1393301" cy="13933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736E0-8090-46EB-8E0F-0FAC80A6E34A}">
      <dsp:nvSpPr>
        <dsp:cNvPr id="0" name=""/>
        <dsp:cNvSpPr/>
      </dsp:nvSpPr>
      <dsp:spPr>
        <a:xfrm>
          <a:off x="382427" y="689936"/>
          <a:ext cx="1300672" cy="130044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Учень </a:t>
          </a:r>
          <a:endParaRPr lang="ru-RU" sz="1700" kern="1200" dirty="0"/>
        </a:p>
      </dsp:txBody>
      <dsp:txXfrm>
        <a:off x="568238" y="875748"/>
        <a:ext cx="929051" cy="928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F6D48-96D2-4A6C-9EF3-9853459C7B05}">
      <dsp:nvSpPr>
        <dsp:cNvPr id="0" name=""/>
        <dsp:cNvSpPr/>
      </dsp:nvSpPr>
      <dsp:spPr>
        <a:xfrm>
          <a:off x="1736" y="232756"/>
          <a:ext cx="2116016" cy="846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Учень</a:t>
          </a:r>
          <a:endParaRPr lang="ru-RU" sz="2200" kern="1200" dirty="0"/>
        </a:p>
      </dsp:txBody>
      <dsp:txXfrm>
        <a:off x="424939" y="232756"/>
        <a:ext cx="1269610" cy="846406"/>
      </dsp:txXfrm>
    </dsp:sp>
    <dsp:sp modelId="{E3F14D54-7D68-4FCF-8976-308170026BC9}">
      <dsp:nvSpPr>
        <dsp:cNvPr id="0" name=""/>
        <dsp:cNvSpPr/>
      </dsp:nvSpPr>
      <dsp:spPr>
        <a:xfrm>
          <a:off x="1906151" y="232756"/>
          <a:ext cx="2116016" cy="846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Урок</a:t>
          </a:r>
          <a:endParaRPr lang="ru-RU" sz="2200" kern="1200" dirty="0"/>
        </a:p>
      </dsp:txBody>
      <dsp:txXfrm>
        <a:off x="2329354" y="232756"/>
        <a:ext cx="1269610" cy="846406"/>
      </dsp:txXfrm>
    </dsp:sp>
    <dsp:sp modelId="{7A5B028C-ABF4-4596-B744-5657CC8EC784}">
      <dsp:nvSpPr>
        <dsp:cNvPr id="0" name=""/>
        <dsp:cNvSpPr/>
      </dsp:nvSpPr>
      <dsp:spPr>
        <a:xfrm>
          <a:off x="3810566" y="232756"/>
          <a:ext cx="2116016" cy="846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Пасивне навчання</a:t>
          </a:r>
          <a:endParaRPr lang="ru-RU" sz="2200" kern="1200" dirty="0"/>
        </a:p>
      </dsp:txBody>
      <dsp:txXfrm>
        <a:off x="4233769" y="232756"/>
        <a:ext cx="1269610" cy="846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70CCAC-1F02-4A34-9A10-98EA87095A0C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06908B-E517-48B5-94C9-57B5D20D4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140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A481B-EFB7-40A3-A3B9-0CA2C8DA5964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07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altLang="ru-RU" dirty="0" smtClean="0"/>
              <a:t>Виготовлення штучних квітів</a:t>
            </a:r>
            <a:endParaRPr lang="ru-RU" alt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F77136-8F86-41CA-B555-295777107009}" type="slidenum">
              <a:rPr lang="ru-RU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xmlns="" val="200187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075E67-27D6-4C42-9FBE-38A029DD8969}" type="slidenum">
              <a:rPr lang="ru-RU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xmlns="" val="141364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0832-F089-4C46-ADB7-967DB18108F6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AAC0-B1DC-4F34-AE0E-93D0ECAAA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93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1F265-49B9-4D68-BA42-266CD631F0B0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E6A1-5984-41C8-B66E-F7F76246A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56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9D420-841F-4081-ABDE-2B67A4611438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FBDF-5E10-4913-8CFD-02B231D1C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11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B1175-64B1-40B3-870A-8D7139EB5960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8E9C-C723-4457-8286-E900EC975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528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63340-B557-4625-8BD3-56C5C42B6AA7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6F3C3-452A-429E-8EE7-81B4F3FFD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617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BD7-E721-4C77-AC29-B943FDF2B2EC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44C45-87F0-4A17-B08C-5CA214B2B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55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813E-EE69-46B6-8166-962373A578D8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8518A-8FBF-4B44-A69A-93BDCF3EB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48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1F2C-674D-4763-809C-7595FA2B2550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73E7-8EA9-4FD3-ACE3-066D87D47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70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AC8E2-144C-416C-8C23-3005B8B6E88E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3193B-37A9-4338-A06C-E06B3678A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42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6323-DC39-41E2-B22E-C453084B7B5E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3751C-924E-4B29-973E-14D93A9F9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36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D8AE-8DED-4897-AAE7-6C3164CBC952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F66F6-401E-49DB-BF7B-8E0A20845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08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6246DD-0E9C-4EA5-A60D-3E5DE669C007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BD54A9-9712-4E2E-B36F-D41D5E153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liubavyshka.ru/photo/217-0-64658" TargetMode="External"/><Relationship Id="rId13" Type="http://schemas.openxmlformats.org/officeDocument/2006/relationships/image" Target="../media/image38.gif"/><Relationship Id="rId3" Type="http://schemas.openxmlformats.org/officeDocument/2006/relationships/image" Target="../media/image33.gif"/><Relationship Id="rId7" Type="http://schemas.openxmlformats.org/officeDocument/2006/relationships/image" Target="../media/image35.gif"/><Relationship Id="rId12" Type="http://schemas.openxmlformats.org/officeDocument/2006/relationships/hyperlink" Target="http://liubavyshka.ru/photo/217-0-64636" TargetMode="External"/><Relationship Id="rId17" Type="http://schemas.openxmlformats.org/officeDocument/2006/relationships/image" Target="../media/image40.gif"/><Relationship Id="rId2" Type="http://schemas.openxmlformats.org/officeDocument/2006/relationships/hyperlink" Target="http://liubavyshka.ru/photo/217-0-64664" TargetMode="External"/><Relationship Id="rId16" Type="http://schemas.openxmlformats.org/officeDocument/2006/relationships/hyperlink" Target="http://liubavyshka.ru/photo/217-0-6448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ubavyshka.ru/photo/217-0-64666" TargetMode="External"/><Relationship Id="rId11" Type="http://schemas.openxmlformats.org/officeDocument/2006/relationships/image" Target="../media/image37.gif"/><Relationship Id="rId5" Type="http://schemas.openxmlformats.org/officeDocument/2006/relationships/image" Target="../media/image34.gif"/><Relationship Id="rId15" Type="http://schemas.openxmlformats.org/officeDocument/2006/relationships/image" Target="../media/image39.gif"/><Relationship Id="rId10" Type="http://schemas.openxmlformats.org/officeDocument/2006/relationships/hyperlink" Target="http://liubavyshka.ru/photo/217-0-64656" TargetMode="External"/><Relationship Id="rId4" Type="http://schemas.openxmlformats.org/officeDocument/2006/relationships/hyperlink" Target="http://liubavyshka.ru/photo/217-0-64665" TargetMode="External"/><Relationship Id="rId9" Type="http://schemas.openxmlformats.org/officeDocument/2006/relationships/image" Target="../media/image36.gif"/><Relationship Id="rId14" Type="http://schemas.openxmlformats.org/officeDocument/2006/relationships/hyperlink" Target="http://liubavyshka.ru/photo/217-0-64507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uk-UA" alt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Тернопільський НВК</a:t>
            </a:r>
            <a:r>
              <a:rPr lang="en-US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ЗОШ</a:t>
            </a:r>
            <a:br>
              <a:rPr lang="uk-UA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uk-UA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uk-UA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ст.-медліцей №15</a:t>
            </a:r>
            <a:r>
              <a:rPr lang="en-US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204864"/>
            <a:ext cx="2874963" cy="3887788"/>
          </a:xfrm>
          <a:ln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3779838" y="1557338"/>
            <a:ext cx="5364162" cy="46843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трудового </a:t>
            </a:r>
            <a:r>
              <a:rPr lang="uk-UA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і основ здоров’я</a:t>
            </a:r>
            <a:endParaRPr lang="uk-UA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Репіленко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Львівна</a:t>
            </a:r>
            <a:r>
              <a:rPr lang="en-US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Педагогічне кредо</a:t>
            </a: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 дітям радість праці, радість успіху в навчанні, пробудити в їхніх серцях почуття гордості, власної гідності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В.О.Сухомлинський</a:t>
            </a:r>
          </a:p>
        </p:txBody>
      </p:sp>
      <p:pic>
        <p:nvPicPr>
          <p:cNvPr id="2053" name="Рисунок 9" descr="http://www.woweb.ru/flist/gif/486/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51215">
            <a:off x="539750" y="692150"/>
            <a:ext cx="1295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18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4968552" cy="1143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uk-UA" dirty="0" smtClean="0"/>
              <a:t>Розминка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84784"/>
            <a:ext cx="7704856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140968"/>
            <a:ext cx="770485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3311590"/>
              </p:ext>
            </p:extLst>
          </p:nvPr>
        </p:nvGraphicFramePr>
        <p:xfrm>
          <a:off x="1524000" y="2780928"/>
          <a:ext cx="6096000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550405188"/>
              </p:ext>
            </p:extLst>
          </p:nvPr>
        </p:nvGraphicFramePr>
        <p:xfrm>
          <a:off x="1524000" y="1397000"/>
          <a:ext cx="5928320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Овал 6"/>
          <p:cNvSpPr/>
          <p:nvPr/>
        </p:nvSpPr>
        <p:spPr>
          <a:xfrm>
            <a:off x="1331640" y="5157192"/>
            <a:ext cx="2808312" cy="1584176"/>
          </a:xfrm>
          <a:prstGeom prst="ellipse">
            <a:avLst/>
          </a:prstGeom>
          <a:solidFill>
            <a:srgbClr val="F298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Відеоролики-позитиви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148064" y="5157192"/>
            <a:ext cx="3456384" cy="15841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Кольоротерапі</a:t>
            </a:r>
            <a:r>
              <a:rPr lang="uk-UA" sz="2400" dirty="0" smtClean="0">
                <a:solidFill>
                  <a:srgbClr val="0070C0"/>
                </a:solidFill>
              </a:rPr>
              <a:t>я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750" y="2060575"/>
            <a:ext cx="8208963" cy="4065588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Скринька з скарбами</a:t>
            </a:r>
          </a:p>
          <a:p>
            <a:pPr marL="274320" indent="-274320" algn="ctr" fontAlgn="auto"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Як можна зацікавити?</a:t>
            </a:r>
            <a:b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Казкова країна  « Рукоділля»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6" name="Picture 3" descr="C:\Users\Tosha\Desktop\image_86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54006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C:\Users\Tosha\Desktop\clip_image002_009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191250"/>
            <a:ext cx="5238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C:\Users\Tosha\Desktop\6110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503613"/>
            <a:ext cx="1095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86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850" y="1989138"/>
            <a:ext cx="8496300" cy="4535487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Скарби  « Рукоділля»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220" name="Picture 2" descr="C:\Users\Tosha\Desktop\materialy-i-prisposobleniya-dlya-vyshiv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63" y="1797050"/>
            <a:ext cx="46863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Tosha\Desktop\e181906659-materialy-dlya-tvorchestva-muline-dmc-art-117-n12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73250"/>
            <a:ext cx="288448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:\Users\Tosha\Desktop\0011-018-Vyshivanie-krest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244975"/>
            <a:ext cx="28670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:\Users\Tosha\Desktop\igly-bisernye-b_en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00550"/>
            <a:ext cx="1296988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C:\Users\Tosha\Desktop\napercto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6763" y="4046538"/>
            <a:ext cx="15113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C:\Users\Tosha\Desktop\1307530573_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113" y="5373688"/>
            <a:ext cx="376237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" descr="C:\Users\Tosha\Desktop\8918389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8338" y="5373688"/>
            <a:ext cx="10858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3" descr="C:\Users\Tosha\Desktop\08101583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525" y="5616575"/>
            <a:ext cx="13335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86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67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Як розгадувати ребуси"/>
          <p:cNvSpPr>
            <a:spLocks noChangeAspect="1" noChangeArrowheads="1"/>
          </p:cNvSpPr>
          <p:nvPr/>
        </p:nvSpPr>
        <p:spPr bwMode="auto">
          <a:xfrm>
            <a:off x="-1116013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1" name="AutoShape 4" descr="Генератор ребусів"/>
          <p:cNvSpPr>
            <a:spLocks noChangeAspect="1" noChangeArrowheads="1"/>
          </p:cNvSpPr>
          <p:nvPr/>
        </p:nvSpPr>
        <p:spPr bwMode="auto">
          <a:xfrm>
            <a:off x="2370138" y="5229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029" name="Picture 5" descr="C:\Users\Tosha\Desktop\re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20713"/>
            <a:ext cx="2027238" cy="208756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975" y="476250"/>
            <a:ext cx="5992813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dirty="0"/>
              <a:t>Відгадайте слово </a:t>
            </a:r>
            <a:endParaRPr lang="ru-RU" sz="54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5724525" y="1089025"/>
            <a:ext cx="1295400" cy="11874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5" name="AutoShape 21" descr="реб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6" name="AutoShape 23" descr="ребуси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049" name="Picture 25" descr="ребус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0175" y="2632075"/>
            <a:ext cx="14636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 descr="ребус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250" y="2647950"/>
            <a:ext cx="1470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 descr="ребус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7888" y="2632075"/>
            <a:ext cx="238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 descr="ребус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2538" y="3030538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33" descr="ребус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770188"/>
            <a:ext cx="238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ребус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92413"/>
            <a:ext cx="238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3" descr="ребус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92413"/>
            <a:ext cx="238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AutoShape 35" descr="ребуси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65" name="AutoShape 39" descr="ребуси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66" name="AutoShape 41" descr="ребуси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67" name="AutoShape 43" descr="ребуси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68" name="AutoShape 45" descr="ребуси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071" name="Picture 47" descr="http://im0-tub-ua.yandex.net/i?id=124242087-70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246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3" descr="ребус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1525" y="2840038"/>
            <a:ext cx="238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596188" y="3273425"/>
            <a:ext cx="1060450" cy="1401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600" b="1" dirty="0">
                <a:solidFill>
                  <a:schemeClr val="accent2">
                    <a:lumMod val="75000"/>
                  </a:schemeClr>
                </a:solidFill>
              </a:rPr>
              <a:t>Я</a:t>
            </a:r>
            <a:endParaRPr lang="ru-RU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69975" y="5229225"/>
            <a:ext cx="7389813" cy="14398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dirty="0">
                <a:solidFill>
                  <a:srgbClr val="002060"/>
                </a:solidFill>
              </a:rPr>
              <a:t>ПРОФЕСІЯ</a:t>
            </a:r>
            <a:endParaRPr lang="ru-RU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17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25000">
              <a:srgbClr val="21D6E0"/>
            </a:gs>
            <a:gs pos="49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913" y="188913"/>
            <a:ext cx="6553200" cy="136842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rgbClr val="002060"/>
                </a:solidFill>
              </a:rPr>
              <a:t>Які професії ви бачите на екрані?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Картинка gif анимация смайлик аватар">
            <a:hlinkClick r:id="rId2" tooltip="0.0 Работа | Просмотры: 64 | Размеры: 78x97, 12.2Kb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" y="2276475"/>
            <a:ext cx="14239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Картинка gif анимация смайлик аватар">
            <a:hlinkClick r:id="rId4" tooltip="0.0 Работа | Просмотры: 75 | Размеры: 78x114, 18.2Kb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060575"/>
            <a:ext cx="16557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Картинка gif анимация смайлик аватар">
            <a:hlinkClick r:id="rId6" tooltip="0.0 Работа | Просмотры: 68 | Размеры: 119x65, 10.9Kb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133600"/>
            <a:ext cx="1727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Картинка gif анимация смайлик аватар">
            <a:hlinkClick r:id="rId8" tooltip="0.0 Работа | Просмотры: 129 | Размеры: 120x120, 13.4Kb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133600"/>
            <a:ext cx="165576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Картинка gif анимация смайлик аватар">
            <a:hlinkClick r:id="rId10" tooltip="0.0 Работа | Просмотры: 143 | Размеры: 79x84, 15.1Kb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1522412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Картинка gif анимация смайлик аватар">
            <a:hlinkClick r:id="rId12" tooltip="0.0 Работа | Просмотры: 80 | Размеры: 117x145, 14.9Kb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005263"/>
            <a:ext cx="180022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 descr="Картинка gif анимация смайлик аватар">
            <a:hlinkClick r:id="rId14" tooltip="0.0 Работа | Просмотры: 105 | Размеры: 102x98, 20.9Kb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4550" y="4040188"/>
            <a:ext cx="1476375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Картинка gif анимация смайлик аватар">
            <a:hlinkClick r:id="rId16" tooltip="0.0 Работа | Просмотры: 49 | Размеры: 87x98, 9.5Kb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4800" y="4040188"/>
            <a:ext cx="1481138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4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uk-UA" dirty="0" smtClean="0"/>
              <a:t>Приклади ігор</a:t>
            </a:r>
            <a:endParaRPr lang="ru-RU" dirty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316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41450"/>
            <a:ext cx="82804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Гра-тест</a:t>
            </a:r>
            <a:endParaRPr lang="ru-RU" dirty="0"/>
          </a:p>
        </p:txBody>
      </p:sp>
      <p:pic>
        <p:nvPicPr>
          <p:cNvPr id="16387" name="Таблица 3"/>
          <p:cNvPicPr>
            <a:picLocks noGrp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189038"/>
            <a:ext cx="5743575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2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30" y="696282"/>
            <a:ext cx="8001088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Вкажіть правильну послідовність технологічних операцій при виготовленні кишені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marL="808038" indent="-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а) заметати нижні і бічні зрізи кишені по намічених лініях.</a:t>
            </a:r>
          </a:p>
          <a:p>
            <a:pPr marL="808038" indent="-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б) припрасувати  кишеню з виворітного боку</a:t>
            </a:r>
          </a:p>
          <a:p>
            <a:pPr marL="808038" indent="-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в) заметати і застрочити верхній зріз кишені</a:t>
            </a:r>
          </a:p>
          <a:p>
            <a:pPr marL="808038" indent="-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г) зметани і обшити  кути кишені на величину припуску по бічних зрізах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6500826" y="5214950"/>
            <a:ext cx="1857388" cy="571504"/>
          </a:xfrm>
          <a:prstGeom prst="actionButtonBlank">
            <a:avLst/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</a:rPr>
              <a:t>В Г А Б</a:t>
            </a:r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4036215" y="5214950"/>
            <a:ext cx="1857388" cy="571504"/>
          </a:xfrm>
          <a:prstGeom prst="actionButtonBlank">
            <a:avLst/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</a:rPr>
              <a:t> Г А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В Б</a:t>
            </a: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1571604" y="5214950"/>
            <a:ext cx="1857388" cy="571504"/>
          </a:xfrm>
          <a:prstGeom prst="actionButtonBlank">
            <a:avLst/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</a:rPr>
              <a:t> А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Б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В 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4563" y="4357688"/>
            <a:ext cx="4762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5" y="4357688"/>
            <a:ext cx="4762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750" y="4357688"/>
            <a:ext cx="4762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53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504853"/>
            <a:ext cx="1152128" cy="583264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Класифікація ігор</a:t>
            </a: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713" y="692150"/>
            <a:ext cx="2303462" cy="1008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Дидактичні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63713" y="5013325"/>
            <a:ext cx="2087562" cy="7191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Творчі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476375" y="1700213"/>
            <a:ext cx="1331913" cy="6492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2" idx="0"/>
          </p:cNvCxnSpPr>
          <p:nvPr/>
        </p:nvCxnSpPr>
        <p:spPr>
          <a:xfrm>
            <a:off x="1476375" y="3789363"/>
            <a:ext cx="1331913" cy="12239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4211638" y="3213100"/>
            <a:ext cx="2016125" cy="576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Сюжетно-рольові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03700" y="4149725"/>
            <a:ext cx="2016125" cy="3587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Ігрові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11638" y="4724400"/>
            <a:ext cx="2016125" cy="5048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Ділові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11638" y="5589588"/>
            <a:ext cx="2016125" cy="7477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Організаційно-діяльнісні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716463" y="504825"/>
            <a:ext cx="2376487" cy="69215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Інтелектуальні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4716463" y="1390650"/>
            <a:ext cx="2879725" cy="61277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Пізнавальні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5076825" y="2205038"/>
            <a:ext cx="3167063" cy="46831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Рухливі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6659563" y="2852738"/>
            <a:ext cx="2305050" cy="56832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Гра-праця</a:t>
            </a:r>
            <a:endParaRPr lang="ru-RU" dirty="0"/>
          </a:p>
        </p:txBody>
      </p:sp>
      <p:cxnSp>
        <p:nvCxnSpPr>
          <p:cNvPr id="27" name="Прямая со стрелкой 26"/>
          <p:cNvCxnSpPr>
            <a:stCxn id="11" idx="3"/>
            <a:endCxn id="22" idx="2"/>
          </p:cNvCxnSpPr>
          <p:nvPr/>
        </p:nvCxnSpPr>
        <p:spPr>
          <a:xfrm flipV="1">
            <a:off x="4067175" y="850900"/>
            <a:ext cx="649288" cy="34607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1" idx="3"/>
          </p:cNvCxnSpPr>
          <p:nvPr/>
        </p:nvCxnSpPr>
        <p:spPr>
          <a:xfrm>
            <a:off x="4067175" y="1196975"/>
            <a:ext cx="792163" cy="36036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endCxn id="24" idx="2"/>
          </p:cNvCxnSpPr>
          <p:nvPr/>
        </p:nvCxnSpPr>
        <p:spPr>
          <a:xfrm rot="16200000" flipH="1">
            <a:off x="4040981" y="1402557"/>
            <a:ext cx="1062037" cy="1009650"/>
          </a:xfrm>
          <a:prstGeom prst="bent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25" idx="2"/>
          </p:cNvCxnSpPr>
          <p:nvPr/>
        </p:nvCxnSpPr>
        <p:spPr>
          <a:xfrm>
            <a:off x="4067175" y="2438400"/>
            <a:ext cx="2592388" cy="6985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Левая фигурная скобка 39"/>
          <p:cNvSpPr/>
          <p:nvPr/>
        </p:nvSpPr>
        <p:spPr>
          <a:xfrm>
            <a:off x="4022725" y="3454400"/>
            <a:ext cx="44450" cy="2541588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 стрелкой 41"/>
          <p:cNvCxnSpPr>
            <a:stCxn id="12" idx="3"/>
            <a:endCxn id="40" idx="1"/>
          </p:cNvCxnSpPr>
          <p:nvPr/>
        </p:nvCxnSpPr>
        <p:spPr>
          <a:xfrm flipV="1">
            <a:off x="3851275" y="4724400"/>
            <a:ext cx="171450" cy="6492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01750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uk-UA" altLang="ru-RU" sz="3600" smtClean="0"/>
              <a:t>Урок, що проводиться в ігровій </a:t>
            </a:r>
            <a:br>
              <a:rPr lang="uk-UA" altLang="ru-RU" sz="3600" smtClean="0"/>
            </a:br>
            <a:r>
              <a:rPr lang="uk-UA" altLang="ru-RU" sz="3600" smtClean="0"/>
              <a:t>формі, вимагає певних правил: </a:t>
            </a:r>
            <a:r>
              <a:rPr lang="ru-RU" altLang="ru-RU" sz="3600" smtClean="0"/>
              <a:t/>
            </a:r>
            <a:br>
              <a:rPr lang="ru-RU" altLang="ru-RU" sz="3600" smtClean="0"/>
            </a:br>
            <a:endParaRPr lang="ru-RU" altLang="uk-UA" sz="360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316412" cy="4781550"/>
          </a:xfrm>
        </p:spPr>
        <p:txBody>
          <a:bodyPr rtlCol="0"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800" dirty="0">
                <a:solidFill>
                  <a:schemeClr val="accent2">
                    <a:lumMod val="75000"/>
                  </a:schemeClr>
                </a:solidFill>
              </a:rPr>
              <a:t>Попередньої підготовки</a:t>
            </a:r>
            <a:r>
              <a:rPr lang="uk-UA" sz="3800" dirty="0"/>
              <a:t>. Треба обговорити коло питань і форму проведення. Повинні бути заздалегідь розподілені ролі. Це стимулює пізнавальну діяльність. </a:t>
            </a:r>
            <a:endParaRPr lang="ru-RU" sz="3800" dirty="0"/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800" dirty="0">
                <a:solidFill>
                  <a:schemeClr val="accent2">
                    <a:lumMod val="75000"/>
                  </a:schemeClr>
                </a:solidFill>
              </a:rPr>
              <a:t>Обов'язкові атрибути гри</a:t>
            </a:r>
            <a:r>
              <a:rPr lang="uk-UA" sz="3800" dirty="0"/>
              <a:t>: оформлення, відповідна перестановка меблів, що створює новизну, ефект несподіванки й буде сприяти підвищення емоційного фону уроку. </a:t>
            </a:r>
            <a:endParaRPr lang="ru-RU" sz="3800" dirty="0"/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800" dirty="0">
                <a:solidFill>
                  <a:schemeClr val="accent2">
                    <a:lumMod val="75000"/>
                  </a:schemeClr>
                </a:solidFill>
              </a:rPr>
              <a:t>Обов'язкова констатація результату гри. </a:t>
            </a:r>
            <a:endParaRPr lang="ru-RU" sz="3800" dirty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800" dirty="0">
                <a:solidFill>
                  <a:schemeClr val="accent2">
                    <a:lumMod val="75000"/>
                  </a:schemeClr>
                </a:solidFill>
              </a:rPr>
              <a:t>Компетентне журі</a:t>
            </a:r>
            <a:r>
              <a:rPr lang="uk-UA" sz="3800" dirty="0"/>
              <a:t>. </a:t>
            </a:r>
            <a:endParaRPr lang="ru-RU" sz="3800" dirty="0"/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800" dirty="0"/>
              <a:t>При використанні ігрових форм навчання головне - </a:t>
            </a:r>
            <a:r>
              <a:rPr lang="uk-UA" sz="3800" dirty="0">
                <a:solidFill>
                  <a:schemeClr val="accent2">
                    <a:lumMod val="75000"/>
                  </a:schemeClr>
                </a:solidFill>
              </a:rPr>
              <a:t>повага</a:t>
            </a:r>
            <a:r>
              <a:rPr lang="uk-UA" sz="3800" dirty="0"/>
              <a:t> до особистості учня, не вбити інтересу до </a:t>
            </a:r>
            <a:r>
              <a:rPr lang="uk-UA" sz="3800" dirty="0" smtClean="0"/>
              <a:t>роботи</a:t>
            </a:r>
            <a:r>
              <a:rPr lang="uk-UA" sz="3800" dirty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/>
          </a:p>
        </p:txBody>
      </p:sp>
      <p:pic>
        <p:nvPicPr>
          <p:cNvPr id="10" name="Рисунок 2" descr="C:\Documents and Settings\Anton\Рабочий стол\DSCF2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19200"/>
            <a:ext cx="42862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C:\Users\Tosha\Desktop\DSCF27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357688"/>
            <a:ext cx="4286250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Сходинки професійної майстерності</a:t>
            </a:r>
            <a:endParaRPr lang="ru-RU" dirty="0"/>
          </a:p>
        </p:txBody>
      </p:sp>
      <p:pic>
        <p:nvPicPr>
          <p:cNvPr id="3075" name="Рисунок 8" descr="E:\Фото\mama\Фото03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1628775"/>
            <a:ext cx="3313113" cy="2160588"/>
          </a:xfrm>
          <a:noFill/>
          <a:ln>
            <a:solidFill>
              <a:srgbClr val="FFFF00"/>
            </a:solidFill>
          </a:ln>
        </p:spPr>
      </p:pic>
      <p:pic>
        <p:nvPicPr>
          <p:cNvPr id="3076" name="Picture 3" descr="C:\Users\Tosha\Desktop\DSCF23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26175" y="3243263"/>
            <a:ext cx="2908300" cy="3614737"/>
          </a:xfrm>
          <a:noFill/>
          <a:ln>
            <a:solidFill>
              <a:srgbClr val="0070C0"/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924300" y="1773238"/>
            <a:ext cx="3960813" cy="11509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</a:rPr>
              <a:t> 1991р.  - керівник гуртка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« Виготовлення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</a:rPr>
              <a:t>штучних  квітів»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39750" y="3500438"/>
            <a:ext cx="5184775" cy="3357562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 smtClean="0">
              <a:solidFill>
                <a:srgbClr val="000000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 smtClean="0">
              <a:solidFill>
                <a:srgbClr val="000000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000000"/>
                </a:solidFill>
              </a:rPr>
              <a:t>1995р</a:t>
            </a:r>
            <a:r>
              <a:rPr lang="uk-UA" sz="2000" b="1" dirty="0">
                <a:solidFill>
                  <a:srgbClr val="000000"/>
                </a:solidFill>
              </a:rPr>
              <a:t>. - спеціаліст </a:t>
            </a:r>
            <a:r>
              <a:rPr lang="en-US" sz="2000" b="1" dirty="0">
                <a:solidFill>
                  <a:srgbClr val="000000"/>
                </a:solidFill>
              </a:rPr>
              <a:t>II</a:t>
            </a:r>
            <a:r>
              <a:rPr lang="uk-UA" sz="2000" b="1" dirty="0">
                <a:solidFill>
                  <a:srgbClr val="000000"/>
                </a:solidFill>
              </a:rPr>
              <a:t> категорії      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0000"/>
                </a:solidFill>
              </a:rPr>
              <a:t>1999 р. – спеціаліст </a:t>
            </a:r>
            <a:r>
              <a:rPr lang="en-US" sz="2000" b="1" dirty="0">
                <a:solidFill>
                  <a:srgbClr val="000000"/>
                </a:solidFill>
              </a:rPr>
              <a:t>I </a:t>
            </a:r>
            <a:r>
              <a:rPr lang="uk-UA" sz="2000" b="1" dirty="0">
                <a:solidFill>
                  <a:srgbClr val="000000"/>
                </a:solidFill>
              </a:rPr>
              <a:t>категорії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0000"/>
                </a:solidFill>
              </a:rPr>
              <a:t>2003р. - спеціаліст вищої</a:t>
            </a:r>
          </a:p>
          <a:p>
            <a:pPr marL="45720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0000"/>
                </a:solidFill>
              </a:rPr>
              <a:t> кваліфікаційної категорії</a:t>
            </a:r>
          </a:p>
          <a:p>
            <a:pPr marL="45720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000000"/>
                </a:solidFill>
              </a:rPr>
              <a:t>2013р</a:t>
            </a:r>
            <a:r>
              <a:rPr lang="uk-UA" sz="2000" b="1" dirty="0">
                <a:solidFill>
                  <a:srgbClr val="000000"/>
                </a:solidFill>
              </a:rPr>
              <a:t>.  - присвоєно звання</a:t>
            </a:r>
          </a:p>
          <a:p>
            <a:pPr marL="45720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0000"/>
                </a:solidFill>
              </a:rPr>
              <a:t> «Старший вчитель</a:t>
            </a:r>
            <a:r>
              <a:rPr lang="uk-UA" sz="2000" b="1" dirty="0" smtClean="0">
                <a:solidFill>
                  <a:srgbClr val="000000"/>
                </a:solidFill>
              </a:rPr>
              <a:t>»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45720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2015</a:t>
            </a:r>
            <a:r>
              <a:rPr lang="uk-UA" sz="2000" b="1" dirty="0" smtClean="0">
                <a:solidFill>
                  <a:srgbClr val="000000"/>
                </a:solidFill>
              </a:rPr>
              <a:t> - присвоєно звання </a:t>
            </a:r>
            <a:r>
              <a:rPr lang="uk-UA" sz="2000" b="1" dirty="0" err="1" smtClean="0">
                <a:solidFill>
                  <a:srgbClr val="000000"/>
                </a:solidFill>
              </a:rPr>
              <a:t>“Вчитель-методист”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>
                <a:latin typeface="Times New Roman" pitchFamily="18" charset="0"/>
                <a:cs typeface="Times New Roman" pitchFamily="18" charset="0"/>
              </a:rPr>
              <a:t>Досягнуті результати:</a:t>
            </a:r>
            <a:endParaRPr lang="en-US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8" name="Freeform 4"/>
          <p:cNvSpPr>
            <a:spLocks noEditPoints="1"/>
          </p:cNvSpPr>
          <p:nvPr/>
        </p:nvSpPr>
        <p:spPr bwMode="gray">
          <a:xfrm rot="-1358056">
            <a:off x="1116013" y="2852738"/>
            <a:ext cx="6094412" cy="2424112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0196"/>
                  <a:invGamma/>
                  <a:alpha val="3600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5364" name="Oval 5"/>
          <p:cNvSpPr>
            <a:spLocks noChangeArrowheads="1"/>
          </p:cNvSpPr>
          <p:nvPr/>
        </p:nvSpPr>
        <p:spPr bwMode="gray">
          <a:xfrm rot="-1543677">
            <a:off x="4343400" y="27432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5" name="Oval 6"/>
          <p:cNvSpPr>
            <a:spLocks noChangeArrowheads="1"/>
          </p:cNvSpPr>
          <p:nvPr/>
        </p:nvSpPr>
        <p:spPr bwMode="gray">
          <a:xfrm rot="-1543677">
            <a:off x="7010400" y="28956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6" name="Oval 7"/>
          <p:cNvSpPr>
            <a:spLocks noChangeArrowheads="1"/>
          </p:cNvSpPr>
          <p:nvPr/>
        </p:nvSpPr>
        <p:spPr bwMode="gray">
          <a:xfrm rot="-1543677">
            <a:off x="2895600" y="55626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7" name="Oval 8"/>
          <p:cNvSpPr>
            <a:spLocks noChangeArrowheads="1"/>
          </p:cNvSpPr>
          <p:nvPr/>
        </p:nvSpPr>
        <p:spPr bwMode="gray">
          <a:xfrm rot="-1543677">
            <a:off x="5486400" y="49530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8" name="Oval 9"/>
          <p:cNvSpPr>
            <a:spLocks noChangeArrowheads="1"/>
          </p:cNvSpPr>
          <p:nvPr/>
        </p:nvSpPr>
        <p:spPr bwMode="gray">
          <a:xfrm rot="-1543677">
            <a:off x="2057400" y="41148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89" name="Oval 10"/>
          <p:cNvSpPr>
            <a:spLocks noChangeArrowheads="1"/>
          </p:cNvSpPr>
          <p:nvPr/>
        </p:nvSpPr>
        <p:spPr bwMode="gray">
          <a:xfrm>
            <a:off x="3203575" y="1557338"/>
            <a:ext cx="2447925" cy="1601787"/>
          </a:xfrm>
          <a:prstGeom prst="ellipse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3322" name="Oval 11"/>
          <p:cNvSpPr>
            <a:spLocks noChangeArrowheads="1"/>
          </p:cNvSpPr>
          <p:nvPr/>
        </p:nvSpPr>
        <p:spPr bwMode="gray">
          <a:xfrm>
            <a:off x="395288" y="3375025"/>
            <a:ext cx="2952750" cy="1349375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13323" name="Oval 12"/>
          <p:cNvSpPr>
            <a:spLocks noChangeArrowheads="1"/>
          </p:cNvSpPr>
          <p:nvPr/>
        </p:nvSpPr>
        <p:spPr bwMode="gray">
          <a:xfrm>
            <a:off x="179388" y="4841875"/>
            <a:ext cx="3313112" cy="139541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16396" name="Oval 13"/>
          <p:cNvSpPr>
            <a:spLocks noChangeArrowheads="1"/>
          </p:cNvSpPr>
          <p:nvPr/>
        </p:nvSpPr>
        <p:spPr bwMode="gray">
          <a:xfrm>
            <a:off x="4838700" y="4297363"/>
            <a:ext cx="3262313" cy="18684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latin typeface="+mn-lt"/>
              <a:cs typeface="+mn-cs"/>
            </a:endParaRPr>
          </a:p>
        </p:txBody>
      </p:sp>
      <p:sp>
        <p:nvSpPr>
          <p:cNvPr id="20493" name="Oval 14"/>
          <p:cNvSpPr>
            <a:spLocks noChangeArrowheads="1"/>
          </p:cNvSpPr>
          <p:nvPr/>
        </p:nvSpPr>
        <p:spPr bwMode="gray">
          <a:xfrm>
            <a:off x="6464300" y="2060575"/>
            <a:ext cx="2139950" cy="1296988"/>
          </a:xfrm>
          <a:prstGeom prst="ellipse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latin typeface="Arial" charset="0"/>
            </a:endParaRPr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gray">
          <a:xfrm>
            <a:off x="968375" y="5084763"/>
            <a:ext cx="1976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000" b="1">
                <a:solidFill>
                  <a:srgbClr val="002060"/>
                </a:solidFill>
                <a:latin typeface="Bodoni MT Black" pitchFamily="18" charset="0"/>
              </a:rPr>
              <a:t>Кожен для себе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000" b="1">
                <a:solidFill>
                  <a:srgbClr val="002060"/>
                </a:solidFill>
                <a:latin typeface="Bodoni MT Black" pitchFamily="18" charset="0"/>
              </a:rPr>
              <a:t> почерпнув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000" b="1">
                <a:solidFill>
                  <a:srgbClr val="002060"/>
                </a:solidFill>
                <a:latin typeface="Bodoni MT Black" pitchFamily="18" charset="0"/>
              </a:rPr>
              <a:t> необхідне</a:t>
            </a:r>
            <a:endParaRPr lang="en-US" altLang="ru-RU" sz="2000" b="1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gray">
          <a:xfrm>
            <a:off x="4092575" y="24526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496" name="Text Box 18"/>
          <p:cNvSpPr txBox="1">
            <a:spLocks noChangeArrowheads="1"/>
          </p:cNvSpPr>
          <p:nvPr/>
        </p:nvSpPr>
        <p:spPr bwMode="gray">
          <a:xfrm>
            <a:off x="5422900" y="4868863"/>
            <a:ext cx="224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chemeClr val="accent1">
                    <a:lumMod val="50000"/>
                  </a:schemeClr>
                </a:solidFill>
                <a:latin typeface="Bodoni MT Black" pitchFamily="18" charset="0"/>
              </a:rPr>
              <a:t>Кількість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chemeClr val="accent1">
                    <a:lumMod val="50000"/>
                  </a:schemeClr>
                </a:solidFill>
                <a:latin typeface="Bodoni MT Black" pitchFamily="18" charset="0"/>
              </a:rPr>
              <a:t>оцінок на</a:t>
            </a:r>
            <a:r>
              <a:rPr lang="uk-UA" alt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uk-UA" altLang="ru-RU" dirty="0">
                <a:solidFill>
                  <a:schemeClr val="accent1">
                    <a:lumMod val="50000"/>
                  </a:schemeClr>
                </a:solidFill>
                <a:latin typeface="Bodoni MT Black" pitchFamily="18" charset="0"/>
              </a:rPr>
              <a:t>уроці</a:t>
            </a:r>
            <a:endParaRPr lang="en-US" altLang="ru-RU" dirty="0">
              <a:solidFill>
                <a:schemeClr val="accent1">
                  <a:lumMod val="5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20497" name="Text Box 19"/>
          <p:cNvSpPr txBox="1">
            <a:spLocks noChangeArrowheads="1"/>
          </p:cNvSpPr>
          <p:nvPr/>
        </p:nvSpPr>
        <p:spPr bwMode="gray">
          <a:xfrm>
            <a:off x="539750" y="3716338"/>
            <a:ext cx="2693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000" b="1">
                <a:solidFill>
                  <a:srgbClr val="002060"/>
                </a:solidFill>
                <a:latin typeface="Bodoni MT Black" pitchFamily="18" charset="0"/>
              </a:rPr>
              <a:t>Емоційний стан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000" b="1">
                <a:solidFill>
                  <a:srgbClr val="002060"/>
                </a:solidFill>
                <a:latin typeface="Bodoni MT Black" pitchFamily="18" charset="0"/>
              </a:rPr>
              <a:t>дитини</a:t>
            </a:r>
            <a:endParaRPr lang="en-US" altLang="ru-RU" sz="2000" b="1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16402" name="Text Box 20"/>
          <p:cNvSpPr txBox="1">
            <a:spLocks noChangeArrowheads="1"/>
          </p:cNvSpPr>
          <p:nvPr/>
        </p:nvSpPr>
        <p:spPr bwMode="gray">
          <a:xfrm>
            <a:off x="3492500" y="3700463"/>
            <a:ext cx="2438400" cy="4619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400"/>
              <a:t>Критерії</a:t>
            </a:r>
            <a:endParaRPr lang="en-US" altLang="ru-RU" sz="2400"/>
          </a:p>
        </p:txBody>
      </p:sp>
      <p:sp>
        <p:nvSpPr>
          <p:cNvPr id="20499" name="Line 21"/>
          <p:cNvSpPr>
            <a:spLocks noChangeShapeType="1"/>
          </p:cNvSpPr>
          <p:nvPr/>
        </p:nvSpPr>
        <p:spPr bwMode="gray">
          <a:xfrm>
            <a:off x="2601913" y="2452688"/>
            <a:ext cx="1627187" cy="12509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0" name="Text Box 23"/>
          <p:cNvSpPr txBox="1">
            <a:spLocks noChangeArrowheads="1"/>
          </p:cNvSpPr>
          <p:nvPr/>
        </p:nvSpPr>
        <p:spPr bwMode="gray">
          <a:xfrm>
            <a:off x="179388" y="1773238"/>
            <a:ext cx="2495550" cy="1200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1800" dirty="0">
                <a:solidFill>
                  <a:srgbClr val="CC3300"/>
                </a:solidFill>
                <a:latin typeface="Verdana" pitchFamily="34" charset="0"/>
              </a:rPr>
              <a:t>Результативність використання ІК та ігрових технологій</a:t>
            </a:r>
            <a:endParaRPr lang="en-US" altLang="ru-RU" sz="1800" dirty="0">
              <a:solidFill>
                <a:srgbClr val="CC3300"/>
              </a:solidFill>
              <a:latin typeface="Verdana" pitchFamily="34" charset="0"/>
            </a:endParaRPr>
          </a:p>
        </p:txBody>
      </p:sp>
      <p:sp>
        <p:nvSpPr>
          <p:cNvPr id="20501" name="Text Box 24"/>
          <p:cNvSpPr txBox="1">
            <a:spLocks noChangeArrowheads="1"/>
          </p:cNvSpPr>
          <p:nvPr/>
        </p:nvSpPr>
        <p:spPr bwMode="auto">
          <a:xfrm>
            <a:off x="3492500" y="1844675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uk-UA" altLang="ru-RU" sz="1800" b="1">
                <a:solidFill>
                  <a:srgbClr val="008000"/>
                </a:solidFill>
                <a:latin typeface="Agency FB" pitchFamily="34" charset="0"/>
              </a:rPr>
              <a:t>Активність під час підготовки</a:t>
            </a:r>
            <a:endParaRPr lang="ru-RU" altLang="ru-RU" sz="1800" b="1">
              <a:solidFill>
                <a:srgbClr val="008000"/>
              </a:solidFill>
              <a:latin typeface="Agency FB" pitchFamily="34" charset="0"/>
            </a:endParaRPr>
          </a:p>
        </p:txBody>
      </p:sp>
      <p:sp>
        <p:nvSpPr>
          <p:cNvPr id="20502" name="Text Box 25"/>
          <p:cNvSpPr txBox="1">
            <a:spLocks noChangeArrowheads="1"/>
          </p:cNvSpPr>
          <p:nvPr/>
        </p:nvSpPr>
        <p:spPr bwMode="gray">
          <a:xfrm>
            <a:off x="6732588" y="2205038"/>
            <a:ext cx="1628775" cy="9255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7030A0"/>
                </a:solidFill>
                <a:latin typeface="Bodoni MT Black" pitchFamily="18" charset="0"/>
              </a:rPr>
              <a:t>Активність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7030A0"/>
                </a:solidFill>
                <a:latin typeface="Bodoni MT Black" pitchFamily="18" charset="0"/>
              </a:rPr>
              <a:t>під час відповідей</a:t>
            </a:r>
            <a:endParaRPr lang="en-US" altLang="ru-RU" sz="1800" b="1">
              <a:solidFill>
                <a:srgbClr val="7030A0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9" grpId="0" animBg="1"/>
      <p:bldP spid="13322" grpId="0" animBg="1"/>
      <p:bldP spid="13323" grpId="0" animBg="1"/>
      <p:bldP spid="20493" grpId="0" animBg="1"/>
      <p:bldP spid="20494" grpId="0"/>
      <p:bldP spid="20496" grpId="0"/>
      <p:bldP spid="20497" grpId="0"/>
      <p:bldP spid="16402" grpId="0" animBg="1"/>
      <p:bldP spid="20499" grpId="0" animBg="1"/>
      <p:bldP spid="20500" grpId="0" animBg="1"/>
      <p:bldP spid="20501" grpId="0"/>
      <p:bldP spid="205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Сходинки успіху</a:t>
            </a:r>
            <a:endParaRPr lang="ru-RU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Tosha\Desktop\824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089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Tosha\Desktop\DSCF23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3995737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ертикальный свиток 5"/>
          <p:cNvSpPr/>
          <p:nvPr/>
        </p:nvSpPr>
        <p:spPr>
          <a:xfrm>
            <a:off x="0" y="1628775"/>
            <a:ext cx="5724525" cy="51371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/>
              <a:t>2009-2010 </a:t>
            </a:r>
            <a:r>
              <a:rPr lang="uk-UA" sz="2000" dirty="0"/>
              <a:t>н.р. – Матуняк Соломія,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9-А клас, диплом </a:t>
            </a:r>
            <a:r>
              <a:rPr lang="en-US" sz="2000" dirty="0"/>
              <a:t>III </a:t>
            </a:r>
            <a:r>
              <a:rPr lang="uk-UA" sz="2000" dirty="0"/>
              <a:t>ступеня.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2011-2012 н.р. – Надвернюк  Марія,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 8-Б клас , диплом </a:t>
            </a:r>
            <a:r>
              <a:rPr lang="en-US" sz="2000" dirty="0"/>
              <a:t>III </a:t>
            </a:r>
            <a:r>
              <a:rPr lang="uk-UA" sz="2000" dirty="0"/>
              <a:t>ступеня.</a:t>
            </a:r>
            <a:endParaRPr lang="ru-RU" sz="2000" dirty="0"/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2012-2013 н.р.- </a:t>
            </a:r>
            <a:r>
              <a:rPr lang="uk-UA" sz="2000" dirty="0"/>
              <a:t>Матуняк Соломія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11-А клас, диплом </a:t>
            </a:r>
            <a:r>
              <a:rPr lang="en-US" sz="2000" dirty="0"/>
              <a:t>III </a:t>
            </a:r>
            <a:r>
              <a:rPr lang="uk-UA" sz="2000" dirty="0"/>
              <a:t>ступеня.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2013-2014 н.р. - Джердж Діана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8 клас, диплом </a:t>
            </a:r>
            <a:r>
              <a:rPr lang="en-US" sz="2000" dirty="0"/>
              <a:t>III </a:t>
            </a:r>
            <a:r>
              <a:rPr lang="uk-UA" sz="2000" dirty="0"/>
              <a:t>ступеня.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У 2012 р. перемога у    номінації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“ Творчий вчитель трудового навчання</a:t>
            </a:r>
            <a:r>
              <a:rPr lang="uk-UA" sz="2000" dirty="0" smtClean="0"/>
              <a:t>”.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/>
              <a:t>У 2014 р. перемога в міському і  обласному конкурсі «Вчитель року».</a:t>
            </a:r>
            <a:endParaRPr lang="ru-RU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4525" y="1412875"/>
            <a:ext cx="3419475" cy="1871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ru-RU" sz="2400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</a:rPr>
              <a:t>II </a:t>
            </a:r>
            <a:r>
              <a:rPr lang="uk-UA" altLang="ru-RU" sz="2400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</a:rPr>
              <a:t>етап всеукраїнської учнівської олімпіади </a:t>
            </a:r>
            <a:r>
              <a:rPr lang="en-US" altLang="ru-RU" sz="2400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</a:rPr>
              <a:t> </a:t>
            </a: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</a:rPr>
              <a:t>  з обслуговуючої прац</a:t>
            </a:r>
            <a:r>
              <a:rPr lang="uk-UA" altLang="ru-RU" sz="2000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</a:rPr>
              <a:t>і.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25000">
              <a:srgbClr val="21D6E0"/>
            </a:gs>
            <a:gs pos="82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57225" y="0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dirty="0" smtClean="0">
                <a:solidFill>
                  <a:srgbClr val="FFFF00"/>
                </a:solidFill>
              </a:rPr>
              <a:t>Мої грамоти</a:t>
            </a:r>
            <a:endParaRPr lang="ru-RU" altLang="ru-RU" dirty="0" smtClean="0">
              <a:solidFill>
                <a:srgbClr val="FFFF00"/>
              </a:solidFill>
            </a:endParaRPr>
          </a:p>
        </p:txBody>
      </p:sp>
      <p:pic>
        <p:nvPicPr>
          <p:cNvPr id="17412" name="Picture 5" descr="C:\Documents and Settings\Anton\Рабочий стол\DSCF2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388" y="1100138"/>
            <a:ext cx="21605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C:\Documents and Settings\Anton\Рабочий стол\DSCF2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033463"/>
            <a:ext cx="2087562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C:\Documents and Settings\Anton\Рабочий стол\DSCF26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5" y="833438"/>
            <a:ext cx="21082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C:\Documents and Settings\Anton\Рабочий стол\DSCF2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89363"/>
            <a:ext cx="208756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C:\Documents and Settings\Anton\Рабочий стол\DSCF26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824288"/>
            <a:ext cx="18716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C:\Documents and Settings\Anton\Рабочий стол\DSCF26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363"/>
            <a:ext cx="19446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2" descr="C:\Documents and Settings\Anton\Рабочий стол\DSCF26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21272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6" descr="C:\Documents and Settings\Anton\Рабочий стол\DSCF2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0163" y="1185863"/>
            <a:ext cx="2087562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1" descr="C:\Documents and Settings\Anton\Рабочий стол\DSCF26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822700"/>
            <a:ext cx="19446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25000">
              <a:srgbClr val="21D6E0"/>
            </a:gs>
            <a:gs pos="82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32655"/>
            <a:ext cx="4639444" cy="6185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6" t="1197" r="4049" b="-1"/>
          <a:stretch/>
        </p:blipFill>
        <p:spPr>
          <a:xfrm>
            <a:off x="4755480" y="338954"/>
            <a:ext cx="4137000" cy="617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181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92696"/>
            <a:ext cx="4083918" cy="5445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6584" y="702692"/>
            <a:ext cx="4207904" cy="542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47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5000">
              <a:srgbClr val="21D6E0"/>
            </a:gs>
            <a:gs pos="82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ru-RU" dirty="0">
                <a:solidFill>
                  <a:srgbClr val="FFFF00"/>
                </a:solidFill>
              </a:rPr>
              <a:t>Найкраще про вчителя говорять досягнення його учнів</a:t>
            </a:r>
            <a:endParaRPr lang="ru-RU" dirty="0"/>
          </a:p>
        </p:txBody>
      </p:sp>
      <p:sp>
        <p:nvSpPr>
          <p:cNvPr id="18435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uk-UA" altLang="uk-UA" sz="2000" smtClean="0"/>
              <a:t>Юлія Овчарик навчалася в Тернопільській школі №15. Під час навчання брала участь в олімпіадах з трудового навчання, перемагала на міській обласній олімпіадах і брала участь в Всеукраїнській олімпіаді, де посіла 5 місце. </a:t>
            </a:r>
            <a:endParaRPr lang="ru-RU" altLang="uk-UA" sz="2000" smtClean="0"/>
          </a:p>
        </p:txBody>
      </p:sp>
      <p:pic>
        <p:nvPicPr>
          <p:cNvPr id="18436" name="Рисунок 5" descr="http://yuliyaovcharyk.com/allgalleries/pics4/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16463" y="1600200"/>
            <a:ext cx="4103687" cy="4525963"/>
          </a:xfr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23850" y="4221163"/>
            <a:ext cx="4176713" cy="18716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2000" dirty="0">
              <a:solidFill>
                <a:srgbClr val="002060"/>
              </a:solidFill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000" dirty="0">
                <a:solidFill>
                  <a:srgbClr val="002060"/>
                </a:solidFill>
              </a:rPr>
              <a:t>Юлія член Союзу дизайнерів України.</a:t>
            </a:r>
            <a:r>
              <a:rPr lang="en-US" sz="2000" dirty="0">
                <a:solidFill>
                  <a:srgbClr val="002060"/>
                </a:solidFill>
              </a:rPr>
              <a:t>  </a:t>
            </a:r>
            <a:r>
              <a:rPr lang="uk-UA" sz="2000" dirty="0">
                <a:solidFill>
                  <a:srgbClr val="002060"/>
                </a:solidFill>
              </a:rPr>
              <a:t> Вона учасниця 30 конкурсів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uk-UA" sz="2000" dirty="0">
                <a:solidFill>
                  <a:srgbClr val="002060"/>
                </a:solidFill>
              </a:rPr>
              <a:t>молодих   модельєрів-дизайнерів, нагороджена грамотами.</a:t>
            </a:r>
            <a:endParaRPr lang="ru-RU" sz="2000" dirty="0">
              <a:solidFill>
                <a:srgbClr val="002060"/>
              </a:solidFill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3" descr="http://yuliyaovcharyk.com/allgalleries/pics1/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750" y="1268413"/>
            <a:ext cx="4537075" cy="3744912"/>
          </a:xfrm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2800" smtClean="0">
                <a:solidFill>
                  <a:srgbClr val="FFFF00"/>
                </a:solidFill>
              </a:rPr>
              <a:t>Колекції  “Абсолют проникнення” і “ Відлуння аборигенів”</a:t>
            </a:r>
            <a:endParaRPr lang="ru-RU" altLang="ru-RU" sz="2800" smtClean="0">
              <a:solidFill>
                <a:srgbClr val="FFFF00"/>
              </a:solidFill>
            </a:endParaRPr>
          </a:p>
        </p:txBody>
      </p:sp>
      <p:pic>
        <p:nvPicPr>
          <p:cNvPr id="24580" name="Рисунок 4" descr="http://yuliyaovcharyk.com/allgalleries/pics4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97200"/>
            <a:ext cx="44640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nton\Рабочий стол\класний кер папка\888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1268413"/>
            <a:ext cx="8497888" cy="5159375"/>
          </a:xfrm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2400" smtClean="0"/>
              <a:t>Надвернюк Марія – учениця 10-Б класу продає свої вироби з полімерної глини через Інтернет</a:t>
            </a: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6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327650"/>
          </a:xfrm>
          <a:solidFill>
            <a:srgbClr val="00B05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altLang="ru-RU" smtClean="0"/>
              <a:t>                </a:t>
            </a:r>
            <a:endParaRPr lang="ru-RU" altLang="ru-RU" smtClean="0"/>
          </a:p>
        </p:txBody>
      </p:sp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3600" smtClean="0">
                <a:solidFill>
                  <a:srgbClr val="FFFF00"/>
                </a:solidFill>
              </a:rPr>
              <a:t>Узагальнення досвіду у методичних розробках</a:t>
            </a:r>
            <a:endParaRPr lang="ru-RU" altLang="ru-RU" sz="3600" smtClean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Tosha\Desktop\DSCF239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11560" y="1412776"/>
            <a:ext cx="2540000" cy="288032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/>
        </p:spPr>
      </p:pic>
      <p:pic>
        <p:nvPicPr>
          <p:cNvPr id="21509" name="Picture 3" descr="C:\Users\Tosha\Desktop\DSCF23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2600" y="1395413"/>
            <a:ext cx="20891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Tosha\Desktop\DSCF2391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342513" y="1395118"/>
            <a:ext cx="1965791" cy="273630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/>
        </p:spPr>
      </p:pic>
      <p:pic>
        <p:nvPicPr>
          <p:cNvPr id="9221" name="Picture 5" descr="C:\Users\Tosha\Desktop\DSCF2390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1881560" y="3492637"/>
            <a:ext cx="2201731" cy="259881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/>
        </p:spPr>
      </p:pic>
      <p:pic>
        <p:nvPicPr>
          <p:cNvPr id="21512" name="Picture 6" descr="C:\Users\Tosha\Desktop\DSCF239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7025" y="3551238"/>
            <a:ext cx="190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:\Users\Tosha\Desktop\DSCF2395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228184" y="3551449"/>
            <a:ext cx="1905000" cy="254000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79388" y="1268413"/>
          <a:ext cx="8713787" cy="5589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9697"/>
                <a:gridCol w="4444090"/>
              </a:tblGrid>
              <a:tr h="279479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  </a:t>
                      </a:r>
                      <a:endParaRPr lang="ru-RU" sz="2000" dirty="0"/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tx1"/>
                          </a:solidFill>
                        </a:rPr>
                        <a:t>У 2012 р. – голова журі  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II </a:t>
                      </a:r>
                      <a:r>
                        <a:rPr lang="uk-UA" sz="2800" baseline="0" dirty="0" smtClean="0">
                          <a:solidFill>
                            <a:schemeClr val="tx1"/>
                          </a:solidFill>
                        </a:rPr>
                        <a:t> етапу Всеукраїнської </a:t>
                      </a:r>
                      <a:r>
                        <a:rPr lang="uk-UA" sz="2800" dirty="0" smtClean="0">
                          <a:solidFill>
                            <a:schemeClr val="tx1"/>
                          </a:solidFill>
                        </a:rPr>
                        <a:t>олімпіади з обслуговуючої праці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6" marB="45726"/>
                </a:tc>
              </a:tr>
              <a:tr h="2794794">
                <a:tc>
                  <a:txBody>
                    <a:bodyPr/>
                    <a:lstStyle/>
                    <a:p>
                      <a:endParaRPr lang="uk-UA" sz="1800" dirty="0" smtClean="0"/>
                    </a:p>
                    <a:p>
                      <a:r>
                        <a:rPr lang="uk-UA" sz="2400" dirty="0" smtClean="0"/>
                        <a:t>Майстер-клас для вчителів міста</a:t>
                      </a:r>
                      <a:r>
                        <a:rPr lang="uk-UA" sz="2400" baseline="0" dirty="0" smtClean="0"/>
                        <a:t> </a:t>
                      </a:r>
                      <a:r>
                        <a:rPr lang="uk-UA" sz="2400" dirty="0" smtClean="0"/>
                        <a:t>по виготовленні </a:t>
                      </a:r>
                    </a:p>
                    <a:p>
                      <a:r>
                        <a:rPr lang="uk-UA" sz="2400" dirty="0" smtClean="0"/>
                        <a:t>штучних квітів</a:t>
                      </a:r>
                      <a:endParaRPr lang="ru-RU" sz="2400" dirty="0"/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7" marR="91447" marT="45726" marB="45726"/>
                </a:tc>
              </a:tr>
            </a:tbl>
          </a:graphicData>
        </a:graphic>
      </p:graphicFrame>
      <p:sp>
        <p:nvSpPr>
          <p:cNvPr id="286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2800" smtClean="0">
                <a:solidFill>
                  <a:srgbClr val="FFFF00"/>
                </a:solidFill>
              </a:rPr>
              <a:t> Голова методоб'єднання вчителів обслуговуючої </a:t>
            </a:r>
            <a:br>
              <a:rPr lang="uk-UA" altLang="ru-RU" sz="2800" smtClean="0">
                <a:solidFill>
                  <a:srgbClr val="FFFF00"/>
                </a:solidFill>
              </a:rPr>
            </a:br>
            <a:r>
              <a:rPr lang="uk-UA" altLang="ru-RU" sz="2800" smtClean="0">
                <a:solidFill>
                  <a:srgbClr val="FFFF00"/>
                </a:solidFill>
              </a:rPr>
              <a:t>праці  Східного масиву м. Тернополя</a:t>
            </a:r>
            <a:endParaRPr lang="ru-RU" altLang="ru-RU" sz="2800" smtClean="0">
              <a:solidFill>
                <a:srgbClr val="FFFF00"/>
              </a:solidFill>
            </a:endParaRPr>
          </a:p>
        </p:txBody>
      </p:sp>
      <p:pic>
        <p:nvPicPr>
          <p:cNvPr id="23566" name="Picture 2" descr="DSCF15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37433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Содержимое 3" descr="DSCF054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3926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Tosha\Desktop\DSCF2383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843808" y="5259175"/>
            <a:ext cx="1440160" cy="129614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/>
        </p:spPr>
      </p:pic>
      <p:sp>
        <p:nvSpPr>
          <p:cNvPr id="2" name="Прямоугольник 1"/>
          <p:cNvSpPr/>
          <p:nvPr/>
        </p:nvSpPr>
        <p:spPr>
          <a:xfrm>
            <a:off x="323850" y="5805488"/>
            <a:ext cx="2519363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/>
          </a:p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</a:rPr>
              <a:t>Створення сайту</a:t>
            </a:r>
          </a:p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t</a:t>
            </a:r>
            <a:r>
              <a:rPr lang="uk-UA" sz="2400" b="1" dirty="0">
                <a:solidFill>
                  <a:schemeClr val="tx1"/>
                </a:solidFill>
              </a:rPr>
              <a:t>.</a:t>
            </a:r>
            <a:r>
              <a:rPr lang="en-US" sz="2400" b="1" dirty="0" err="1">
                <a:solidFill>
                  <a:schemeClr val="tx1"/>
                </a:solidFill>
              </a:rPr>
              <a:t>mesija</a:t>
            </a:r>
            <a:r>
              <a:rPr lang="uk-UA" sz="2400" b="1" dirty="0">
                <a:solidFill>
                  <a:schemeClr val="tx1"/>
                </a:solidFill>
              </a:rPr>
              <a:t>.</a:t>
            </a:r>
            <a:r>
              <a:rPr lang="en-US" sz="2400" b="1" dirty="0">
                <a:solidFill>
                  <a:schemeClr val="tx1"/>
                </a:solidFill>
              </a:rPr>
              <a:t>net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Науково-методична проблема</a:t>
            </a:r>
            <a:endParaRPr lang="ru-RU" dirty="0"/>
          </a:p>
        </p:txBody>
      </p:sp>
      <p:pic>
        <p:nvPicPr>
          <p:cNvPr id="4099" name="Picture 2" descr="C:\Users\Tosha\Desktop\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420938"/>
            <a:ext cx="114300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1835697" y="2081213"/>
            <a:ext cx="5328692" cy="224155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/>
              <a:t>Формування мистецьких </a:t>
            </a:r>
            <a:r>
              <a:rPr lang="uk-UA" sz="2400" dirty="0" err="1" smtClean="0"/>
              <a:t>компетентностей</a:t>
            </a:r>
            <a:r>
              <a:rPr lang="uk-UA" sz="2400" dirty="0" smtClean="0"/>
              <a:t> учнів на уроках трудового навчання засобами технологій народного декоративного мистецтва (вишивки)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flipH="1">
            <a:off x="4294188" y="1484313"/>
            <a:ext cx="925512" cy="72072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4" name="Picture 8" descr="C:\Users\Tosha\Desktop\DSCF28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322763"/>
            <a:ext cx="34702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 descr="C:\Users\Tosha\Desktop\DSCF27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22763"/>
            <a:ext cx="38766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5435600" y="142875"/>
            <a:ext cx="2571750" cy="1857375"/>
          </a:xfrm>
          <a:prstGeom prst="cloudCallout">
            <a:avLst>
              <a:gd name="adj1" fmla="val -55593"/>
              <a:gd name="adj2" fmla="val 5856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-облако 8"/>
          <p:cNvSpPr>
            <a:spLocks noChangeArrowheads="1"/>
          </p:cNvSpPr>
          <p:nvPr/>
        </p:nvSpPr>
        <p:spPr bwMode="auto">
          <a:xfrm>
            <a:off x="6402388" y="2117725"/>
            <a:ext cx="2714625" cy="1785938"/>
          </a:xfrm>
          <a:prstGeom prst="cloudCallout">
            <a:avLst>
              <a:gd name="adj1" fmla="val -66375"/>
              <a:gd name="adj2" fmla="val 4310"/>
            </a:avLst>
          </a:prstGeom>
          <a:solidFill>
            <a:srgbClr val="59AAF2"/>
          </a:solidFill>
          <a:ln w="254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5435600" y="4437063"/>
            <a:ext cx="3000375" cy="1571625"/>
          </a:xfrm>
          <a:prstGeom prst="cloudCallout">
            <a:avLst>
              <a:gd name="adj1" fmla="val -56071"/>
              <a:gd name="adj2" fmla="val -42166"/>
            </a:avLst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1619250" y="4797425"/>
            <a:ext cx="2500313" cy="1714500"/>
          </a:xfrm>
          <a:prstGeom prst="cloudCallout">
            <a:avLst>
              <a:gd name="adj1" fmla="val 30038"/>
              <a:gd name="adj2" fmla="val -73754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-облако 11"/>
          <p:cNvSpPr>
            <a:spLocks noChangeArrowheads="1"/>
          </p:cNvSpPr>
          <p:nvPr/>
        </p:nvSpPr>
        <p:spPr bwMode="auto">
          <a:xfrm>
            <a:off x="0" y="2690813"/>
            <a:ext cx="2643188" cy="1693862"/>
          </a:xfrm>
          <a:prstGeom prst="cloudCallout">
            <a:avLst>
              <a:gd name="adj1" fmla="val 67176"/>
              <a:gd name="adj2" fmla="val -40065"/>
            </a:avLst>
          </a:prstGeom>
          <a:solidFill>
            <a:srgbClr val="FFCCFF"/>
          </a:solidFill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Выноска-облако 13"/>
          <p:cNvSpPr>
            <a:spLocks noChangeArrowheads="1"/>
          </p:cNvSpPr>
          <p:nvPr/>
        </p:nvSpPr>
        <p:spPr bwMode="auto">
          <a:xfrm>
            <a:off x="1116013" y="142875"/>
            <a:ext cx="3714750" cy="1428750"/>
          </a:xfrm>
          <a:prstGeom prst="cloudCallout">
            <a:avLst>
              <a:gd name="adj1" fmla="val 21968"/>
              <a:gd name="adj2" fmla="val 91889"/>
            </a:avLst>
          </a:prstGeom>
          <a:solidFill>
            <a:srgbClr val="FFD653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Солнце 14"/>
          <p:cNvSpPr/>
          <p:nvPr/>
        </p:nvSpPr>
        <p:spPr>
          <a:xfrm rot="20173082">
            <a:off x="2524995" y="1680681"/>
            <a:ext cx="3994454" cy="3095777"/>
          </a:xfrm>
          <a:prstGeom prst="sun">
            <a:avLst>
              <a:gd name="adj" fmla="val 19140"/>
            </a:avLst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6" name="TextBox 15"/>
          <p:cNvSpPr txBox="1">
            <a:spLocks noChangeArrowheads="1"/>
          </p:cNvSpPr>
          <p:nvPr/>
        </p:nvSpPr>
        <p:spPr bwMode="auto">
          <a:xfrm>
            <a:off x="3492500" y="2708275"/>
            <a:ext cx="2293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Роботи учнів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 різних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техніках</a:t>
            </a:r>
            <a:endParaRPr lang="ru-RU" altLang="ru-RU" sz="2400" b="1" i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8" name="Содержимое 3" descr="DSCF08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7500"/>
            <a:ext cx="17272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Содержимое 3" descr="DSCF06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187166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Содержимое 5" descr="Фото009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6250"/>
            <a:ext cx="1727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349500"/>
            <a:ext cx="20161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2" descr="C:\Users\Tosha\Desktop\DSCF23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9150" y="4797425"/>
            <a:ext cx="16954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3" descr="C:\Users\Tosha\Desktop\DSCF238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384675"/>
            <a:ext cx="165576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39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5" descr="C:\Documents and Settings\Anton\Рабочий стол\ФОТО\DSCF246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1125538"/>
            <a:ext cx="8064500" cy="5118100"/>
          </a:xfrm>
          <a:solidFill>
            <a:srgbClr val="FFFF00"/>
          </a:solidFill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/>
              <a:t>Урок-виставка</a:t>
            </a:r>
            <a:endParaRPr lang="ru-RU" alt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E:\Мамина\edisk_files\Фото05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1268413"/>
            <a:ext cx="7993062" cy="4968875"/>
          </a:xfrm>
        </p:spPr>
      </p:pic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/>
              <a:t>Урок - суд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Урок – гра</a:t>
            </a:r>
            <a:br>
              <a:rPr lang="uk-UA" dirty="0" smtClean="0"/>
            </a:br>
            <a:r>
              <a:rPr lang="uk-UA" dirty="0" smtClean="0"/>
              <a:t>« Позитивні і негативні емоції»</a:t>
            </a:r>
            <a:endParaRPr lang="uk-UA" dirty="0"/>
          </a:p>
        </p:txBody>
      </p:sp>
      <p:pic>
        <p:nvPicPr>
          <p:cNvPr id="1026" name="Рисунок 8" descr="C:\Users\Антон\Desktop\DSCF3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352928" cy="506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471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nton\Рабочий стол\Изображение 0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1052513"/>
            <a:ext cx="8353425" cy="5256212"/>
          </a:xfrm>
        </p:spPr>
      </p:pic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/>
              <a:t>Свято “ Мода і сучасність”</a:t>
            </a:r>
            <a:endParaRPr lang="ru-RU" alt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nton\Рабочий стол\Изображение 0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750" y="1341438"/>
            <a:ext cx="4679950" cy="3959225"/>
          </a:xfrm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ru-RU" sz="2400" dirty="0" smtClean="0"/>
              <a:t>Співпраця з Тернопільським професійним ліцеєм моделювання одягу і з Галицьким  коледжем ім. Чорновола</a:t>
            </a:r>
            <a:endParaRPr lang="ru-RU" altLang="ru-RU" sz="2400" dirty="0" smtClean="0"/>
          </a:p>
        </p:txBody>
      </p:sp>
      <p:pic>
        <p:nvPicPr>
          <p:cNvPr id="33796" name="Picture 3" descr="C:\Documents and Settings\Anton\Рабочий стол\Изображение 0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133600"/>
            <a:ext cx="47529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750" y="404813"/>
            <a:ext cx="8135938" cy="863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rgbClr val="002060"/>
                </a:solidFill>
              </a:rPr>
              <a:t>Співпраця з  бібліотекою №4 для дорослих,</a:t>
            </a:r>
          </a:p>
          <a:p>
            <a:pPr algn="ctr">
              <a:defRPr/>
            </a:pPr>
            <a:r>
              <a:rPr lang="uk-UA" sz="2400" dirty="0">
                <a:solidFill>
                  <a:srgbClr val="002060"/>
                </a:solidFill>
              </a:rPr>
              <a:t>проведення майстер-класів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6083" name="Picture 3" descr="C:\Users\Tosha\Desktop\DSCF28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1916113"/>
            <a:ext cx="5335588" cy="429736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C:\Users\Tosha\Desktop\DSCF28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16113"/>
            <a:ext cx="2808287" cy="4297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200" smtClean="0"/>
              <a:t>Створення артбука до 200-річчя з дня народження Т.Г. Шевченка</a:t>
            </a:r>
            <a:endParaRPr lang="ru-RU" altLang="ru-RU" sz="3200" smtClean="0"/>
          </a:p>
        </p:txBody>
      </p:sp>
      <p:pic>
        <p:nvPicPr>
          <p:cNvPr id="49154" name="Picture 2" descr="C:\Users\Tosha\Desktop\DSCF2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57325"/>
            <a:ext cx="320675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C:\Users\Tosha\Desktop\DSCF2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93888"/>
            <a:ext cx="4557712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C:\Documents and Settings\Anton\Рабочий стол\111 0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8313" y="1341438"/>
            <a:ext cx="7920037" cy="5256212"/>
          </a:xfrm>
        </p:spPr>
      </p:pic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ru-RU" dirty="0" smtClean="0">
                <a:solidFill>
                  <a:schemeClr val="accent4">
                    <a:lumMod val="50000"/>
                  </a:schemeClr>
                </a:solidFill>
              </a:rPr>
              <a:t>Моє хобі : пишу вірші і вишиваю</a:t>
            </a:r>
            <a:endParaRPr lang="ru-RU" altLang="ru-RU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1748" name="Picture 2" descr="C:\Users\Tosha\Desktop\clip_image002_009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6300" y="1341438"/>
            <a:ext cx="647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</p:txBody>
      </p:sp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dirty="0" smtClean="0">
                <a:solidFill>
                  <a:srgbClr val="FFFF00"/>
                </a:solidFill>
              </a:rPr>
              <a:t>Мій 10 – Б клас</a:t>
            </a:r>
            <a:endParaRPr lang="ru-RU" altLang="ru-RU" dirty="0" smtClean="0">
              <a:solidFill>
                <a:srgbClr val="FFFF00"/>
              </a:solidFill>
            </a:endParaRPr>
          </a:p>
        </p:txBody>
      </p:sp>
      <p:pic>
        <p:nvPicPr>
          <p:cNvPr id="32772" name="Picture 2" descr="C:\Documents and Settings\Anton\Рабочий стол\DSCF23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4975"/>
            <a:ext cx="79216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C:\Documents and Settings\Anton\Рабочий стол\DSCF26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2095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Вирішила спробувати:</a:t>
            </a:r>
            <a:endParaRPr lang="en-US" altLang="ru-RU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6804025" y="4076700"/>
            <a:ext cx="1873250" cy="1871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27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Verdana" pitchFamily="34" charset="0"/>
            </a:endParaRPr>
          </a:p>
        </p:txBody>
      </p:sp>
      <p:sp>
        <p:nvSpPr>
          <p:cNvPr id="5124" name="AutoShape 5"/>
          <p:cNvSpPr>
            <a:spLocks noChangeArrowheads="1"/>
          </p:cNvSpPr>
          <p:nvPr/>
        </p:nvSpPr>
        <p:spPr bwMode="auto">
          <a:xfrm>
            <a:off x="765175" y="4724400"/>
            <a:ext cx="2592388" cy="1516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7647"/>
              </a:gs>
              <a:gs pos="50000">
                <a:srgbClr val="99FF99"/>
              </a:gs>
              <a:gs pos="100000">
                <a:srgbClr val="477647"/>
              </a:gs>
            </a:gsLst>
            <a:lin ang="189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Verdana" pitchFamily="34" charset="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765175" y="4681538"/>
            <a:ext cx="280828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000" b="1">
                <a:solidFill>
                  <a:srgbClr val="800000"/>
                </a:solidFill>
                <a:latin typeface="Arial" charset="0"/>
              </a:rPr>
              <a:t>візуалізацію навчального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000" b="1">
                <a:solidFill>
                  <a:srgbClr val="800000"/>
                </a:solidFill>
                <a:latin typeface="Arial" charset="0"/>
              </a:rPr>
              <a:t>матеріалу і варіативність навчання</a:t>
            </a:r>
            <a:endParaRPr lang="en-US" altLang="ru-RU" sz="2000" b="1">
              <a:solidFill>
                <a:srgbClr val="8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ru-R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1" name="Freeform 7"/>
          <p:cNvSpPr>
            <a:spLocks/>
          </p:cNvSpPr>
          <p:nvPr/>
        </p:nvSpPr>
        <p:spPr bwMode="gray">
          <a:xfrm rot="21142091">
            <a:off x="3509963" y="3186113"/>
            <a:ext cx="1982787" cy="241617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solidFill>
              <a:srgbClr val="002060"/>
            </a:solidFill>
          </a:ln>
          <a:ex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Дало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5127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93" name="Freeform 9"/>
          <p:cNvSpPr>
            <a:spLocks/>
          </p:cNvSpPr>
          <p:nvPr/>
        </p:nvSpPr>
        <p:spPr bwMode="gray">
          <a:xfrm rot="564186" flipH="1">
            <a:off x="5651500" y="3141663"/>
            <a:ext cx="1119188" cy="2249487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solidFill>
              <a:srgbClr val="002060"/>
            </a:solidFill>
          </a:ln>
          <a:ex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Чудову</a:t>
            </a:r>
            <a:endParaRPr lang="ru-RU" dirty="0">
              <a:latin typeface="+mn-lt"/>
              <a:cs typeface="+mn-cs"/>
            </a:endParaRPr>
          </a:p>
        </p:txBody>
      </p:sp>
      <p:grpSp>
        <p:nvGrpSpPr>
          <p:cNvPr id="7177" name="Group 10"/>
          <p:cNvGrpSpPr>
            <a:grpSpLocks/>
          </p:cNvGrpSpPr>
          <p:nvPr/>
        </p:nvGrpSpPr>
        <p:grpSpPr bwMode="auto">
          <a:xfrm>
            <a:off x="4427538" y="1341438"/>
            <a:ext cx="4176712" cy="1871662"/>
            <a:chOff x="1997" y="1314"/>
            <a:chExt cx="1889" cy="1009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7181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  <a:grpFill/>
          </p:grpSpPr>
          <p:sp>
            <p:nvSpPr>
              <p:cNvPr id="67596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sp>
          <p:nvSpPr>
            <p:cNvPr id="6759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5156200" y="1600200"/>
            <a:ext cx="2295525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0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Застосувати ІКТ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0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та ігри на уроках</a:t>
            </a:r>
            <a:endParaRPr lang="en-US" altLang="ru-RU" sz="20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7179" name="Text Box 19"/>
          <p:cNvSpPr txBox="1">
            <a:spLocks noChangeArrowheads="1"/>
          </p:cNvSpPr>
          <p:nvPr/>
        </p:nvSpPr>
        <p:spPr bwMode="auto">
          <a:xfrm>
            <a:off x="6804025" y="4292600"/>
            <a:ext cx="20383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000" b="1">
                <a:solidFill>
                  <a:srgbClr val="CC0099"/>
                </a:solidFill>
                <a:latin typeface="Arial" charset="0"/>
              </a:rPr>
              <a:t>творчу співпрацю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000" b="1">
                <a:solidFill>
                  <a:srgbClr val="CC0099"/>
                </a:solidFill>
                <a:latin typeface="Arial" charset="0"/>
              </a:rPr>
              <a:t>вчителя та учнів</a:t>
            </a:r>
            <a:endParaRPr lang="en-US" altLang="ru-RU" sz="2000" b="1">
              <a:solidFill>
                <a:srgbClr val="CC0099"/>
              </a:solidFill>
              <a:latin typeface="Arial" charset="0"/>
            </a:endParaRPr>
          </a:p>
        </p:txBody>
      </p:sp>
      <p:pic>
        <p:nvPicPr>
          <p:cNvPr id="20" name="Содержимое 3" descr="DSCF17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50963"/>
            <a:ext cx="2808287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/>
      <p:bldP spid="67591" grpId="0" animBg="1"/>
      <p:bldP spid="67593" grpId="0" animBg="1"/>
      <p:bldP spid="67602" grpId="0"/>
      <p:bldP spid="717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Содержимое 3" descr="DSCF06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09800" y="2674938"/>
            <a:ext cx="4732338" cy="3451225"/>
          </a:xfrm>
        </p:spPr>
      </p:pic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947738"/>
          </a:xfrm>
        </p:spPr>
        <p:txBody>
          <a:bodyPr/>
          <a:lstStyle/>
          <a:p>
            <a:pPr eaLnBrk="1" hangingPunct="1"/>
            <a:r>
              <a:rPr lang="uk-UA" altLang="ru-RU" smtClean="0">
                <a:solidFill>
                  <a:srgbClr val="FFFF00"/>
                </a:solidFill>
              </a:rPr>
              <a:t>Ось така я і праця моя</a:t>
            </a:r>
            <a:endParaRPr lang="ru-RU" altLang="ru-RU" smtClean="0">
              <a:solidFill>
                <a:srgbClr val="FFFF00"/>
              </a:solidFill>
            </a:endParaRPr>
          </a:p>
        </p:txBody>
      </p:sp>
      <p:pic>
        <p:nvPicPr>
          <p:cNvPr id="33796" name="Содержимое 3" descr="DSCF06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2804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ru-RU" b="0" smtClean="0">
                <a:solidFill>
                  <a:srgbClr val="FFFF00"/>
                </a:solidFill>
                <a:latin typeface="Segoe Script" pitchFamily="34" charset="0"/>
              </a:rPr>
              <a:t>Актуальні питання</a:t>
            </a:r>
            <a:endParaRPr lang="en-US" altLang="ru-RU" b="0" smtClean="0">
              <a:solidFill>
                <a:srgbClr val="FFFF00"/>
              </a:solidFill>
              <a:latin typeface="Segoe Script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800" b="0">
              <a:solidFill>
                <a:schemeClr val="tx1"/>
              </a:solidFill>
            </a:endParaRPr>
          </a:p>
        </p:txBody>
      </p:sp>
      <p:grpSp>
        <p:nvGrpSpPr>
          <p:cNvPr id="6148" name="Group 110"/>
          <p:cNvGrpSpPr>
            <a:grpSpLocks/>
          </p:cNvGrpSpPr>
          <p:nvPr/>
        </p:nvGrpSpPr>
        <p:grpSpPr bwMode="auto">
          <a:xfrm>
            <a:off x="1042988" y="1557338"/>
            <a:ext cx="7848600" cy="3722687"/>
            <a:chOff x="1344" y="1056"/>
            <a:chExt cx="2928" cy="2544"/>
          </a:xfrm>
        </p:grpSpPr>
        <p:grpSp>
          <p:nvGrpSpPr>
            <p:cNvPr id="6150" name="Group 19"/>
            <p:cNvGrpSpPr>
              <a:grpSpLocks/>
            </p:cNvGrpSpPr>
            <p:nvPr/>
          </p:nvGrpSpPr>
          <p:grpSpPr bwMode="auto">
            <a:xfrm>
              <a:off x="1344" y="1056"/>
              <a:ext cx="2928" cy="432"/>
              <a:chOff x="1248" y="1440"/>
              <a:chExt cx="2928" cy="432"/>
            </a:xfrm>
          </p:grpSpPr>
          <p:sp>
            <p:nvSpPr>
              <p:cNvPr id="86036" name="AutoShape 20"/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vert="eaVert" wrap="none" anchor="ctr"/>
              <a:lstStyle/>
              <a:p>
                <a:pPr algn="ctr"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grpSp>
            <p:nvGrpSpPr>
              <p:cNvPr id="6182" name="Group 21"/>
              <p:cNvGrpSpPr>
                <a:grpSpLocks/>
              </p:cNvGrpSpPr>
              <p:nvPr/>
            </p:nvGrpSpPr>
            <p:grpSpPr bwMode="auto">
              <a:xfrm>
                <a:off x="1248" y="1440"/>
                <a:ext cx="528" cy="432"/>
                <a:chOff x="720" y="960"/>
                <a:chExt cx="987" cy="795"/>
              </a:xfrm>
            </p:grpSpPr>
            <p:sp>
              <p:nvSpPr>
                <p:cNvPr id="86038" name="Oval 2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8"/>
                  <a:ext cx="966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ru-RU" dirty="0">
                    <a:cs typeface="+mn-cs"/>
                  </a:endParaRPr>
                </a:p>
              </p:txBody>
            </p:sp>
            <p:sp>
              <p:nvSpPr>
                <p:cNvPr id="86039" name="Oval 2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2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ru-RU" dirty="0">
                    <a:cs typeface="+mn-cs"/>
                  </a:endParaRPr>
                </a:p>
              </p:txBody>
            </p:sp>
            <p:sp>
              <p:nvSpPr>
                <p:cNvPr id="6187" name="Oval 2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endParaRPr lang="ru-RU" altLang="ru-RU"/>
                </a:p>
              </p:txBody>
            </p:sp>
          </p:grpSp>
          <p:sp>
            <p:nvSpPr>
              <p:cNvPr id="6183" name="Text Box 25"/>
              <p:cNvSpPr txBox="1">
                <a:spLocks noChangeArrowheads="1"/>
              </p:cNvSpPr>
              <p:nvPr/>
            </p:nvSpPr>
            <p:spPr bwMode="gray">
              <a:xfrm>
                <a:off x="1728" y="1488"/>
                <a:ext cx="216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endParaRPr lang="ru-RU" altLang="ru-RU">
                  <a:solidFill>
                    <a:srgbClr val="A50021"/>
                  </a:solidFill>
                </a:endParaRPr>
              </a:p>
            </p:txBody>
          </p:sp>
          <p:sp>
            <p:nvSpPr>
              <p:cNvPr id="6184" name="Text Box 26"/>
              <p:cNvSpPr txBox="1">
                <a:spLocks noChangeArrowheads="1"/>
              </p:cNvSpPr>
              <p:nvPr/>
            </p:nvSpPr>
            <p:spPr bwMode="gray">
              <a:xfrm>
                <a:off x="1420" y="1458"/>
                <a:ext cx="153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ru-RU" sz="320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6151" name="Group 27"/>
            <p:cNvGrpSpPr>
              <a:grpSpLocks/>
            </p:cNvGrpSpPr>
            <p:nvPr/>
          </p:nvGrpSpPr>
          <p:grpSpPr bwMode="auto">
            <a:xfrm>
              <a:off x="1344" y="1584"/>
              <a:ext cx="2928" cy="432"/>
              <a:chOff x="1296" y="1728"/>
              <a:chExt cx="2928" cy="432"/>
            </a:xfrm>
          </p:grpSpPr>
          <p:sp>
            <p:nvSpPr>
              <p:cNvPr id="86044" name="AutoShape 28"/>
              <p:cNvSpPr>
                <a:spLocks noChangeArrowheads="1"/>
              </p:cNvSpPr>
              <p:nvPr/>
            </p:nvSpPr>
            <p:spPr bwMode="gray">
              <a:xfrm>
                <a:off x="1510" y="1760"/>
                <a:ext cx="2714" cy="34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/>
            </p:spPr>
            <p:txBody>
              <a:bodyPr vert="eaVert" wrap="none" anchor="ctr"/>
              <a:lstStyle/>
              <a:p>
                <a:pPr algn="ctr"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86045" name="Oval 29"/>
              <p:cNvSpPr>
                <a:spLocks noChangeArrowheads="1"/>
              </p:cNvSpPr>
              <p:nvPr/>
            </p:nvSpPr>
            <p:spPr bwMode="gray">
              <a:xfrm rot="1758052">
                <a:off x="1310" y="1748"/>
                <a:ext cx="514" cy="418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86046" name="Oval 30"/>
              <p:cNvSpPr>
                <a:spLocks noChangeArrowheads="1"/>
              </p:cNvSpPr>
              <p:nvPr/>
            </p:nvSpPr>
            <p:spPr bwMode="gray">
              <a:xfrm rot="1758052">
                <a:off x="1296" y="172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6178" name="Oval 31"/>
              <p:cNvSpPr>
                <a:spLocks noChangeArrowheads="1"/>
              </p:cNvSpPr>
              <p:nvPr/>
            </p:nvSpPr>
            <p:spPr bwMode="gray">
              <a:xfrm>
                <a:off x="1347" y="1754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endParaRPr lang="ru-RU" altLang="ru-RU"/>
              </a:p>
            </p:txBody>
          </p:sp>
          <p:sp>
            <p:nvSpPr>
              <p:cNvPr id="6179" name="Text Box 32"/>
              <p:cNvSpPr txBox="1">
                <a:spLocks noChangeArrowheads="1"/>
              </p:cNvSpPr>
              <p:nvPr/>
            </p:nvSpPr>
            <p:spPr bwMode="gray">
              <a:xfrm>
                <a:off x="1776" y="1776"/>
                <a:ext cx="216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uk-UA" altLang="ru-RU">
                    <a:solidFill>
                      <a:srgbClr val="000099"/>
                    </a:solidFill>
                  </a:rPr>
                  <a:t>Як розвивати творчі здібності учнів?</a:t>
                </a:r>
                <a:endParaRPr lang="en-US" altLang="ru-RU">
                  <a:solidFill>
                    <a:srgbClr val="000099"/>
                  </a:solidFill>
                </a:endParaRPr>
              </a:p>
            </p:txBody>
          </p:sp>
          <p:sp>
            <p:nvSpPr>
              <p:cNvPr id="6180" name="Text Box 33"/>
              <p:cNvSpPr txBox="1">
                <a:spLocks noChangeArrowheads="1"/>
              </p:cNvSpPr>
              <p:nvPr/>
            </p:nvSpPr>
            <p:spPr bwMode="gray">
              <a:xfrm>
                <a:off x="1468" y="1746"/>
                <a:ext cx="153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ru-RU" sz="320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6152" name="Group 87"/>
            <p:cNvGrpSpPr>
              <a:grpSpLocks/>
            </p:cNvGrpSpPr>
            <p:nvPr/>
          </p:nvGrpSpPr>
          <p:grpSpPr bwMode="auto">
            <a:xfrm>
              <a:off x="1344" y="2112"/>
              <a:ext cx="2928" cy="432"/>
              <a:chOff x="1248" y="1440"/>
              <a:chExt cx="2928" cy="432"/>
            </a:xfrm>
          </p:grpSpPr>
          <p:sp>
            <p:nvSpPr>
              <p:cNvPr id="86104" name="AutoShape 88"/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vert="eaVert" wrap="none" anchor="ctr"/>
              <a:lstStyle/>
              <a:p>
                <a:pPr algn="ctr"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grpSp>
            <p:nvGrpSpPr>
              <p:cNvPr id="6169" name="Group 89"/>
              <p:cNvGrpSpPr>
                <a:grpSpLocks/>
              </p:cNvGrpSpPr>
              <p:nvPr/>
            </p:nvGrpSpPr>
            <p:grpSpPr bwMode="auto">
              <a:xfrm>
                <a:off x="1248" y="1440"/>
                <a:ext cx="528" cy="432"/>
                <a:chOff x="720" y="960"/>
                <a:chExt cx="987" cy="795"/>
              </a:xfrm>
            </p:grpSpPr>
            <p:sp>
              <p:nvSpPr>
                <p:cNvPr id="86106" name="Oval 9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6" cy="77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ru-RU" dirty="0">
                    <a:cs typeface="+mn-cs"/>
                  </a:endParaRPr>
                </a:p>
              </p:txBody>
            </p:sp>
            <p:sp>
              <p:nvSpPr>
                <p:cNvPr id="86107" name="Oval 9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49"/>
                  <a:ext cx="962" cy="77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ru-RU" dirty="0">
                    <a:cs typeface="+mn-cs"/>
                  </a:endParaRPr>
                </a:p>
              </p:txBody>
            </p:sp>
            <p:sp>
              <p:nvSpPr>
                <p:cNvPr id="6174" name="Oval 9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endParaRPr lang="ru-RU" altLang="ru-RU"/>
                </a:p>
              </p:txBody>
            </p:sp>
          </p:grpSp>
          <p:sp>
            <p:nvSpPr>
              <p:cNvPr id="6170" name="Text Box 93"/>
              <p:cNvSpPr txBox="1">
                <a:spLocks noChangeArrowheads="1"/>
              </p:cNvSpPr>
              <p:nvPr/>
            </p:nvSpPr>
            <p:spPr bwMode="gray">
              <a:xfrm>
                <a:off x="1728" y="1488"/>
                <a:ext cx="216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uk-UA" altLang="ru-RU">
                    <a:solidFill>
                      <a:srgbClr val="FF3300"/>
                    </a:solidFill>
                  </a:rPr>
                  <a:t>Як сформувати  креативну особистість?</a:t>
                </a:r>
                <a:endParaRPr lang="en-US" altLang="ru-RU">
                  <a:solidFill>
                    <a:srgbClr val="FF3300"/>
                  </a:solidFill>
                </a:endParaRPr>
              </a:p>
            </p:txBody>
          </p:sp>
          <p:sp>
            <p:nvSpPr>
              <p:cNvPr id="6171" name="Text Box 94"/>
              <p:cNvSpPr txBox="1">
                <a:spLocks noChangeArrowheads="1"/>
              </p:cNvSpPr>
              <p:nvPr/>
            </p:nvSpPr>
            <p:spPr bwMode="gray">
              <a:xfrm>
                <a:off x="1420" y="1458"/>
                <a:ext cx="153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ru-RU" sz="320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  <p:grpSp>
          <p:nvGrpSpPr>
            <p:cNvPr id="6153" name="Group 95"/>
            <p:cNvGrpSpPr>
              <a:grpSpLocks/>
            </p:cNvGrpSpPr>
            <p:nvPr/>
          </p:nvGrpSpPr>
          <p:grpSpPr bwMode="auto">
            <a:xfrm>
              <a:off x="1344" y="2640"/>
              <a:ext cx="2928" cy="432"/>
              <a:chOff x="1296" y="1728"/>
              <a:chExt cx="2928" cy="432"/>
            </a:xfrm>
          </p:grpSpPr>
          <p:sp>
            <p:nvSpPr>
              <p:cNvPr id="86112" name="AutoShape 96"/>
              <p:cNvSpPr>
                <a:spLocks noChangeArrowheads="1"/>
              </p:cNvSpPr>
              <p:nvPr/>
            </p:nvSpPr>
            <p:spPr bwMode="gray">
              <a:xfrm>
                <a:off x="1510" y="1757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/>
            </p:spPr>
            <p:txBody>
              <a:bodyPr vert="eaVert" wrap="none" anchor="ctr"/>
              <a:lstStyle/>
              <a:p>
                <a:pPr algn="ctr"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86113" name="Oval 97"/>
              <p:cNvSpPr>
                <a:spLocks noChangeArrowheads="1"/>
              </p:cNvSpPr>
              <p:nvPr/>
            </p:nvSpPr>
            <p:spPr bwMode="gray">
              <a:xfrm rot="1758052">
                <a:off x="1310" y="1743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86114" name="Oval 98"/>
              <p:cNvSpPr>
                <a:spLocks noChangeArrowheads="1"/>
              </p:cNvSpPr>
              <p:nvPr/>
            </p:nvSpPr>
            <p:spPr bwMode="gray">
              <a:xfrm rot="1758052">
                <a:off x="1296" y="172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6165" name="Oval 99"/>
              <p:cNvSpPr>
                <a:spLocks noChangeArrowheads="1"/>
              </p:cNvSpPr>
              <p:nvPr/>
            </p:nvSpPr>
            <p:spPr bwMode="gray">
              <a:xfrm>
                <a:off x="1347" y="1754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endParaRPr lang="ru-RU" altLang="ru-RU"/>
              </a:p>
            </p:txBody>
          </p:sp>
          <p:sp>
            <p:nvSpPr>
              <p:cNvPr id="6166" name="Text Box 100"/>
              <p:cNvSpPr txBox="1">
                <a:spLocks noChangeArrowheads="1"/>
              </p:cNvSpPr>
              <p:nvPr/>
            </p:nvSpPr>
            <p:spPr bwMode="gray">
              <a:xfrm>
                <a:off x="1776" y="1776"/>
                <a:ext cx="216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uk-UA" altLang="ru-RU" sz="1800">
                    <a:solidFill>
                      <a:srgbClr val="800000"/>
                    </a:solidFill>
                  </a:rPr>
                  <a:t>    Як зробити кожен урок  цікавим?</a:t>
                </a:r>
                <a:endParaRPr lang="en-US" altLang="ru-RU" sz="1800">
                  <a:solidFill>
                    <a:srgbClr val="800000"/>
                  </a:solidFill>
                </a:endParaRPr>
              </a:p>
            </p:txBody>
          </p:sp>
          <p:sp>
            <p:nvSpPr>
              <p:cNvPr id="6167" name="Text Box 101"/>
              <p:cNvSpPr txBox="1">
                <a:spLocks noChangeArrowheads="1"/>
              </p:cNvSpPr>
              <p:nvPr/>
            </p:nvSpPr>
            <p:spPr bwMode="gray">
              <a:xfrm>
                <a:off x="1468" y="1746"/>
                <a:ext cx="153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ru-RU" sz="3200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  <p:grpSp>
          <p:nvGrpSpPr>
            <p:cNvPr id="6154" name="Group 102"/>
            <p:cNvGrpSpPr>
              <a:grpSpLocks/>
            </p:cNvGrpSpPr>
            <p:nvPr/>
          </p:nvGrpSpPr>
          <p:grpSpPr bwMode="auto">
            <a:xfrm>
              <a:off x="1344" y="3168"/>
              <a:ext cx="2928" cy="432"/>
              <a:chOff x="1248" y="1440"/>
              <a:chExt cx="2928" cy="432"/>
            </a:xfrm>
          </p:grpSpPr>
          <p:sp>
            <p:nvSpPr>
              <p:cNvPr id="86119" name="AutoShape 103"/>
              <p:cNvSpPr>
                <a:spLocks noChangeArrowheads="1"/>
              </p:cNvSpPr>
              <p:nvPr/>
            </p:nvSpPr>
            <p:spPr bwMode="gray">
              <a:xfrm>
                <a:off x="1462" y="1472"/>
                <a:ext cx="2714" cy="34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  <a:extLst/>
            </p:spPr>
            <p:txBody>
              <a:bodyPr vert="eaVert" wrap="none" anchor="ctr"/>
              <a:lstStyle/>
              <a:p>
                <a:pPr algn="ctr"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grpSp>
            <p:nvGrpSpPr>
              <p:cNvPr id="6156" name="Group 104"/>
              <p:cNvGrpSpPr>
                <a:grpSpLocks/>
              </p:cNvGrpSpPr>
              <p:nvPr/>
            </p:nvGrpSpPr>
            <p:grpSpPr bwMode="auto">
              <a:xfrm>
                <a:off x="1248" y="1440"/>
                <a:ext cx="528" cy="432"/>
                <a:chOff x="720" y="960"/>
                <a:chExt cx="987" cy="795"/>
              </a:xfrm>
            </p:grpSpPr>
            <p:sp>
              <p:nvSpPr>
                <p:cNvPr id="86121" name="Oval 105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8"/>
                  <a:ext cx="966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ru-RU" dirty="0">
                    <a:cs typeface="+mn-cs"/>
                  </a:endParaRPr>
                </a:p>
              </p:txBody>
            </p:sp>
            <p:sp>
              <p:nvSpPr>
                <p:cNvPr id="86122" name="Oval 106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2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ru-RU" dirty="0">
                    <a:cs typeface="+mn-cs"/>
                  </a:endParaRPr>
                </a:p>
              </p:txBody>
            </p:sp>
            <p:sp>
              <p:nvSpPr>
                <p:cNvPr id="6161" name="Oval 107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endParaRPr lang="ru-RU" altLang="ru-RU"/>
                </a:p>
              </p:txBody>
            </p:sp>
          </p:grpSp>
          <p:sp>
            <p:nvSpPr>
              <p:cNvPr id="6157" name="Text Box 108"/>
              <p:cNvSpPr txBox="1">
                <a:spLocks noChangeArrowheads="1"/>
              </p:cNvSpPr>
              <p:nvPr/>
            </p:nvSpPr>
            <p:spPr bwMode="gray">
              <a:xfrm>
                <a:off x="1728" y="1489"/>
                <a:ext cx="2160" cy="27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uk-UA" altLang="ru-RU" b="0" dirty="0">
                    <a:solidFill>
                      <a:srgbClr val="009900"/>
                    </a:solidFill>
                  </a:rPr>
                  <a:t>Як досягти творчої співпраці вчителя і учня?</a:t>
                </a:r>
                <a:endParaRPr lang="en-US" altLang="ru-RU" b="0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6158" name="Text Box 109"/>
              <p:cNvSpPr txBox="1">
                <a:spLocks noChangeArrowheads="1"/>
              </p:cNvSpPr>
              <p:nvPr/>
            </p:nvSpPr>
            <p:spPr bwMode="gray">
              <a:xfrm>
                <a:off x="1420" y="1458"/>
                <a:ext cx="153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ru-RU" sz="3200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sp>
        <p:nvSpPr>
          <p:cNvPr id="6149" name="Rectangle 111"/>
          <p:cNvSpPr>
            <a:spLocks noChangeArrowheads="1"/>
          </p:cNvSpPr>
          <p:nvPr/>
        </p:nvSpPr>
        <p:spPr bwMode="auto">
          <a:xfrm>
            <a:off x="2093913" y="1700213"/>
            <a:ext cx="6797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uk-UA" altLang="ru-RU">
                <a:solidFill>
                  <a:srgbClr val="FF0066"/>
                </a:solidFill>
              </a:rPr>
              <a:t>     Які педагогічні технології доцільно обрати?</a:t>
            </a:r>
            <a:endParaRPr lang="en-US" altLang="ru-RU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1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002060"/>
                </a:solidFill>
              </a:rPr>
              <a:t>Застосовую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7" descr="E:\Фото\mama\Фото0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425" y="1268413"/>
            <a:ext cx="38417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25425" y="3933825"/>
            <a:ext cx="2043113" cy="781050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1F9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Колективну роботу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32" descr="C:\Documents and Settings\Anton\Рабочий стол\DSCF15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38877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227763" y="4076700"/>
            <a:ext cx="2305050" cy="638175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1F9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Індивідуальну роботу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Содержимое 5" descr="DSCF054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941763"/>
            <a:ext cx="3527425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916238" y="6308725"/>
            <a:ext cx="2592387" cy="43338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1F9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Групову роботу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153400" cy="563562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  роблю так : </a:t>
            </a:r>
            <a:endParaRPr lang="en-US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AutoShape 6"/>
          <p:cNvSpPr>
            <a:spLocks noChangeArrowheads="1"/>
          </p:cNvSpPr>
          <p:nvPr/>
        </p:nvSpPr>
        <p:spPr bwMode="auto">
          <a:xfrm flipH="1">
            <a:off x="5334000" y="25908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2" name="AutoShape 7"/>
          <p:cNvSpPr>
            <a:spLocks noChangeArrowheads="1"/>
          </p:cNvSpPr>
          <p:nvPr/>
        </p:nvSpPr>
        <p:spPr bwMode="auto">
          <a:xfrm flipH="1">
            <a:off x="3743325" y="2581275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4140200" y="1196975"/>
            <a:ext cx="4535488" cy="2736850"/>
          </a:xfrm>
          <a:prstGeom prst="roundRect">
            <a:avLst>
              <a:gd name="adj" fmla="val 469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0070C0"/>
              </a:solidFill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  <a:latin typeface="+mn-lt"/>
                <a:cs typeface="+mn-cs"/>
              </a:rPr>
              <a:t>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latin typeface="+mn-lt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*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 учні пропонують іншим учням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мультимедійні презентації за різними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напрямками трудової діяльності;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*слабкі учні виконують легкі, сильніші –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складніші завдання;після виконання даю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одаткові завдання або запитання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74" name="AutoShape 18"/>
          <p:cNvSpPr>
            <a:spLocks noChangeArrowheads="1"/>
          </p:cNvSpPr>
          <p:nvPr/>
        </p:nvSpPr>
        <p:spPr bwMode="auto">
          <a:xfrm flipH="1">
            <a:off x="2916238" y="3068638"/>
            <a:ext cx="69850" cy="144462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5" name="AutoShape 19"/>
          <p:cNvSpPr>
            <a:spLocks noChangeArrowheads="1"/>
          </p:cNvSpPr>
          <p:nvPr/>
        </p:nvSpPr>
        <p:spPr bwMode="auto">
          <a:xfrm flipH="1">
            <a:off x="1349375" y="2878138"/>
            <a:ext cx="71438" cy="144462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6" name="Text Box 20"/>
          <p:cNvSpPr txBox="1">
            <a:spLocks noChangeArrowheads="1"/>
          </p:cNvSpPr>
          <p:nvPr/>
        </p:nvSpPr>
        <p:spPr bwMode="gray">
          <a:xfrm>
            <a:off x="2124075" y="29241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7" name="Text Box 21"/>
          <p:cNvSpPr txBox="1">
            <a:spLocks noChangeArrowheads="1"/>
          </p:cNvSpPr>
          <p:nvPr/>
        </p:nvSpPr>
        <p:spPr bwMode="auto">
          <a:xfrm>
            <a:off x="827088" y="3209925"/>
            <a:ext cx="2520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uk-UA" altLang="ru-RU" sz="1800">
              <a:solidFill>
                <a:srgbClr val="FF0000"/>
              </a:solidFill>
              <a:latin typeface="Bodoni MT Black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ru-RU" sz="1800">
              <a:solidFill>
                <a:srgbClr val="FF0000"/>
              </a:solidFill>
            </a:endParaRPr>
          </a:p>
        </p:txBody>
      </p:sp>
      <p:sp>
        <p:nvSpPr>
          <p:cNvPr id="11274" name="Text Box 23"/>
          <p:cNvSpPr txBox="1">
            <a:spLocks noChangeArrowheads="1"/>
          </p:cNvSpPr>
          <p:nvPr/>
        </p:nvSpPr>
        <p:spPr bwMode="auto">
          <a:xfrm>
            <a:off x="179388" y="3933825"/>
            <a:ext cx="4752975" cy="2862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1800" b="0" dirty="0" smtClean="0">
                <a:solidFill>
                  <a:srgbClr val="008000"/>
                </a:solidFill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altLang="ru-RU" sz="1800" b="0" dirty="0" smtClean="0">
              <a:solidFill>
                <a:srgbClr val="7030A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altLang="ru-RU" sz="1800" b="0" dirty="0" smtClean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1800" b="0" dirty="0" smtClean="0">
                <a:solidFill>
                  <a:schemeClr val="tx1"/>
                </a:solidFill>
              </a:rPr>
              <a:t>подання </a:t>
            </a:r>
            <a:r>
              <a:rPr lang="uk-UA" altLang="ru-RU" sz="1800" b="0" dirty="0">
                <a:solidFill>
                  <a:schemeClr val="tx1"/>
                </a:solidFill>
              </a:rPr>
              <a:t>теми уроку ; чергування історичних аспектів та сучасного розвитку підтримує інтерес учня;розробка тестів;інструкційних карт;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1800" b="0" dirty="0">
                <a:solidFill>
                  <a:schemeClr val="tx1"/>
                </a:solidFill>
              </a:rPr>
              <a:t>розробка майстер-класів і інше.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altLang="ru-RU" sz="1800" b="0" dirty="0">
              <a:solidFill>
                <a:srgbClr val="008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ru-RU" sz="1800" b="0" dirty="0">
              <a:solidFill>
                <a:srgbClr val="008000"/>
              </a:solidFill>
            </a:endParaRPr>
          </a:p>
        </p:txBody>
      </p:sp>
      <p:pic>
        <p:nvPicPr>
          <p:cNvPr id="11275" name="Рисунок 4" descr="E:\Мами\Yarmarka\DSC01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38163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" descr="C:\Documents and Settings\Anton\Рабочий стол\111 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149725"/>
            <a:ext cx="295275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Правильный пятиугольник 23"/>
          <p:cNvSpPr>
            <a:spLocks noChangeArrowheads="1"/>
          </p:cNvSpPr>
          <p:nvPr/>
        </p:nvSpPr>
        <p:spPr bwMode="auto">
          <a:xfrm>
            <a:off x="1403350" y="4076700"/>
            <a:ext cx="3240088" cy="1368425"/>
          </a:xfrm>
          <a:prstGeom prst="pent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82" name="Овальная выноска 26"/>
          <p:cNvSpPr>
            <a:spLocks noChangeArrowheads="1"/>
          </p:cNvSpPr>
          <p:nvPr/>
        </p:nvSpPr>
        <p:spPr bwMode="auto">
          <a:xfrm>
            <a:off x="468313" y="4076700"/>
            <a:ext cx="3455987" cy="1800225"/>
          </a:xfrm>
          <a:prstGeom prst="wedgeEllipseCallout">
            <a:avLst>
              <a:gd name="adj1" fmla="val -29412"/>
              <a:gd name="adj2" fmla="val 4053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3438" y="1341438"/>
            <a:ext cx="345757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</a:rPr>
              <a:t>Практикую різні форми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</a:rPr>
              <a:t>індивідуальної роботи учнів</a:t>
            </a:r>
            <a:r>
              <a:rPr lang="uk-UA" sz="2000" dirty="0">
                <a:solidFill>
                  <a:srgbClr val="0070C0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4076700"/>
            <a:ext cx="4103688" cy="684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000" dirty="0">
                <a:solidFill>
                  <a:schemeClr val="tx1"/>
                </a:solidFill>
              </a:rPr>
              <a:t>Використання ІКТ при розробці власного методичного матеріалу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2296" grpId="0" animBg="1"/>
      <p:bldP spid="11274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731"/>
            <a:ext cx="7643192" cy="1012974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Вважаю, що </a:t>
            </a:r>
            <a:endParaRPr lang="en-US" alt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AutoShape 4"/>
          <p:cNvSpPr>
            <a:spLocks noChangeArrowheads="1"/>
          </p:cNvSpPr>
          <p:nvPr/>
        </p:nvSpPr>
        <p:spPr bwMode="gray">
          <a:xfrm>
            <a:off x="468313" y="4868863"/>
            <a:ext cx="2374900" cy="1296987"/>
          </a:xfrm>
          <a:prstGeom prst="can">
            <a:avLst>
              <a:gd name="adj" fmla="val 250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0000FF"/>
                </a:solidFill>
                <a:latin typeface="+mn-lt"/>
                <a:cs typeface="+mn-cs"/>
              </a:rPr>
              <a:t>Учні вчаться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0000FF"/>
                </a:solidFill>
                <a:latin typeface="+mn-lt"/>
                <a:cs typeface="+mn-cs"/>
              </a:rPr>
              <a:t>працювати у команді</a:t>
            </a:r>
            <a:endParaRPr lang="ru-RU" altLang="ru-RU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9220" name="AutoShape 5"/>
          <p:cNvSpPr>
            <a:spLocks noChangeArrowheads="1"/>
          </p:cNvSpPr>
          <p:nvPr/>
        </p:nvSpPr>
        <p:spPr bwMode="gray">
          <a:xfrm>
            <a:off x="6372225" y="4508500"/>
            <a:ext cx="2520950" cy="180022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764776"/>
              </a:gs>
              <a:gs pos="50000">
                <a:srgbClr val="FF99FF"/>
              </a:gs>
              <a:gs pos="100000">
                <a:srgbClr val="764776"/>
              </a:gs>
            </a:gsLst>
            <a:lin ang="2700000" scaled="1"/>
          </a:gra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002060"/>
                </a:solidFill>
                <a:latin typeface="Arial" charset="0"/>
              </a:rPr>
              <a:t>За короткий час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002060"/>
                </a:solidFill>
                <a:latin typeface="Arial" charset="0"/>
              </a:rPr>
              <a:t>опановується багато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002060"/>
                </a:solidFill>
                <a:latin typeface="Arial" charset="0"/>
              </a:rPr>
              <a:t>нового матеріалу</a:t>
            </a:r>
            <a:endParaRPr lang="ru-RU" altLang="ru-RU" sz="1800" b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9221" name="AutoShape 6"/>
          <p:cNvSpPr>
            <a:spLocks noChangeArrowheads="1"/>
          </p:cNvSpPr>
          <p:nvPr/>
        </p:nvSpPr>
        <p:spPr bwMode="gray">
          <a:xfrm>
            <a:off x="3759200" y="3044825"/>
            <a:ext cx="1549400" cy="1392238"/>
          </a:xfrm>
          <a:prstGeom prst="can">
            <a:avLst>
              <a:gd name="adj" fmla="val 25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gray">
          <a:xfrm>
            <a:off x="3840163" y="3357563"/>
            <a:ext cx="14589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400" b="1">
                <a:solidFill>
                  <a:srgbClr val="002060"/>
                </a:solidFill>
                <a:latin typeface="Times New Roman" pitchFamily="18" charset="0"/>
              </a:rPr>
              <a:t>ІКТ ТА ІГРОВІ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400" b="1">
                <a:solidFill>
                  <a:srgbClr val="002060"/>
                </a:solidFill>
                <a:latin typeface="Times New Roman" pitchFamily="18" charset="0"/>
              </a:rPr>
              <a:t>ТЕХНОЛОГІЇ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400" b="1">
                <a:solidFill>
                  <a:srgbClr val="002060"/>
                </a:solidFill>
                <a:latin typeface="Times New Roman" pitchFamily="18" charset="0"/>
              </a:rPr>
              <a:t>МАЮТЬ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400" b="1">
                <a:solidFill>
                  <a:srgbClr val="002060"/>
                </a:solidFill>
                <a:latin typeface="Times New Roman" pitchFamily="18" charset="0"/>
              </a:rPr>
              <a:t>ПЕРЕВАГИ</a:t>
            </a:r>
            <a:r>
              <a:rPr lang="uk-UA" altLang="ru-RU" sz="1400" b="1">
                <a:solidFill>
                  <a:srgbClr val="FF3300"/>
                </a:solidFill>
                <a:latin typeface="Times New Roman" pitchFamily="18" charset="0"/>
              </a:rPr>
              <a:t>:</a:t>
            </a:r>
            <a:endParaRPr lang="en-US" altLang="ru-RU" sz="14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9642" name="AutoShape 10"/>
          <p:cNvSpPr>
            <a:spLocks noChangeArrowheads="1"/>
          </p:cNvSpPr>
          <p:nvPr/>
        </p:nvSpPr>
        <p:spPr bwMode="gray">
          <a:xfrm>
            <a:off x="2843213" y="2971800"/>
            <a:ext cx="774700" cy="1809750"/>
          </a:xfrm>
          <a:prstGeom prst="leftArrow">
            <a:avLst>
              <a:gd name="adj1" fmla="val 65583"/>
              <a:gd name="adj2" fmla="val 65181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24" name="AutoShape 11"/>
          <p:cNvSpPr>
            <a:spLocks noChangeArrowheads="1"/>
          </p:cNvSpPr>
          <p:nvPr/>
        </p:nvSpPr>
        <p:spPr bwMode="auto">
          <a:xfrm>
            <a:off x="468313" y="1620838"/>
            <a:ext cx="2195512" cy="262572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latin typeface="Verdana" pitchFamily="34" charset="0"/>
              <a:cs typeface="+mn-cs"/>
            </a:endParaRP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755650" y="1557338"/>
            <a:ext cx="18002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uk-UA" altLang="ru-RU" sz="1800" b="1">
              <a:solidFill>
                <a:srgbClr val="7030A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002060"/>
                </a:solidFill>
                <a:latin typeface="Arial" charset="0"/>
              </a:rPr>
              <a:t>Проходить розвиток пізнавальних інтересів і здібностей учнів</a:t>
            </a:r>
            <a:endParaRPr lang="en-US" altLang="ru-RU" sz="1800" b="1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SzPct val="60000"/>
              <a:buFontTx/>
              <a:buChar char="•"/>
            </a:pPr>
            <a:endParaRPr lang="en-US" altLang="ru-RU" sz="1400" b="1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ru-RU" sz="1400" b="1">
              <a:solidFill>
                <a:srgbClr val="001D3A"/>
              </a:solidFill>
              <a:latin typeface="Verdana" pitchFamily="34" charset="0"/>
            </a:endParaRPr>
          </a:p>
        </p:txBody>
      </p:sp>
      <p:sp>
        <p:nvSpPr>
          <p:cNvPr id="69647" name="AutoShape 15"/>
          <p:cNvSpPr>
            <a:spLocks noChangeArrowheads="1"/>
          </p:cNvSpPr>
          <p:nvPr/>
        </p:nvSpPr>
        <p:spPr bwMode="gray">
          <a:xfrm>
            <a:off x="5451475" y="2827338"/>
            <a:ext cx="490538" cy="1954212"/>
          </a:xfrm>
          <a:prstGeom prst="rightArrow">
            <a:avLst>
              <a:gd name="adj1" fmla="val 67750"/>
              <a:gd name="adj2" fmla="val 661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27" name="AutoShape 16"/>
          <p:cNvSpPr>
            <a:spLocks noChangeArrowheads="1"/>
          </p:cNvSpPr>
          <p:nvPr/>
        </p:nvSpPr>
        <p:spPr bwMode="gray">
          <a:xfrm>
            <a:off x="3055938" y="1412875"/>
            <a:ext cx="2816225" cy="919163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rgbClr val="765E5E"/>
              </a:gs>
              <a:gs pos="50000">
                <a:srgbClr val="FFCCCC"/>
              </a:gs>
              <a:gs pos="100000">
                <a:srgbClr val="765E5E"/>
              </a:gs>
            </a:gsLst>
            <a:lin ang="18900000" scaled="1"/>
          </a:gra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9649" name="AutoShape 17"/>
          <p:cNvSpPr>
            <a:spLocks noChangeArrowheads="1"/>
          </p:cNvSpPr>
          <p:nvPr/>
        </p:nvSpPr>
        <p:spPr bwMode="gray">
          <a:xfrm>
            <a:off x="3689350" y="2465388"/>
            <a:ext cx="1619250" cy="506412"/>
          </a:xfrm>
          <a:prstGeom prst="upArrow">
            <a:avLst>
              <a:gd name="adj1" fmla="val 68380"/>
              <a:gd name="adj2" fmla="val 70833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29" name="Text Box 18"/>
          <p:cNvSpPr txBox="1">
            <a:spLocks noChangeArrowheads="1"/>
          </p:cNvSpPr>
          <p:nvPr/>
        </p:nvSpPr>
        <p:spPr bwMode="gray">
          <a:xfrm>
            <a:off x="3203575" y="1704975"/>
            <a:ext cx="2447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002060"/>
                </a:solidFill>
                <a:latin typeface="Times New Roman" pitchFamily="18" charset="0"/>
              </a:rPr>
              <a:t>У роботі задіяні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002060"/>
                </a:solidFill>
                <a:latin typeface="Times New Roman" pitchFamily="18" charset="0"/>
              </a:rPr>
              <a:t> всі учні класу</a:t>
            </a:r>
            <a:endParaRPr lang="en-US" altLang="ru-RU" sz="18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9230" name="AutoShape 19"/>
          <p:cNvSpPr>
            <a:spLocks noChangeArrowheads="1"/>
          </p:cNvSpPr>
          <p:nvPr/>
        </p:nvSpPr>
        <p:spPr bwMode="gray">
          <a:xfrm>
            <a:off x="2987675" y="5408613"/>
            <a:ext cx="3101975" cy="1044575"/>
          </a:xfrm>
          <a:prstGeom prst="can">
            <a:avLst>
              <a:gd name="adj" fmla="val 32032"/>
            </a:avLst>
          </a:prstGeom>
          <a:solidFill>
            <a:srgbClr val="FFCCFF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chemeClr val="hlink"/>
                </a:solidFill>
                <a:latin typeface="+mn-lt"/>
                <a:cs typeface="+mn-cs"/>
              </a:rPr>
              <a:t>Формується доброзичливе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chemeClr val="hlink"/>
                </a:solidFill>
                <a:latin typeface="+mn-lt"/>
                <a:cs typeface="+mn-cs"/>
              </a:rPr>
              <a:t>ставлення до опонента</a:t>
            </a:r>
            <a:endParaRPr lang="ru-RU" altLang="ru-RU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69653" name="AutoShape 21"/>
          <p:cNvSpPr>
            <a:spLocks noChangeArrowheads="1"/>
          </p:cNvSpPr>
          <p:nvPr/>
        </p:nvSpPr>
        <p:spPr bwMode="gray">
          <a:xfrm>
            <a:off x="3741738" y="4610100"/>
            <a:ext cx="1622425" cy="517525"/>
          </a:xfrm>
          <a:prstGeom prst="downArrow">
            <a:avLst>
              <a:gd name="adj1" fmla="val 67093"/>
              <a:gd name="adj2" fmla="val 64051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32" name="AutoShape 22"/>
          <p:cNvSpPr>
            <a:spLocks noChangeArrowheads="1"/>
          </p:cNvSpPr>
          <p:nvPr/>
        </p:nvSpPr>
        <p:spPr bwMode="gray">
          <a:xfrm>
            <a:off x="6011863" y="3284538"/>
            <a:ext cx="2989262" cy="936625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600" b="1">
                <a:solidFill>
                  <a:srgbClr val="002060"/>
                </a:solidFill>
                <a:latin typeface="Times New Roman" pitchFamily="18" charset="0"/>
              </a:rPr>
              <a:t>Активізується самостійна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600" b="1">
                <a:solidFill>
                  <a:srgbClr val="002060"/>
                </a:solidFill>
                <a:latin typeface="Times New Roman" pitchFamily="18" charset="0"/>
              </a:rPr>
              <a:t>робота учнів</a:t>
            </a:r>
          </a:p>
        </p:txBody>
      </p:sp>
      <p:sp>
        <p:nvSpPr>
          <p:cNvPr id="9233" name="AutoShape 23"/>
          <p:cNvSpPr>
            <a:spLocks noChangeArrowheads="1"/>
          </p:cNvSpPr>
          <p:nvPr/>
        </p:nvSpPr>
        <p:spPr bwMode="gray">
          <a:xfrm>
            <a:off x="6300788" y="1609725"/>
            <a:ext cx="2700337" cy="1155700"/>
          </a:xfrm>
          <a:prstGeom prst="can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Кожна дитина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має можливість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пропонувати свою думку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0" grpId="0" animBg="1"/>
      <p:bldP spid="9221" grpId="0" animBg="1"/>
      <p:bldP spid="9222" grpId="0"/>
      <p:bldP spid="69642" grpId="0" animBg="1"/>
      <p:bldP spid="9224" grpId="0" animBg="1"/>
      <p:bldP spid="9225" grpId="0"/>
      <p:bldP spid="69647" grpId="0" animBg="1"/>
      <p:bldP spid="9227" grpId="0" animBg="1"/>
      <p:bldP spid="69649" grpId="0" animBg="1"/>
      <p:bldP spid="9229" grpId="0"/>
      <p:bldP spid="9230" grpId="0" animBg="1"/>
      <p:bldP spid="69653" grpId="0" animBg="1"/>
      <p:bldP spid="9232" grpId="0" animBg="1"/>
      <p:bldP spid="92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Використання ІКТ в позаурочний час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700338" y="1484313"/>
            <a:ext cx="3095625" cy="12239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2060"/>
                </a:solidFill>
              </a:rPr>
              <a:t>Пошук інформації в Інтернеті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813425" y="2854325"/>
            <a:ext cx="3079750" cy="1295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2060"/>
                </a:solidFill>
              </a:rPr>
              <a:t>Фіксація запису процесі технологічної діяльності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39713" y="2854325"/>
            <a:ext cx="2706687" cy="15113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2060"/>
                </a:solidFill>
              </a:rPr>
              <a:t>Створення презентацій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04913" y="5157788"/>
            <a:ext cx="2989262" cy="15843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2060"/>
                </a:solidFill>
              </a:rPr>
              <a:t>Створення буклетів,слайд-фільмів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2946400" y="2854325"/>
            <a:ext cx="2603500" cy="2014538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Волна 9"/>
          <p:cNvSpPr/>
          <p:nvPr/>
        </p:nvSpPr>
        <p:spPr>
          <a:xfrm>
            <a:off x="5003800" y="4437063"/>
            <a:ext cx="4140200" cy="2879725"/>
          </a:xfrm>
          <a:prstGeom prst="wave">
            <a:avLst>
              <a:gd name="adj1" fmla="val 12500"/>
              <a:gd name="adj2" fmla="val 75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800" dirty="0">
                <a:solidFill>
                  <a:schemeClr val="tx1"/>
                </a:solidFill>
              </a:rPr>
              <a:t>Учень уміє: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000" dirty="0">
                <a:solidFill>
                  <a:srgbClr val="002060"/>
                </a:solidFill>
              </a:rPr>
              <a:t>визначати мету і проектувати діяльність;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000" dirty="0">
                <a:solidFill>
                  <a:srgbClr val="002060"/>
                </a:solidFill>
              </a:rPr>
              <a:t>систематизувати інформацію;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000" dirty="0">
                <a:solidFill>
                  <a:srgbClr val="002060"/>
                </a:solidFill>
              </a:rPr>
              <a:t>використовувати знання на       практиці</a:t>
            </a:r>
            <a:r>
              <a:rPr lang="uk-UA" altLang="ru-RU" dirty="0">
                <a:solidFill>
                  <a:srgbClr val="002060"/>
                </a:solidFill>
              </a:rPr>
              <a:t>.</a:t>
            </a:r>
            <a:endParaRPr lang="ru-RU" altLang="ru-RU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ru-RU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225" name="Picture 10" descr="Анимация Компьютеры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938" y="1557338"/>
            <a:ext cx="1076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10" grpId="0" animBg="1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839</Words>
  <Application>Microsoft Office PowerPoint</Application>
  <PresentationFormat>Экран (4:3)</PresentationFormat>
  <Paragraphs>206</Paragraphs>
  <Slides>40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          Тернопільський НВК”ЗОШ  I- IIIст.-медліцей №15”</vt:lpstr>
      <vt:lpstr>Сходинки професійної майстерності</vt:lpstr>
      <vt:lpstr>Науково-методична проблема</vt:lpstr>
      <vt:lpstr>Вирішила спробувати:</vt:lpstr>
      <vt:lpstr>Актуальні питання</vt:lpstr>
      <vt:lpstr>Застосовую</vt:lpstr>
      <vt:lpstr>Я   роблю так : </vt:lpstr>
      <vt:lpstr>Вважаю, що </vt:lpstr>
      <vt:lpstr>Використання ІКТ в позаурочний час</vt:lpstr>
      <vt:lpstr>Розминка</vt:lpstr>
      <vt:lpstr>Як можна зацікавити? Казкова країна  « Рукоділля»</vt:lpstr>
      <vt:lpstr>Скарби  « Рукоділля»</vt:lpstr>
      <vt:lpstr>Слайд 13</vt:lpstr>
      <vt:lpstr>Слайд 14</vt:lpstr>
      <vt:lpstr>Приклади ігор</vt:lpstr>
      <vt:lpstr>Гра-тест</vt:lpstr>
      <vt:lpstr>Слайд 17</vt:lpstr>
      <vt:lpstr>Слайд 18</vt:lpstr>
      <vt:lpstr>Урок, що проводиться в ігровій  формі, вимагає певних правил:  </vt:lpstr>
      <vt:lpstr>Досягнуті результати:</vt:lpstr>
      <vt:lpstr>            Сходинки успіху</vt:lpstr>
      <vt:lpstr>Мої грамоти</vt:lpstr>
      <vt:lpstr>Слайд 23</vt:lpstr>
      <vt:lpstr>Слайд 24</vt:lpstr>
      <vt:lpstr>Найкраще про вчителя говорять досягнення його учнів</vt:lpstr>
      <vt:lpstr>Колекції  “Абсолют проникнення” і “ Відлуння аборигенів”</vt:lpstr>
      <vt:lpstr>Надвернюк Марія – учениця 10-Б класу продає свої вироби з полімерної глини через Інтернет</vt:lpstr>
      <vt:lpstr>Узагальнення досвіду у методичних розробках</vt:lpstr>
      <vt:lpstr> Голова методоб'єднання вчителів обслуговуючої  праці  Східного масиву м. Тернополя</vt:lpstr>
      <vt:lpstr>Слайд 30</vt:lpstr>
      <vt:lpstr>Урок-виставка</vt:lpstr>
      <vt:lpstr>Урок - суд</vt:lpstr>
      <vt:lpstr>Урок – гра « Позитивні і негативні емоції»</vt:lpstr>
      <vt:lpstr>Свято “ Мода і сучасність”</vt:lpstr>
      <vt:lpstr>Співпраця з Тернопільським професійним ліцеєм моделювання одягу і з Галицьким  коледжем ім. Чорновола</vt:lpstr>
      <vt:lpstr>Слайд 36</vt:lpstr>
      <vt:lpstr>Створення артбука до 200-річчя з дня народження Т.Г. Шевченка</vt:lpstr>
      <vt:lpstr>Моє хобі : пишу вірші і вишиваю</vt:lpstr>
      <vt:lpstr>Мій 10 – Б клас</vt:lpstr>
      <vt:lpstr>Ось така я і праця моя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Тернопільський НВК”ЗОШ I-    IIIст.-медліцей №15”</dc:title>
  <dc:creator>Tosha</dc:creator>
  <cp:lastModifiedBy>Vipuser</cp:lastModifiedBy>
  <cp:revision>68</cp:revision>
  <dcterms:created xsi:type="dcterms:W3CDTF">2014-01-19T17:50:39Z</dcterms:created>
  <dcterms:modified xsi:type="dcterms:W3CDTF">2016-08-24T18:06:33Z</dcterms:modified>
</cp:coreProperties>
</file>