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30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84138" y="52388"/>
          <a:ext cx="8980487" cy="481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Image" r:id="rId3" imgW="8673016" imgH="4647619" progId="Photoshop.Image.6">
                  <p:embed/>
                </p:oleObj>
              </mc:Choice>
              <mc:Fallback>
                <p:oleObj name="Image" r:id="rId3" imgW="8673016" imgH="4647619" progId="Photoshop.Image.6">
                  <p:embed/>
                  <p:pic>
                    <p:nvPicPr>
                      <p:cNvPr id="307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8" y="52388"/>
                        <a:ext cx="8980487" cy="481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gray">
          <a:xfrm>
            <a:off x="33338" y="4868863"/>
            <a:ext cx="9091612" cy="193992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gray">
          <a:xfrm>
            <a:off x="2617788" y="4868863"/>
            <a:ext cx="6526212" cy="3841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6350" y="0"/>
            <a:ext cx="9155113" cy="6859588"/>
            <a:chOff x="0" y="0"/>
            <a:chExt cx="5764" cy="4321"/>
          </a:xfrm>
        </p:grpSpPr>
        <p:sp>
          <p:nvSpPr>
            <p:cNvPr id="8" name="AutoShape 8"/>
            <p:cNvSpPr>
              <a:spLocks noChangeArrowheads="1"/>
            </p:cNvSpPr>
            <p:nvPr/>
          </p:nvSpPr>
          <p:spPr bwMode="gray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gray">
            <a:xfrm>
              <a:off x="0" y="0"/>
              <a:ext cx="288" cy="282"/>
            </a:xfrm>
            <a:custGeom>
              <a:avLst/>
              <a:gdLst/>
              <a:ahLst/>
              <a:cxnLst>
                <a:cxn ang="0">
                  <a:pos x="2" y="282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gray">
            <a:xfrm>
              <a:off x="5" y="3985"/>
              <a:ext cx="244" cy="336"/>
            </a:xfrm>
            <a:custGeom>
              <a:avLst/>
              <a:gdLst/>
              <a:ahLst/>
              <a:cxnLst>
                <a:cxn ang="0">
                  <a:pos x="243" y="335"/>
                </a:cxn>
                <a:cxn ang="0">
                  <a:pos x="122" y="239"/>
                </a:cxn>
                <a:cxn ang="0">
                  <a:pos x="30" y="144"/>
                </a:cxn>
                <a:cxn ang="0">
                  <a:pos x="0" y="0"/>
                </a:cxn>
                <a:cxn ang="0">
                  <a:pos x="1" y="336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gray">
            <a:xfrm>
              <a:off x="5511" y="4029"/>
              <a:ext cx="253" cy="290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gray">
            <a:xfrm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82"/>
                </a:cxn>
                <a:cxn ang="0">
                  <a:pos x="252" y="165"/>
                </a:cxn>
                <a:cxn ang="0">
                  <a:pos x="288" y="288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</p:grpSp>
      <p:sp>
        <p:nvSpPr>
          <p:cNvPr id="5124" name="Rectangle 4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843213" y="549275"/>
            <a:ext cx="4319587" cy="2232025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>
            <a:lvl1pPr>
              <a:defRPr sz="4400">
                <a:solidFill>
                  <a:srgbClr val="FFFFE7"/>
                </a:solidFill>
              </a:defRPr>
            </a:lvl1pPr>
          </a:lstStyle>
          <a:p>
            <a:r>
              <a:rPr lang="en-US" altLang="ko-KR"/>
              <a:t>Образец заголовка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743200" y="4876800"/>
            <a:ext cx="62484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95106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172936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59293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59293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159123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19088"/>
            <a:ext cx="8229600" cy="59293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49179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51574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00300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04925"/>
            <a:ext cx="4038600" cy="494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04925"/>
            <a:ext cx="4038600" cy="494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594176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109737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333501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529222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005576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262983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3025" y="61913"/>
          <a:ext cx="90170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Image" r:id="rId15" imgW="8609524" imgH="1307937" progId="Photoshop.Image.6">
                  <p:embed/>
                </p:oleObj>
              </mc:Choice>
              <mc:Fallback>
                <p:oleObj name="Image" r:id="rId15" imgW="8609524" imgH="1307937" progId="Photoshop.Image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" y="61913"/>
                        <a:ext cx="9017000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Rectangle 3"/>
          <p:cNvSpPr>
            <a:spLocks noChangeArrowheads="1"/>
          </p:cNvSpPr>
          <p:nvPr/>
        </p:nvSpPr>
        <p:spPr bwMode="invGray">
          <a:xfrm>
            <a:off x="63500" y="6453188"/>
            <a:ext cx="8990013" cy="37306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ltGray">
          <a:xfrm>
            <a:off x="88900" y="1135063"/>
            <a:ext cx="8955088" cy="526573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04925"/>
            <a:ext cx="82296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uk-UA" smtClean="0"/>
              <a:t>Образец текста</a:t>
            </a:r>
          </a:p>
          <a:p>
            <a:pPr lvl="1"/>
            <a:r>
              <a:rPr lang="en-US" altLang="uk-UA" smtClean="0"/>
              <a:t>Второй уровень</a:t>
            </a:r>
          </a:p>
          <a:p>
            <a:pPr lvl="2"/>
            <a:r>
              <a:rPr lang="en-US" altLang="uk-UA" smtClean="0"/>
              <a:t>Третий уровень</a:t>
            </a:r>
          </a:p>
          <a:p>
            <a:pPr lvl="3"/>
            <a:r>
              <a:rPr lang="en-US" altLang="uk-UA" smtClean="0"/>
              <a:t>Четвертый уровень</a:t>
            </a:r>
          </a:p>
          <a:p>
            <a:pPr lvl="4"/>
            <a:r>
              <a:rPr lang="en-US" altLang="uk-UA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34" name="Rectangle 9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81534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uk-UA" smtClean="0"/>
              <a:t>Образец заголовка</a:t>
            </a:r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 rot="5400000">
            <a:off x="8458201" y="-196850"/>
            <a:ext cx="273050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grpSp>
        <p:nvGrpSpPr>
          <p:cNvPr id="1036" name="Group 11"/>
          <p:cNvGrpSpPr>
            <a:grpSpLocks/>
          </p:cNvGrpSpPr>
          <p:nvPr/>
        </p:nvGrpSpPr>
        <p:grpSpPr bwMode="auto">
          <a:xfrm>
            <a:off x="-6350" y="0"/>
            <a:ext cx="9155113" cy="6859588"/>
            <a:chOff x="0" y="0"/>
            <a:chExt cx="5764" cy="4321"/>
          </a:xfrm>
        </p:grpSpPr>
        <p:sp>
          <p:nvSpPr>
            <p:cNvPr id="4108" name="AutoShape 12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/>
              <a:ahLst/>
              <a:cxnLst>
                <a:cxn ang="0">
                  <a:pos x="2" y="282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/>
              <a:ahLst/>
              <a:cxnLst>
                <a:cxn ang="0">
                  <a:pos x="243" y="335"/>
                </a:cxn>
                <a:cxn ang="0">
                  <a:pos x="122" y="239"/>
                </a:cxn>
                <a:cxn ang="0">
                  <a:pos x="30" y="144"/>
                </a:cxn>
                <a:cxn ang="0">
                  <a:pos x="0" y="0"/>
                </a:cxn>
                <a:cxn ang="0">
                  <a:pos x="1" y="336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82"/>
                </a:cxn>
                <a:cxn ang="0">
                  <a:pos x="252" y="165"/>
                </a:cxn>
                <a:cxn ang="0">
                  <a:pos x="288" y="288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j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1650" y="1643063"/>
            <a:ext cx="8642350" cy="936625"/>
          </a:xfrm>
        </p:spPr>
        <p:txBody>
          <a:bodyPr/>
          <a:lstStyle/>
          <a:p>
            <a:pPr algn="ctr" eaLnBrk="1" hangingPunct="1"/>
            <a:r>
              <a:rPr lang="uk-UA" altLang="uk-UA" sz="4400" smtClean="0">
                <a:solidFill>
                  <a:schemeClr val="tx1"/>
                </a:solidFill>
              </a:rPr>
              <a:t>Використання технологій продуктивного навчання на уроках математики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4427538" y="4797425"/>
            <a:ext cx="453707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uk-UA" sz="2200"/>
              <a:t>Продуктивні – це необхідні, дієві, міцні, постійно актуальні, сформовані на належному рівні знання та вміння</a:t>
            </a:r>
            <a:endParaRPr lang="uk-UA" altLang="uk-UA" sz="2200" b="1" i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3200" smtClean="0"/>
              <a:t>Мета продуктивного навчання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uk-UA" altLang="uk-UA" smtClean="0"/>
              <a:t>Організація навчання знань, які сприяють створенню під керівництвом вчителя проблемних ситуацій.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uk-UA" altLang="uk-UA" smtClean="0"/>
              <a:t>Організація активної самостійної діяльності учнів з їх розв</a:t>
            </a:r>
            <a:r>
              <a:rPr lang="en-US" altLang="uk-UA" smtClean="0"/>
              <a:t>’</a:t>
            </a:r>
            <a:r>
              <a:rPr lang="uk-UA" altLang="uk-UA" smtClean="0"/>
              <a:t>язання.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uk-UA" altLang="uk-UA" smtClean="0"/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uk-UA" altLang="uk-UA" smtClean="0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uk-UA" altLang="uk-UA" smtClean="0"/>
              <a:t>Розвиток розумових здібностей особистості, творче оволодіння знаннями, навичками, уміннями.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2928938" y="4143375"/>
            <a:ext cx="2447925" cy="78581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uk-U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153400" cy="563563"/>
          </a:xfrm>
        </p:spPr>
        <p:txBody>
          <a:bodyPr/>
          <a:lstStyle/>
          <a:p>
            <a:pPr eaLnBrk="1" hangingPunct="1"/>
            <a:r>
              <a:rPr lang="uk-UA" altLang="uk-UA" sz="3200" smtClean="0"/>
              <a:t>Особливість </a:t>
            </a:r>
            <a:br>
              <a:rPr lang="uk-UA" altLang="uk-UA" sz="3200" smtClean="0"/>
            </a:br>
            <a:r>
              <a:rPr lang="uk-UA" altLang="uk-UA" sz="3200" smtClean="0"/>
              <a:t>продуктивного навчання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</a:pPr>
            <a:endParaRPr lang="ru-RU" altLang="uk-UA" smtClean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39750" y="2636838"/>
            <a:ext cx="2952750" cy="20161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2800" b="1"/>
              <a:t>Процес навчально-пізнавальної діяльності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932363" y="2420938"/>
            <a:ext cx="3959225" cy="295275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2800" b="1"/>
              <a:t>Завдання, що потребують від учнів створення </a:t>
            </a:r>
            <a:r>
              <a:rPr lang="uk-UA" altLang="uk-UA" sz="2800" b="1" u="sng"/>
              <a:t>власного</a:t>
            </a:r>
            <a:r>
              <a:rPr lang="uk-UA" altLang="uk-UA" sz="2800" b="1"/>
              <a:t> значимого продукту на підставі знань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3924300" y="3357563"/>
            <a:ext cx="719138" cy="719137"/>
          </a:xfrm>
          <a:prstGeom prst="plus">
            <a:avLst>
              <a:gd name="adj" fmla="val 34880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uk-UA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476375" y="5734050"/>
            <a:ext cx="5976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altLang="uk-UA" sz="3600" b="1"/>
              <a:t>На кожному уроці!!!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mtClean="0"/>
              <a:t>Основні характеристики: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uk-UA" sz="3200" smtClean="0"/>
              <a:t>         </a:t>
            </a:r>
          </a:p>
          <a:p>
            <a:pPr marL="0" indent="0" eaLnBrk="1" hangingPunct="1">
              <a:lnSpc>
                <a:spcPct val="90000"/>
              </a:lnSpc>
              <a:buFontTx/>
              <a:buChar char="-"/>
            </a:pPr>
            <a:r>
              <a:rPr lang="uk-UA" altLang="uk-UA" smtClean="0"/>
              <a:t>сприяє створенню власних освітніх продуктів і гіпотез, досліджень, правил, комп</a:t>
            </a:r>
            <a:r>
              <a:rPr lang="en-US" altLang="uk-UA" smtClean="0"/>
              <a:t>’</a:t>
            </a:r>
            <a:r>
              <a:rPr lang="uk-UA" altLang="uk-UA" smtClean="0"/>
              <a:t>ютерних програм, тощо;</a:t>
            </a:r>
          </a:p>
          <a:p>
            <a:pPr marL="0" indent="0" eaLnBrk="1" hangingPunct="1">
              <a:lnSpc>
                <a:spcPct val="90000"/>
              </a:lnSpc>
              <a:buFontTx/>
              <a:buChar char="-"/>
            </a:pPr>
            <a:r>
              <a:rPr lang="uk-UA" altLang="uk-UA" smtClean="0"/>
              <a:t>спрямоване не на запам</a:t>
            </a:r>
            <a:r>
              <a:rPr lang="en-US" altLang="uk-UA" smtClean="0"/>
              <a:t>’</a:t>
            </a:r>
            <a:r>
              <a:rPr lang="uk-UA" altLang="uk-UA" smtClean="0"/>
              <a:t>ятовування навчального матеріалу, а на усвідомленні і осмисленні;</a:t>
            </a:r>
          </a:p>
          <a:p>
            <a:pPr marL="0" indent="0" eaLnBrk="1" hangingPunct="1">
              <a:lnSpc>
                <a:spcPct val="90000"/>
              </a:lnSpc>
              <a:buFontTx/>
              <a:buChar char="-"/>
            </a:pPr>
            <a:r>
              <a:rPr lang="uk-UA" altLang="uk-UA" smtClean="0"/>
              <a:t>створює умови для розумової діяльності та розвитку особистості у співтоваристві;</a:t>
            </a:r>
          </a:p>
          <a:p>
            <a:pPr marL="0" indent="0" eaLnBrk="1" hangingPunct="1">
              <a:lnSpc>
                <a:spcPct val="90000"/>
              </a:lnSpc>
              <a:buFontTx/>
              <a:buChar char="-"/>
            </a:pPr>
            <a:r>
              <a:rPr lang="uk-UA" altLang="uk-UA" smtClean="0"/>
              <a:t>спрямоване на набуття життєвих умінь та навичок.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uk-UA" altLang="uk-UA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153400" cy="563563"/>
          </a:xfrm>
        </p:spPr>
        <p:txBody>
          <a:bodyPr/>
          <a:lstStyle/>
          <a:p>
            <a:pPr eaLnBrk="1" hangingPunct="1"/>
            <a:r>
              <a:rPr lang="uk-UA" altLang="uk-UA" sz="3200" smtClean="0"/>
              <a:t>Методологія </a:t>
            </a:r>
            <a:br>
              <a:rPr lang="uk-UA" altLang="uk-UA" sz="3200" smtClean="0"/>
            </a:br>
            <a:r>
              <a:rPr lang="uk-UA" altLang="uk-UA" sz="3200" smtClean="0"/>
              <a:t>продуктивного навчання: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Char char="-"/>
            </a:pPr>
            <a:r>
              <a:rPr lang="uk-UA" altLang="uk-UA" smtClean="0"/>
              <a:t>зміна ролі педагога, який стає наставником, співробітником;</a:t>
            </a:r>
          </a:p>
          <a:p>
            <a:pPr marL="0" indent="0" eaLnBrk="1" hangingPunct="1">
              <a:buFontTx/>
              <a:buChar char="-"/>
            </a:pPr>
            <a:r>
              <a:rPr lang="uk-UA" altLang="uk-UA" smtClean="0"/>
              <a:t>збільшення ролі навчальної ініціативи у співпраці;</a:t>
            </a:r>
          </a:p>
          <a:p>
            <a:pPr marL="0" indent="0" eaLnBrk="1" hangingPunct="1">
              <a:buFontTx/>
              <a:buChar char="-"/>
            </a:pPr>
            <a:r>
              <a:rPr lang="uk-UA" altLang="uk-UA" smtClean="0"/>
              <a:t>ретельність в підборі завдань, їх послідовності  і складності;</a:t>
            </a:r>
          </a:p>
          <a:p>
            <a:pPr marL="0" indent="0" eaLnBrk="1" hangingPunct="1">
              <a:buFontTx/>
              <a:buChar char="-"/>
            </a:pPr>
            <a:r>
              <a:rPr lang="uk-UA" altLang="uk-UA" smtClean="0"/>
              <a:t>доступ до нових інформаційних технологій.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3200" smtClean="0"/>
              <a:t>Головні переваги </a:t>
            </a:r>
            <a:br>
              <a:rPr lang="uk-UA" altLang="uk-UA" sz="3200" smtClean="0"/>
            </a:br>
            <a:r>
              <a:rPr lang="uk-UA" altLang="uk-UA" sz="3200" smtClean="0"/>
              <a:t>продуктивного навчання: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ct val="150000"/>
              <a:buFont typeface="Verdana" panose="020B0604030504040204" pitchFamily="34" charset="0"/>
              <a:buChar char="!"/>
            </a:pPr>
            <a:r>
              <a:rPr lang="uk-UA" altLang="uk-UA" smtClean="0"/>
              <a:t>Самореалізація предметних інтересів учня</a:t>
            </a:r>
          </a:p>
          <a:p>
            <a:pPr marL="0" indent="0" eaLnBrk="1" hangingPunct="1"/>
            <a:endParaRPr lang="uk-UA" altLang="uk-UA" smtClean="0"/>
          </a:p>
          <a:p>
            <a:pPr marL="0" indent="0" eaLnBrk="1" hangingPunct="1">
              <a:buSzPct val="150000"/>
              <a:buFont typeface="Verdana" panose="020B0604030504040204" pitchFamily="34" charset="0"/>
              <a:buChar char="!"/>
            </a:pPr>
            <a:r>
              <a:rPr lang="uk-UA" altLang="uk-UA" smtClean="0"/>
              <a:t>Високий рівень мотивації і зацікавленості у формуванні навичок</a:t>
            </a:r>
          </a:p>
          <a:p>
            <a:pPr marL="0" indent="0" eaLnBrk="1" hangingPunct="1"/>
            <a:endParaRPr lang="uk-UA" altLang="uk-UA" smtClean="0"/>
          </a:p>
          <a:p>
            <a:pPr marL="0" indent="0" eaLnBrk="1" hangingPunct="1">
              <a:buSzPct val="150000"/>
              <a:buFont typeface="Verdana" panose="020B0604030504040204" pitchFamily="34" charset="0"/>
              <a:buChar char="!"/>
            </a:pPr>
            <a:r>
              <a:rPr lang="uk-UA" altLang="uk-UA" smtClean="0"/>
              <a:t>Виховання відповідальності, працьовитості, критичності, активної позиції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900113" y="5516563"/>
            <a:ext cx="2952750" cy="792162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2000" b="1"/>
              <a:t>Системне досвідчене виробництво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5076825" y="5516563"/>
            <a:ext cx="2952750" cy="792162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2000" b="1"/>
              <a:t>Рефлексія</a:t>
            </a: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4140200" y="5661025"/>
            <a:ext cx="504825" cy="503238"/>
          </a:xfrm>
          <a:prstGeom prst="plus">
            <a:avLst>
              <a:gd name="adj" fmla="val 33440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uk-U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uk-UA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1547813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uk-UA" altLang="uk-UA" smtClean="0"/>
              <a:t>Продуктивного результату можна досягнути, якщо продуктивне навчання є системою, а не епізодом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39750" y="3068638"/>
            <a:ext cx="3313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uk-UA" sz="2400"/>
              <a:t>Традиційна система 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789488" y="3068638"/>
            <a:ext cx="3671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uk-UA" sz="2400"/>
              <a:t>Продуктивне навчання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39750" y="4005263"/>
            <a:ext cx="33131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uk-UA" sz="2400"/>
              <a:t>Запитання як метод перевірки знань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500563" y="4076700"/>
            <a:ext cx="4608512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uk-UA" sz="2400"/>
              <a:t>Запитання припускає відповідь, яку можна знайти, звертаючись до тексту, вже відомого знання, а виконання завдання несе в собі алгоритм самостійного пошуку</a:t>
            </a: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1908175" y="3573463"/>
            <a:ext cx="0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6445250" y="3573463"/>
            <a:ext cx="0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19088"/>
            <a:ext cx="8153400" cy="563562"/>
          </a:xfrm>
        </p:spPr>
        <p:txBody>
          <a:bodyPr/>
          <a:lstStyle/>
          <a:p>
            <a:pPr eaLnBrk="1" hangingPunct="1"/>
            <a:r>
              <a:rPr lang="uk-UA" altLang="uk-UA" sz="3200" smtClean="0"/>
              <a:t>Що вибираємо?</a:t>
            </a:r>
          </a:p>
        </p:txBody>
      </p:sp>
      <p:graphicFrame>
        <p:nvGraphicFramePr>
          <p:cNvPr id="13347" name="Group 35"/>
          <p:cNvGraphicFramePr>
            <a:graphicFrameLocks noGrp="1"/>
          </p:cNvGraphicFramePr>
          <p:nvPr>
            <p:ph/>
          </p:nvPr>
        </p:nvGraphicFramePr>
        <p:xfrm>
          <a:off x="428625" y="1116013"/>
          <a:ext cx="8215313" cy="5343525"/>
        </p:xfrm>
        <a:graphic>
          <a:graphicData uri="http://schemas.openxmlformats.org/drawingml/2006/table">
            <a:tbl>
              <a:tblPr/>
              <a:tblGrid>
                <a:gridCol w="4107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7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1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Традиційна система навчання</a:t>
                      </a:r>
                    </a:p>
                  </a:txBody>
                  <a:tcPr marL="91439" marR="91439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Продуктивна система</a:t>
                      </a:r>
                    </a:p>
                  </a:txBody>
                  <a:tcPr marL="91439" marR="9143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1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1. Розв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’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язати рівняння</a:t>
                      </a:r>
                    </a:p>
                  </a:txBody>
                  <a:tcPr marL="91439" marR="91439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1. Розв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’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язати рівняння і вказати, яке перетворення могло призвести до порушення рівносильності</a:t>
                      </a:r>
                    </a:p>
                  </a:txBody>
                  <a:tcPr marL="91439" marR="9143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74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2. Довести ознаку перпендикулярності прямої і площини</a:t>
                      </a:r>
                    </a:p>
                  </a:txBody>
                  <a:tcPr marL="91439" marR="91439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2. Чи правильно, що якщо пряма перпендикулярна до площини, то в цій площині існує безліч прямих, перпендикулярних до цієї прямої.</a:t>
                      </a:r>
                    </a:p>
                  </a:txBody>
                  <a:tcPr marL="91439" marR="9143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3. Графіки взаємнообернених функцій симетричні відносно прямої х=у</a:t>
                      </a:r>
                    </a:p>
                  </a:txBody>
                  <a:tcPr marL="91439" marR="91439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3. Побудуємо в одній системі координат графіки </a:t>
                      </a:r>
                      <a:r>
                        <a:rPr kumimoji="0" lang="uk-U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взаємнообернених</a:t>
                      </a: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функцій. Яке їх взаємне розташування?</a:t>
                      </a:r>
                    </a:p>
                  </a:txBody>
                  <a:tcPr marL="91439" marR="91439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ample">
  <a:themeElements>
    <a:clrScheme name="sample 3">
      <a:dk1>
        <a:srgbClr val="002A00"/>
      </a:dk1>
      <a:lt1>
        <a:srgbClr val="FFFFFF"/>
      </a:lt1>
      <a:dk2>
        <a:srgbClr val="FFFFE7"/>
      </a:dk2>
      <a:lt2>
        <a:srgbClr val="B2B2B2"/>
      </a:lt2>
      <a:accent1>
        <a:srgbClr val="6D77BF"/>
      </a:accent1>
      <a:accent2>
        <a:srgbClr val="669900"/>
      </a:accent2>
      <a:accent3>
        <a:srgbClr val="FFFFFF"/>
      </a:accent3>
      <a:accent4>
        <a:srgbClr val="002200"/>
      </a:accent4>
      <a:accent5>
        <a:srgbClr val="BABDDC"/>
      </a:accent5>
      <a:accent6>
        <a:srgbClr val="5C8A00"/>
      </a:accent6>
      <a:hlink>
        <a:srgbClr val="A76E23"/>
      </a:hlink>
      <a:folHlink>
        <a:srgbClr val="145232"/>
      </a:folHlink>
    </a:clrScheme>
    <a:fontScheme name="sampl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E1E1E7"/>
        </a:dk2>
        <a:lt2>
          <a:srgbClr val="B2B2B2"/>
        </a:lt2>
        <a:accent1>
          <a:srgbClr val="009999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AACACA"/>
        </a:accent5>
        <a:accent6>
          <a:srgbClr val="E78A2D"/>
        </a:accent6>
        <a:hlink>
          <a:srgbClr val="6A9EB0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C0D070"/>
        </a:accent1>
        <a:accent2>
          <a:srgbClr val="0099CC"/>
        </a:accent2>
        <a:accent3>
          <a:srgbClr val="FFFFFF"/>
        </a:accent3>
        <a:accent4>
          <a:srgbClr val="000000"/>
        </a:accent4>
        <a:accent5>
          <a:srgbClr val="DCE4BB"/>
        </a:accent5>
        <a:accent6>
          <a:srgbClr val="008AB9"/>
        </a:accent6>
        <a:hlink>
          <a:srgbClr val="CA9938"/>
        </a:hlink>
        <a:folHlink>
          <a:srgbClr val="6832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2A00"/>
        </a:dk1>
        <a:lt1>
          <a:srgbClr val="FFFFFF"/>
        </a:lt1>
        <a:dk2>
          <a:srgbClr val="FFFFE7"/>
        </a:dk2>
        <a:lt2>
          <a:srgbClr val="B2B2B2"/>
        </a:lt2>
        <a:accent1>
          <a:srgbClr val="6D77BF"/>
        </a:accent1>
        <a:accent2>
          <a:srgbClr val="669900"/>
        </a:accent2>
        <a:accent3>
          <a:srgbClr val="FFFFFF"/>
        </a:accent3>
        <a:accent4>
          <a:srgbClr val="002200"/>
        </a:accent4>
        <a:accent5>
          <a:srgbClr val="BABDDC"/>
        </a:accent5>
        <a:accent6>
          <a:srgbClr val="5C8A00"/>
        </a:accent6>
        <a:hlink>
          <a:srgbClr val="A76E23"/>
        </a:hlink>
        <a:folHlink>
          <a:srgbClr val="14523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341</Words>
  <Application>Microsoft Office PowerPoint</Application>
  <PresentationFormat>Экран (4:3)</PresentationFormat>
  <Paragraphs>45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Verdana</vt:lpstr>
      <vt:lpstr>Wingdings</vt:lpstr>
      <vt:lpstr>Calibri</vt:lpstr>
      <vt:lpstr>sample</vt:lpstr>
      <vt:lpstr>Adobe Photoshop Image</vt:lpstr>
      <vt:lpstr>Використання технологій продуктивного навчання на уроках математики</vt:lpstr>
      <vt:lpstr>Мета продуктивного навчання</vt:lpstr>
      <vt:lpstr>Особливість  продуктивного навчання</vt:lpstr>
      <vt:lpstr>Основні характеристики:</vt:lpstr>
      <vt:lpstr>Методологія  продуктивного навчання:</vt:lpstr>
      <vt:lpstr>Головні переваги  продуктивного навчання:</vt:lpstr>
      <vt:lpstr>Презентация PowerPoint</vt:lpstr>
      <vt:lpstr>Що вибираємо?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Ознаки і властивості паралелограма</dc:title>
  <dc:creator>Admin</dc:creator>
  <cp:lastModifiedBy>Максим Соловей</cp:lastModifiedBy>
  <cp:revision>15</cp:revision>
  <dcterms:created xsi:type="dcterms:W3CDTF">2011-10-13T20:52:12Z</dcterms:created>
  <dcterms:modified xsi:type="dcterms:W3CDTF">2016-08-20T19:29:17Z</dcterms:modified>
</cp:coreProperties>
</file>