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6" r:id="rId3"/>
    <p:sldId id="288" r:id="rId4"/>
    <p:sldId id="289" r:id="rId5"/>
    <p:sldId id="283" r:id="rId6"/>
    <p:sldId id="287" r:id="rId7"/>
    <p:sldId id="262" r:id="rId8"/>
    <p:sldId id="270" r:id="rId9"/>
    <p:sldId id="285" r:id="rId10"/>
    <p:sldId id="263" r:id="rId11"/>
    <p:sldId id="271" r:id="rId12"/>
    <p:sldId id="273" r:id="rId13"/>
    <p:sldId id="272" r:id="rId14"/>
    <p:sldId id="280" r:id="rId15"/>
    <p:sldId id="276" r:id="rId16"/>
    <p:sldId id="277" r:id="rId17"/>
    <p:sldId id="278" r:id="rId18"/>
    <p:sldId id="279" r:id="rId19"/>
    <p:sldId id="282" r:id="rId20"/>
    <p:sldId id="274" r:id="rId21"/>
    <p:sldId id="281" r:id="rId22"/>
    <p:sldId id="26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C30D5B"/>
    <a:srgbClr val="EA106D"/>
    <a:srgbClr val="F40C06"/>
    <a:srgbClr val="0060EE"/>
    <a:srgbClr val="0066FF"/>
    <a:srgbClr val="0000FF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6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8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12" Type="http://schemas.openxmlformats.org/officeDocument/2006/relationships/image" Target="../media/image17.wmf"/><Relationship Id="rId17" Type="http://schemas.openxmlformats.org/officeDocument/2006/relationships/image" Target="../media/image22.wmf"/><Relationship Id="rId2" Type="http://schemas.openxmlformats.org/officeDocument/2006/relationships/image" Target="../media/image7.wmf"/><Relationship Id="rId16" Type="http://schemas.openxmlformats.org/officeDocument/2006/relationships/image" Target="../media/image21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11" Type="http://schemas.openxmlformats.org/officeDocument/2006/relationships/image" Target="../media/image16.wmf"/><Relationship Id="rId5" Type="http://schemas.openxmlformats.org/officeDocument/2006/relationships/image" Target="../media/image10.wmf"/><Relationship Id="rId15" Type="http://schemas.openxmlformats.org/officeDocument/2006/relationships/image" Target="../media/image2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Relationship Id="rId14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A68D5-2717-4073-8073-23D6C3455005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AF6BD-A066-4F1B-976F-FC12F18F1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B723C-A361-460F-AF8D-30EA9F9138C6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E67FF-CA3D-4D1D-8B2B-E4BA0E098D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A1185-7CB7-4B98-9889-8D035E40122C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99343-C210-4ADF-BA7B-6B0E5C090A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4F757-0A3E-48E3-9F61-4BFE85A7235F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6731C-69E4-4205-9332-4EA2FBCE6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A0EA2-2CB8-4E1B-840E-8C0752AB55F2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E557D-5A40-4E43-8748-60F9F9689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FCE34-A613-48ED-93FE-78C401600F15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E22EC-31A4-476F-9378-B4B332B0E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24F0E-A4BB-4A9F-9AD9-6FC5DAC4107B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11E30-74F5-4164-BCF6-38C171D892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F3A32-70AD-4B5E-9242-3727F4EEB603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5B7C3-9B79-42C2-AEA6-08E06BB9D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B8460-C9FF-47D6-AF70-5E7BA9B33764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759F6-25D3-434E-B335-EAF81FB60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8FA6F-4678-4D9E-9BE0-E78D6FD89443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C193D-AE74-463D-A95F-EB86BB464B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7D73E-70CD-40F4-89CA-DB3B733FCA6D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1AE9B-BFF1-4494-9468-453F705BA8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FDFAA-C1B9-4062-BF18-E24FA6CCF166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65E87-798C-4649-991F-CAA1A7508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CEDBC-AFBB-447C-AADE-BD989C72410C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5FD65-E39C-44E7-9921-BB4522BF0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A65AB3-826F-44B7-A84C-F7E557E209FB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BBDE5A-5735-4A77-92B3-C4A98D120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39.pn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18" Type="http://schemas.openxmlformats.org/officeDocument/2006/relationships/oleObject" Target="../embeddings/oleObject1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8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13.bin"/><Relationship Id="rId10" Type="http://schemas.openxmlformats.org/officeDocument/2006/relationships/oleObject" Target="../embeddings/oleObject8.bin"/><Relationship Id="rId19" Type="http://schemas.openxmlformats.org/officeDocument/2006/relationships/oleObject" Target="../embeddings/oleObject17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2.jpe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WordArt 17"/>
          <p:cNvSpPr>
            <a:spLocks noChangeArrowheads="1" noChangeShapeType="1" noTextEdit="1"/>
          </p:cNvSpPr>
          <p:nvPr/>
        </p:nvSpPr>
        <p:spPr bwMode="auto">
          <a:xfrm>
            <a:off x="1258888" y="836613"/>
            <a:ext cx="6648450" cy="2087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D0B4A"/>
                    </a:gs>
                    <a:gs pos="50000">
                      <a:srgbClr val="F40C06"/>
                    </a:gs>
                    <a:gs pos="100000">
                      <a:srgbClr val="9D0B4A"/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ГРАФІК ФУНКЦІЇ.</a:t>
            </a:r>
          </a:p>
          <a:p>
            <a:pPr algn="ctr"/>
            <a:r>
              <a:rPr lang="ru-RU" sz="2800" b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D0B4A"/>
                    </a:gs>
                    <a:gs pos="50000">
                      <a:srgbClr val="F40C06"/>
                    </a:gs>
                    <a:gs pos="100000">
                      <a:srgbClr val="9D0B4A"/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ФУНКЦІЯ ЯК МАТЕМАТИЧНА МОДЕЛЬ </a:t>
            </a:r>
          </a:p>
          <a:p>
            <a:pPr algn="ctr"/>
            <a:r>
              <a:rPr lang="ru-RU" sz="2800" b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D0B4A"/>
                    </a:gs>
                    <a:gs pos="50000">
                      <a:srgbClr val="F40C06"/>
                    </a:gs>
                    <a:gs pos="100000">
                      <a:srgbClr val="9D0B4A"/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РЕАЛЬНИХ ПРОЦЕСІВ</a:t>
            </a:r>
            <a:endParaRPr lang="en-US" sz="2800" b="1" kern="10">
              <a:ln w="19050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D0B4A"/>
                  </a:gs>
                  <a:gs pos="50000">
                    <a:srgbClr val="F40C06"/>
                  </a:gs>
                  <a:gs pos="100000">
                    <a:srgbClr val="9D0B4A"/>
                  </a:gs>
                </a:gsLst>
                <a:lin ang="2700000" scaled="1"/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3334" name="Picture 22" descr="BS02064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3365500"/>
            <a:ext cx="3097212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3" descr="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9338" y="3068638"/>
            <a:ext cx="3614737" cy="327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09" name="Group 51"/>
          <p:cNvGrpSpPr>
            <a:grpSpLocks/>
          </p:cNvGrpSpPr>
          <p:nvPr/>
        </p:nvGrpSpPr>
        <p:grpSpPr bwMode="auto">
          <a:xfrm>
            <a:off x="755650" y="2205038"/>
            <a:ext cx="7200900" cy="4114800"/>
            <a:chOff x="431" y="1570"/>
            <a:chExt cx="4629" cy="2592"/>
          </a:xfrm>
        </p:grpSpPr>
        <p:sp>
          <p:nvSpPr>
            <p:cNvPr id="68612" name="Line 7"/>
            <p:cNvSpPr>
              <a:spLocks noChangeShapeType="1"/>
            </p:cNvSpPr>
            <p:nvPr/>
          </p:nvSpPr>
          <p:spPr bwMode="auto">
            <a:xfrm>
              <a:off x="568" y="3886"/>
              <a:ext cx="42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13" name="Line 8"/>
            <p:cNvSpPr>
              <a:spLocks noChangeShapeType="1"/>
            </p:cNvSpPr>
            <p:nvPr/>
          </p:nvSpPr>
          <p:spPr bwMode="auto">
            <a:xfrm>
              <a:off x="750" y="3522"/>
              <a:ext cx="18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14" name="Line 9"/>
            <p:cNvSpPr>
              <a:spLocks noChangeShapeType="1"/>
            </p:cNvSpPr>
            <p:nvPr/>
          </p:nvSpPr>
          <p:spPr bwMode="auto">
            <a:xfrm>
              <a:off x="750" y="3114"/>
              <a:ext cx="18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15" name="Line 10"/>
            <p:cNvSpPr>
              <a:spLocks noChangeShapeType="1"/>
            </p:cNvSpPr>
            <p:nvPr/>
          </p:nvSpPr>
          <p:spPr bwMode="auto">
            <a:xfrm>
              <a:off x="750" y="2750"/>
              <a:ext cx="18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16" name="Line 11"/>
            <p:cNvSpPr>
              <a:spLocks noChangeShapeType="1"/>
            </p:cNvSpPr>
            <p:nvPr/>
          </p:nvSpPr>
          <p:spPr bwMode="auto">
            <a:xfrm>
              <a:off x="750" y="2387"/>
              <a:ext cx="18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17" name="Line 12"/>
            <p:cNvSpPr>
              <a:spLocks noChangeShapeType="1"/>
            </p:cNvSpPr>
            <p:nvPr/>
          </p:nvSpPr>
          <p:spPr bwMode="auto">
            <a:xfrm flipV="1">
              <a:off x="1891" y="3795"/>
              <a:ext cx="1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18" name="Line 13"/>
            <p:cNvSpPr>
              <a:spLocks noChangeShapeType="1"/>
            </p:cNvSpPr>
            <p:nvPr/>
          </p:nvSpPr>
          <p:spPr bwMode="auto">
            <a:xfrm flipV="1">
              <a:off x="2940" y="3795"/>
              <a:ext cx="1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19" name="Line 14"/>
            <p:cNvSpPr>
              <a:spLocks noChangeShapeType="1"/>
            </p:cNvSpPr>
            <p:nvPr/>
          </p:nvSpPr>
          <p:spPr bwMode="auto">
            <a:xfrm flipV="1">
              <a:off x="3305" y="3795"/>
              <a:ext cx="1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0" name="Line 15"/>
            <p:cNvSpPr>
              <a:spLocks noChangeShapeType="1"/>
            </p:cNvSpPr>
            <p:nvPr/>
          </p:nvSpPr>
          <p:spPr bwMode="auto">
            <a:xfrm flipV="1">
              <a:off x="3670" y="3795"/>
              <a:ext cx="1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1" name="Line 16"/>
            <p:cNvSpPr>
              <a:spLocks noChangeShapeType="1"/>
            </p:cNvSpPr>
            <p:nvPr/>
          </p:nvSpPr>
          <p:spPr bwMode="auto">
            <a:xfrm flipV="1">
              <a:off x="2575" y="3795"/>
              <a:ext cx="1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2" name="Text Box 17"/>
            <p:cNvSpPr txBox="1">
              <a:spLocks noChangeArrowheads="1"/>
            </p:cNvSpPr>
            <p:nvPr/>
          </p:nvSpPr>
          <p:spPr bwMode="auto">
            <a:xfrm>
              <a:off x="476" y="3382"/>
              <a:ext cx="4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b="1" i="1">
                  <a:latin typeface="Georgia" pitchFamily="18" charset="0"/>
                </a:rPr>
                <a:t>20</a:t>
              </a:r>
              <a:endParaRPr lang="ru-RU" b="1" i="1">
                <a:latin typeface="Georgia" pitchFamily="18" charset="0"/>
              </a:endParaRPr>
            </a:p>
          </p:txBody>
        </p:sp>
        <p:sp>
          <p:nvSpPr>
            <p:cNvPr id="68623" name="Line 19"/>
            <p:cNvSpPr>
              <a:spLocks noChangeShapeType="1"/>
            </p:cNvSpPr>
            <p:nvPr/>
          </p:nvSpPr>
          <p:spPr bwMode="auto">
            <a:xfrm flipV="1">
              <a:off x="841" y="1706"/>
              <a:ext cx="0" cy="22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4" name="Text Box 20"/>
            <p:cNvSpPr txBox="1">
              <a:spLocks noChangeArrowheads="1"/>
            </p:cNvSpPr>
            <p:nvPr/>
          </p:nvSpPr>
          <p:spPr bwMode="auto">
            <a:xfrm>
              <a:off x="431" y="1570"/>
              <a:ext cx="5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b="1" i="1">
                  <a:latin typeface="Georgia" pitchFamily="18" charset="0"/>
                </a:rPr>
                <a:t>   </a:t>
              </a:r>
              <a:r>
                <a:rPr lang="en-US" b="1" i="1">
                  <a:latin typeface="Georgia" pitchFamily="18" charset="0"/>
                </a:rPr>
                <a:t>t°C</a:t>
              </a:r>
              <a:r>
                <a:rPr lang="en-US" b="1">
                  <a:latin typeface="Georgia" pitchFamily="18" charset="0"/>
                </a:rPr>
                <a:t>  </a:t>
              </a:r>
              <a:endParaRPr lang="ru-RU" b="1" i="1">
                <a:latin typeface="Georgia" pitchFamily="18" charset="0"/>
              </a:endParaRPr>
            </a:p>
          </p:txBody>
        </p:sp>
        <p:sp>
          <p:nvSpPr>
            <p:cNvPr id="68625" name="Text Box 21"/>
            <p:cNvSpPr txBox="1">
              <a:spLocks noChangeArrowheads="1"/>
            </p:cNvSpPr>
            <p:nvPr/>
          </p:nvSpPr>
          <p:spPr bwMode="auto">
            <a:xfrm>
              <a:off x="476" y="2978"/>
              <a:ext cx="3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1600" b="1" i="1">
                  <a:latin typeface="Georgia" pitchFamily="18" charset="0"/>
                </a:rPr>
                <a:t>4</a:t>
              </a:r>
              <a:r>
                <a:rPr lang="uk-UA" b="1" i="1">
                  <a:latin typeface="Georgia" pitchFamily="18" charset="0"/>
                </a:rPr>
                <a:t>0</a:t>
              </a:r>
              <a:endParaRPr lang="ru-RU" b="1" i="1">
                <a:latin typeface="Georgia" pitchFamily="18" charset="0"/>
              </a:endParaRPr>
            </a:p>
          </p:txBody>
        </p:sp>
        <p:sp>
          <p:nvSpPr>
            <p:cNvPr id="68626" name="Text Box 22"/>
            <p:cNvSpPr txBox="1">
              <a:spLocks noChangeArrowheads="1"/>
            </p:cNvSpPr>
            <p:nvPr/>
          </p:nvSpPr>
          <p:spPr bwMode="auto">
            <a:xfrm>
              <a:off x="472" y="2614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b="1" i="1">
                  <a:latin typeface="Georgia" pitchFamily="18" charset="0"/>
                </a:rPr>
                <a:t>60</a:t>
              </a:r>
              <a:endParaRPr lang="ru-RU" b="1" i="1">
                <a:latin typeface="Georgia" pitchFamily="18" charset="0"/>
              </a:endParaRPr>
            </a:p>
          </p:txBody>
        </p:sp>
        <p:sp>
          <p:nvSpPr>
            <p:cNvPr id="68627" name="Text Box 23"/>
            <p:cNvSpPr txBox="1">
              <a:spLocks noChangeArrowheads="1"/>
            </p:cNvSpPr>
            <p:nvPr/>
          </p:nvSpPr>
          <p:spPr bwMode="auto">
            <a:xfrm>
              <a:off x="476" y="2251"/>
              <a:ext cx="3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b="1" i="1">
                  <a:latin typeface="Georgia" pitchFamily="18" charset="0"/>
                </a:rPr>
                <a:t>80</a:t>
              </a:r>
              <a:endParaRPr lang="ru-RU" b="1" i="1">
                <a:latin typeface="Georgia" pitchFamily="18" charset="0"/>
              </a:endParaRPr>
            </a:p>
          </p:txBody>
        </p:sp>
        <p:sp>
          <p:nvSpPr>
            <p:cNvPr id="68628" name="Text Box 24"/>
            <p:cNvSpPr txBox="1">
              <a:spLocks noChangeArrowheads="1"/>
            </p:cNvSpPr>
            <p:nvPr/>
          </p:nvSpPr>
          <p:spPr bwMode="auto">
            <a:xfrm>
              <a:off x="1115" y="3931"/>
              <a:ext cx="21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b="1">
                  <a:latin typeface="Georgia" pitchFamily="18" charset="0"/>
                </a:rPr>
                <a:t>2</a:t>
              </a:r>
              <a:endParaRPr lang="ru-RU" b="1">
                <a:latin typeface="Georgia" pitchFamily="18" charset="0"/>
              </a:endParaRPr>
            </a:p>
          </p:txBody>
        </p:sp>
        <p:sp>
          <p:nvSpPr>
            <p:cNvPr id="68629" name="Text Box 25"/>
            <p:cNvSpPr txBox="1">
              <a:spLocks noChangeArrowheads="1"/>
            </p:cNvSpPr>
            <p:nvPr/>
          </p:nvSpPr>
          <p:spPr bwMode="auto">
            <a:xfrm>
              <a:off x="1410" y="3886"/>
              <a:ext cx="2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b="1">
                  <a:latin typeface="Georgia" pitchFamily="18" charset="0"/>
                </a:rPr>
                <a:t>4</a:t>
              </a:r>
              <a:endParaRPr lang="ru-RU" b="1">
                <a:latin typeface="Georgia" pitchFamily="18" charset="0"/>
              </a:endParaRPr>
            </a:p>
          </p:txBody>
        </p:sp>
        <p:sp>
          <p:nvSpPr>
            <p:cNvPr id="68630" name="Text Box 26"/>
            <p:cNvSpPr txBox="1">
              <a:spLocks noChangeArrowheads="1"/>
            </p:cNvSpPr>
            <p:nvPr/>
          </p:nvSpPr>
          <p:spPr bwMode="auto">
            <a:xfrm>
              <a:off x="1799" y="3931"/>
              <a:ext cx="21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b="1">
                  <a:latin typeface="Georgia" pitchFamily="18" charset="0"/>
                </a:rPr>
                <a:t>6</a:t>
              </a:r>
              <a:endParaRPr lang="ru-RU" b="1">
                <a:latin typeface="Georgia" pitchFamily="18" charset="0"/>
              </a:endParaRPr>
            </a:p>
          </p:txBody>
        </p:sp>
        <p:sp>
          <p:nvSpPr>
            <p:cNvPr id="68631" name="Text Box 27"/>
            <p:cNvSpPr txBox="1">
              <a:spLocks noChangeArrowheads="1"/>
            </p:cNvSpPr>
            <p:nvPr/>
          </p:nvSpPr>
          <p:spPr bwMode="auto">
            <a:xfrm>
              <a:off x="2166" y="3931"/>
              <a:ext cx="2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b="1">
                  <a:latin typeface="Georgia" pitchFamily="18" charset="0"/>
                </a:rPr>
                <a:t>8</a:t>
              </a:r>
              <a:endParaRPr lang="ru-RU" b="1">
                <a:latin typeface="Georgia" pitchFamily="18" charset="0"/>
              </a:endParaRPr>
            </a:p>
          </p:txBody>
        </p:sp>
        <p:sp>
          <p:nvSpPr>
            <p:cNvPr id="68632" name="Text Box 28"/>
            <p:cNvSpPr txBox="1">
              <a:spLocks noChangeArrowheads="1"/>
            </p:cNvSpPr>
            <p:nvPr/>
          </p:nvSpPr>
          <p:spPr bwMode="auto">
            <a:xfrm>
              <a:off x="2440" y="3931"/>
              <a:ext cx="29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b="1">
                  <a:latin typeface="Georgia" pitchFamily="18" charset="0"/>
                </a:rPr>
                <a:t>10</a:t>
              </a:r>
              <a:endParaRPr lang="ru-RU" b="1">
                <a:latin typeface="Georgia" pitchFamily="18" charset="0"/>
              </a:endParaRPr>
            </a:p>
          </p:txBody>
        </p:sp>
        <p:sp>
          <p:nvSpPr>
            <p:cNvPr id="68633" name="Line 29"/>
            <p:cNvSpPr>
              <a:spLocks noChangeShapeType="1"/>
            </p:cNvSpPr>
            <p:nvPr/>
          </p:nvSpPr>
          <p:spPr bwMode="auto">
            <a:xfrm>
              <a:off x="750" y="2024"/>
              <a:ext cx="18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34" name="Text Box 30"/>
            <p:cNvSpPr txBox="1">
              <a:spLocks noChangeArrowheads="1"/>
            </p:cNvSpPr>
            <p:nvPr/>
          </p:nvSpPr>
          <p:spPr bwMode="auto">
            <a:xfrm>
              <a:off x="431" y="1887"/>
              <a:ext cx="45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b="1" i="1">
                  <a:latin typeface="Georgia" pitchFamily="18" charset="0"/>
                </a:rPr>
                <a:t>100</a:t>
              </a:r>
              <a:endParaRPr lang="ru-RU" b="1" i="1">
                <a:latin typeface="Georgia" pitchFamily="18" charset="0"/>
              </a:endParaRPr>
            </a:p>
          </p:txBody>
        </p:sp>
        <p:sp>
          <p:nvSpPr>
            <p:cNvPr id="68635" name="Line 31"/>
            <p:cNvSpPr>
              <a:spLocks noChangeShapeType="1"/>
            </p:cNvSpPr>
            <p:nvPr/>
          </p:nvSpPr>
          <p:spPr bwMode="auto">
            <a:xfrm flipV="1">
              <a:off x="1206" y="3795"/>
              <a:ext cx="1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36" name="Line 32"/>
            <p:cNvSpPr>
              <a:spLocks noChangeShapeType="1"/>
            </p:cNvSpPr>
            <p:nvPr/>
          </p:nvSpPr>
          <p:spPr bwMode="auto">
            <a:xfrm flipV="1">
              <a:off x="1527" y="3795"/>
              <a:ext cx="1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37" name="Line 33"/>
            <p:cNvSpPr>
              <a:spLocks noChangeShapeType="1"/>
            </p:cNvSpPr>
            <p:nvPr/>
          </p:nvSpPr>
          <p:spPr bwMode="auto">
            <a:xfrm flipV="1">
              <a:off x="2255" y="3795"/>
              <a:ext cx="1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38" name="Line 34"/>
            <p:cNvSpPr>
              <a:spLocks noChangeShapeType="1"/>
            </p:cNvSpPr>
            <p:nvPr/>
          </p:nvSpPr>
          <p:spPr bwMode="auto">
            <a:xfrm flipV="1">
              <a:off x="4355" y="3795"/>
              <a:ext cx="1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39" name="Line 35"/>
            <p:cNvSpPr>
              <a:spLocks noChangeShapeType="1"/>
            </p:cNvSpPr>
            <p:nvPr/>
          </p:nvSpPr>
          <p:spPr bwMode="auto">
            <a:xfrm flipV="1">
              <a:off x="3990" y="3795"/>
              <a:ext cx="1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40" name="Text Box 36"/>
            <p:cNvSpPr txBox="1">
              <a:spLocks noChangeArrowheads="1"/>
            </p:cNvSpPr>
            <p:nvPr/>
          </p:nvSpPr>
          <p:spPr bwMode="auto">
            <a:xfrm>
              <a:off x="2835" y="3926"/>
              <a:ext cx="28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b="1">
                  <a:latin typeface="Georgia" pitchFamily="18" charset="0"/>
                </a:rPr>
                <a:t>12</a:t>
              </a:r>
              <a:endParaRPr lang="ru-RU" b="1">
                <a:latin typeface="Georgia" pitchFamily="18" charset="0"/>
              </a:endParaRPr>
            </a:p>
          </p:txBody>
        </p:sp>
        <p:sp>
          <p:nvSpPr>
            <p:cNvPr id="68641" name="Text Box 37"/>
            <p:cNvSpPr txBox="1">
              <a:spLocks noChangeArrowheads="1"/>
            </p:cNvSpPr>
            <p:nvPr/>
          </p:nvSpPr>
          <p:spPr bwMode="auto">
            <a:xfrm>
              <a:off x="3169" y="3931"/>
              <a:ext cx="28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b="1">
                  <a:latin typeface="Georgia" pitchFamily="18" charset="0"/>
                </a:rPr>
                <a:t>14</a:t>
              </a:r>
              <a:endParaRPr lang="ru-RU" b="1">
                <a:latin typeface="Georgia" pitchFamily="18" charset="0"/>
              </a:endParaRPr>
            </a:p>
          </p:txBody>
        </p:sp>
        <p:sp>
          <p:nvSpPr>
            <p:cNvPr id="68642" name="Text Box 38"/>
            <p:cNvSpPr txBox="1">
              <a:spLocks noChangeArrowheads="1"/>
            </p:cNvSpPr>
            <p:nvPr/>
          </p:nvSpPr>
          <p:spPr bwMode="auto">
            <a:xfrm>
              <a:off x="3534" y="3926"/>
              <a:ext cx="2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b="1">
                  <a:latin typeface="Georgia" pitchFamily="18" charset="0"/>
                </a:rPr>
                <a:t>16</a:t>
              </a:r>
              <a:endParaRPr lang="ru-RU" b="1">
                <a:latin typeface="Georgia" pitchFamily="18" charset="0"/>
              </a:endParaRPr>
            </a:p>
          </p:txBody>
        </p:sp>
        <p:sp>
          <p:nvSpPr>
            <p:cNvPr id="68643" name="Text Box 39"/>
            <p:cNvSpPr txBox="1">
              <a:spLocks noChangeArrowheads="1"/>
            </p:cNvSpPr>
            <p:nvPr/>
          </p:nvSpPr>
          <p:spPr bwMode="auto">
            <a:xfrm>
              <a:off x="3838" y="3931"/>
              <a:ext cx="2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b="1">
                  <a:latin typeface="Georgia" pitchFamily="18" charset="0"/>
                </a:rPr>
                <a:t>18</a:t>
              </a:r>
              <a:endParaRPr lang="ru-RU" b="1">
                <a:latin typeface="Georgia" pitchFamily="18" charset="0"/>
              </a:endParaRPr>
            </a:p>
          </p:txBody>
        </p:sp>
        <p:sp>
          <p:nvSpPr>
            <p:cNvPr id="68644" name="Text Box 40"/>
            <p:cNvSpPr txBox="1">
              <a:spLocks noChangeArrowheads="1"/>
            </p:cNvSpPr>
            <p:nvPr/>
          </p:nvSpPr>
          <p:spPr bwMode="auto">
            <a:xfrm>
              <a:off x="4219" y="3931"/>
              <a:ext cx="31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b="1">
                  <a:latin typeface="Georgia" pitchFamily="18" charset="0"/>
                </a:rPr>
                <a:t>20</a:t>
              </a:r>
              <a:endParaRPr lang="ru-RU" b="1">
                <a:latin typeface="Georgia" pitchFamily="18" charset="0"/>
              </a:endParaRPr>
            </a:p>
          </p:txBody>
        </p:sp>
        <p:sp>
          <p:nvSpPr>
            <p:cNvPr id="68645" name="Text Box 41"/>
            <p:cNvSpPr txBox="1">
              <a:spLocks noChangeArrowheads="1"/>
            </p:cNvSpPr>
            <p:nvPr/>
          </p:nvSpPr>
          <p:spPr bwMode="auto">
            <a:xfrm>
              <a:off x="705" y="3886"/>
              <a:ext cx="2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b="1">
                  <a:latin typeface="Georgia" pitchFamily="18" charset="0"/>
                </a:rPr>
                <a:t>0</a:t>
              </a:r>
              <a:endParaRPr lang="ru-RU" b="1">
                <a:latin typeface="Georgia" pitchFamily="18" charset="0"/>
              </a:endParaRPr>
            </a:p>
          </p:txBody>
        </p:sp>
        <p:sp>
          <p:nvSpPr>
            <p:cNvPr id="68646" name="Text Box 42"/>
            <p:cNvSpPr txBox="1">
              <a:spLocks noChangeArrowheads="1"/>
            </p:cNvSpPr>
            <p:nvPr/>
          </p:nvSpPr>
          <p:spPr bwMode="auto">
            <a:xfrm>
              <a:off x="4584" y="3911"/>
              <a:ext cx="4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i="1">
                  <a:latin typeface="Georgia" pitchFamily="18" charset="0"/>
                </a:rPr>
                <a:t>t, </a:t>
              </a:r>
              <a:r>
                <a:rPr lang="uk-UA" sz="2000" b="1" i="1">
                  <a:latin typeface="Georgia" pitchFamily="18" charset="0"/>
                </a:rPr>
                <a:t>хв</a:t>
              </a:r>
              <a:endParaRPr lang="ru-RU" sz="2000" b="1" i="1">
                <a:latin typeface="Georgia" pitchFamily="18" charset="0"/>
              </a:endParaRPr>
            </a:p>
          </p:txBody>
        </p:sp>
        <p:sp>
          <p:nvSpPr>
            <p:cNvPr id="68647" name="Line 48"/>
            <p:cNvSpPr>
              <a:spLocks noChangeShapeType="1"/>
            </p:cNvSpPr>
            <p:nvPr/>
          </p:nvSpPr>
          <p:spPr bwMode="auto">
            <a:xfrm flipV="1">
              <a:off x="839" y="2024"/>
              <a:ext cx="1406" cy="1497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48" name="Line 49"/>
            <p:cNvSpPr>
              <a:spLocks noChangeShapeType="1"/>
            </p:cNvSpPr>
            <p:nvPr/>
          </p:nvSpPr>
          <p:spPr bwMode="auto">
            <a:xfrm>
              <a:off x="2245" y="2024"/>
              <a:ext cx="1089" cy="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49" name="Line 50"/>
            <p:cNvSpPr>
              <a:spLocks noChangeShapeType="1"/>
            </p:cNvSpPr>
            <p:nvPr/>
          </p:nvSpPr>
          <p:spPr bwMode="auto">
            <a:xfrm>
              <a:off x="3288" y="2024"/>
              <a:ext cx="1044" cy="363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610" name="WordArt 52"/>
          <p:cNvSpPr>
            <a:spLocks noChangeArrowheads="1" noChangeShapeType="1" noTextEdit="1"/>
          </p:cNvSpPr>
          <p:nvPr/>
        </p:nvSpPr>
        <p:spPr bwMode="auto">
          <a:xfrm>
            <a:off x="971550" y="476250"/>
            <a:ext cx="727233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 малюнку зображено графік зміни температури води протягом 20 хв.</a:t>
            </a:r>
            <a:endParaRPr lang="en-US" sz="2000" b="1" kern="1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8611" name="WordArt 53"/>
          <p:cNvSpPr>
            <a:spLocks noChangeArrowheads="1" noChangeShapeType="1" noTextEdit="1"/>
          </p:cNvSpPr>
          <p:nvPr/>
        </p:nvSpPr>
        <p:spPr bwMode="auto">
          <a:xfrm>
            <a:off x="1042988" y="1196975"/>
            <a:ext cx="72009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Користуючись графіком функції, </a:t>
            </a:r>
          </a:p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поставте запитання та дайте на них відповідь</a:t>
            </a:r>
            <a:endParaRPr lang="en-US" sz="20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WordArt 5"/>
          <p:cNvSpPr>
            <a:spLocks noChangeArrowheads="1" noChangeShapeType="1" noTextEdit="1"/>
          </p:cNvSpPr>
          <p:nvPr/>
        </p:nvSpPr>
        <p:spPr bwMode="auto">
          <a:xfrm>
            <a:off x="971550" y="476250"/>
            <a:ext cx="727233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 малюнку зображено графік залежності висоти польоту від часу.</a:t>
            </a:r>
            <a:endParaRPr lang="en-US" sz="2000" b="1" kern="1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9634" name="WordArt 6"/>
          <p:cNvSpPr>
            <a:spLocks noChangeArrowheads="1" noChangeShapeType="1" noTextEdit="1"/>
          </p:cNvSpPr>
          <p:nvPr/>
        </p:nvSpPr>
        <p:spPr bwMode="auto">
          <a:xfrm>
            <a:off x="827088" y="1412875"/>
            <a:ext cx="72009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- На якій максимальній висоті летів літак?</a:t>
            </a:r>
          </a:p>
          <a:p>
            <a:pPr algn="ctr"/>
            <a:endParaRPr lang="en-US" sz="20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latin typeface="Arial"/>
              <a:cs typeface="Arial"/>
            </a:endParaRPr>
          </a:p>
        </p:txBody>
      </p:sp>
      <p:sp>
        <p:nvSpPr>
          <p:cNvPr id="69635" name="Text Box 20"/>
          <p:cNvSpPr txBox="1">
            <a:spLocks noChangeArrowheads="1"/>
          </p:cNvSpPr>
          <p:nvPr/>
        </p:nvSpPr>
        <p:spPr bwMode="auto">
          <a:xfrm>
            <a:off x="395288" y="2630488"/>
            <a:ext cx="1141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i="1">
                <a:latin typeface="Georgia" pitchFamily="18" charset="0"/>
              </a:rPr>
              <a:t>   Н, км</a:t>
            </a:r>
            <a:r>
              <a:rPr lang="en-US" b="1">
                <a:latin typeface="Georgia" pitchFamily="18" charset="0"/>
              </a:rPr>
              <a:t>  </a:t>
            </a:r>
            <a:endParaRPr lang="ru-RU" b="1" i="1">
              <a:latin typeface="Georgia" pitchFamily="18" charset="0"/>
            </a:endParaRPr>
          </a:p>
        </p:txBody>
      </p:sp>
      <p:grpSp>
        <p:nvGrpSpPr>
          <p:cNvPr id="69636" name="Group 49"/>
          <p:cNvGrpSpPr>
            <a:grpSpLocks/>
          </p:cNvGrpSpPr>
          <p:nvPr/>
        </p:nvGrpSpPr>
        <p:grpSpPr bwMode="auto">
          <a:xfrm>
            <a:off x="1236663" y="2781300"/>
            <a:ext cx="4848225" cy="3538538"/>
            <a:chOff x="610" y="1752"/>
            <a:chExt cx="3054" cy="2229"/>
          </a:xfrm>
        </p:grpSpPr>
        <p:sp>
          <p:nvSpPr>
            <p:cNvPr id="69638" name="Line 8"/>
            <p:cNvSpPr>
              <a:spLocks noChangeShapeType="1"/>
            </p:cNvSpPr>
            <p:nvPr/>
          </p:nvSpPr>
          <p:spPr bwMode="auto">
            <a:xfrm flipV="1">
              <a:off x="610" y="3702"/>
              <a:ext cx="2860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39" name="Line 9"/>
            <p:cNvSpPr>
              <a:spLocks noChangeShapeType="1"/>
            </p:cNvSpPr>
            <p:nvPr/>
          </p:nvSpPr>
          <p:spPr bwMode="auto">
            <a:xfrm>
              <a:off x="789" y="3341"/>
              <a:ext cx="1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40" name="Line 10"/>
            <p:cNvSpPr>
              <a:spLocks noChangeShapeType="1"/>
            </p:cNvSpPr>
            <p:nvPr/>
          </p:nvSpPr>
          <p:spPr bwMode="auto">
            <a:xfrm>
              <a:off x="789" y="2933"/>
              <a:ext cx="1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41" name="Line 11"/>
            <p:cNvSpPr>
              <a:spLocks noChangeShapeType="1"/>
            </p:cNvSpPr>
            <p:nvPr/>
          </p:nvSpPr>
          <p:spPr bwMode="auto">
            <a:xfrm>
              <a:off x="789" y="2569"/>
              <a:ext cx="1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42" name="Line 12"/>
            <p:cNvSpPr>
              <a:spLocks noChangeShapeType="1"/>
            </p:cNvSpPr>
            <p:nvPr/>
          </p:nvSpPr>
          <p:spPr bwMode="auto">
            <a:xfrm>
              <a:off x="789" y="2206"/>
              <a:ext cx="1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43" name="Line 13"/>
            <p:cNvSpPr>
              <a:spLocks noChangeShapeType="1"/>
            </p:cNvSpPr>
            <p:nvPr/>
          </p:nvSpPr>
          <p:spPr bwMode="auto">
            <a:xfrm flipV="1">
              <a:off x="1907" y="3614"/>
              <a:ext cx="1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44" name="Line 14"/>
            <p:cNvSpPr>
              <a:spLocks noChangeShapeType="1"/>
            </p:cNvSpPr>
            <p:nvPr/>
          </p:nvSpPr>
          <p:spPr bwMode="auto">
            <a:xfrm flipV="1">
              <a:off x="2935" y="3614"/>
              <a:ext cx="1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45" name="Line 17"/>
            <p:cNvSpPr>
              <a:spLocks noChangeShapeType="1"/>
            </p:cNvSpPr>
            <p:nvPr/>
          </p:nvSpPr>
          <p:spPr bwMode="auto">
            <a:xfrm flipV="1">
              <a:off x="2577" y="3614"/>
              <a:ext cx="1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46" name="Text Box 18"/>
            <p:cNvSpPr txBox="1">
              <a:spLocks noChangeArrowheads="1"/>
            </p:cNvSpPr>
            <p:nvPr/>
          </p:nvSpPr>
          <p:spPr bwMode="auto">
            <a:xfrm>
              <a:off x="657" y="3201"/>
              <a:ext cx="2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b="1" i="1">
                  <a:latin typeface="Georgia" pitchFamily="18" charset="0"/>
                </a:rPr>
                <a:t>1</a:t>
              </a:r>
              <a:endParaRPr lang="ru-RU" b="1" i="1">
                <a:latin typeface="Georgia" pitchFamily="18" charset="0"/>
              </a:endParaRPr>
            </a:p>
          </p:txBody>
        </p:sp>
        <p:sp>
          <p:nvSpPr>
            <p:cNvPr id="69647" name="Line 19"/>
            <p:cNvSpPr>
              <a:spLocks noChangeShapeType="1"/>
            </p:cNvSpPr>
            <p:nvPr/>
          </p:nvSpPr>
          <p:spPr bwMode="auto">
            <a:xfrm flipV="1">
              <a:off x="878" y="1752"/>
              <a:ext cx="6" cy="19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48" name="Text Box 21"/>
            <p:cNvSpPr txBox="1">
              <a:spLocks noChangeArrowheads="1"/>
            </p:cNvSpPr>
            <p:nvPr/>
          </p:nvSpPr>
          <p:spPr bwMode="auto">
            <a:xfrm>
              <a:off x="615" y="2795"/>
              <a:ext cx="3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b="1" i="1">
                  <a:latin typeface="Georgia" pitchFamily="18" charset="0"/>
                </a:rPr>
                <a:t>2</a:t>
              </a:r>
              <a:endParaRPr lang="ru-RU" b="1" i="1">
                <a:latin typeface="Georgia" pitchFamily="18" charset="0"/>
              </a:endParaRPr>
            </a:p>
          </p:txBody>
        </p:sp>
        <p:sp>
          <p:nvSpPr>
            <p:cNvPr id="69649" name="Text Box 22"/>
            <p:cNvSpPr txBox="1">
              <a:spLocks noChangeArrowheads="1"/>
            </p:cNvSpPr>
            <p:nvPr/>
          </p:nvSpPr>
          <p:spPr bwMode="auto">
            <a:xfrm>
              <a:off x="616" y="2433"/>
              <a:ext cx="4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1600" b="1" i="1">
                  <a:latin typeface="Georgia" pitchFamily="18" charset="0"/>
                </a:rPr>
                <a:t>3</a:t>
              </a:r>
              <a:endParaRPr lang="ru-RU" sz="1600" b="1" i="1">
                <a:latin typeface="Georgia" pitchFamily="18" charset="0"/>
              </a:endParaRPr>
            </a:p>
          </p:txBody>
        </p:sp>
        <p:sp>
          <p:nvSpPr>
            <p:cNvPr id="69650" name="Text Box 23"/>
            <p:cNvSpPr txBox="1">
              <a:spLocks noChangeArrowheads="1"/>
            </p:cNvSpPr>
            <p:nvPr/>
          </p:nvSpPr>
          <p:spPr bwMode="auto">
            <a:xfrm>
              <a:off x="615" y="2070"/>
              <a:ext cx="3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1600" b="1" i="1">
                  <a:latin typeface="Georgia" pitchFamily="18" charset="0"/>
                </a:rPr>
                <a:t>4</a:t>
              </a:r>
              <a:endParaRPr lang="ru-RU" sz="1600" b="1" i="1">
                <a:latin typeface="Georgia" pitchFamily="18" charset="0"/>
              </a:endParaRPr>
            </a:p>
          </p:txBody>
        </p:sp>
        <p:sp>
          <p:nvSpPr>
            <p:cNvPr id="69651" name="Text Box 24"/>
            <p:cNvSpPr txBox="1">
              <a:spLocks noChangeArrowheads="1"/>
            </p:cNvSpPr>
            <p:nvPr/>
          </p:nvSpPr>
          <p:spPr bwMode="auto">
            <a:xfrm>
              <a:off x="1146" y="3750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b="1">
                  <a:latin typeface="Georgia" pitchFamily="18" charset="0"/>
                </a:rPr>
                <a:t>10</a:t>
              </a:r>
              <a:endParaRPr lang="ru-RU" b="1">
                <a:latin typeface="Georgia" pitchFamily="18" charset="0"/>
              </a:endParaRPr>
            </a:p>
          </p:txBody>
        </p:sp>
        <p:sp>
          <p:nvSpPr>
            <p:cNvPr id="69652" name="Text Box 25"/>
            <p:cNvSpPr txBox="1">
              <a:spLocks noChangeArrowheads="1"/>
            </p:cNvSpPr>
            <p:nvPr/>
          </p:nvSpPr>
          <p:spPr bwMode="auto">
            <a:xfrm>
              <a:off x="1435" y="3743"/>
              <a:ext cx="4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b="1">
                  <a:latin typeface="Georgia" pitchFamily="18" charset="0"/>
                </a:rPr>
                <a:t>20</a:t>
              </a:r>
              <a:endParaRPr lang="ru-RU" b="1">
                <a:latin typeface="Georgia" pitchFamily="18" charset="0"/>
              </a:endParaRPr>
            </a:p>
          </p:txBody>
        </p:sp>
        <p:sp>
          <p:nvSpPr>
            <p:cNvPr id="69653" name="Text Box 26"/>
            <p:cNvSpPr txBox="1">
              <a:spLocks noChangeArrowheads="1"/>
            </p:cNvSpPr>
            <p:nvPr/>
          </p:nvSpPr>
          <p:spPr bwMode="auto">
            <a:xfrm>
              <a:off x="1817" y="3750"/>
              <a:ext cx="3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b="1">
                  <a:latin typeface="Georgia" pitchFamily="18" charset="0"/>
                </a:rPr>
                <a:t>30</a:t>
              </a:r>
              <a:endParaRPr lang="ru-RU" b="1">
                <a:latin typeface="Georgia" pitchFamily="18" charset="0"/>
              </a:endParaRPr>
            </a:p>
          </p:txBody>
        </p:sp>
        <p:sp>
          <p:nvSpPr>
            <p:cNvPr id="69654" name="Text Box 27"/>
            <p:cNvSpPr txBox="1">
              <a:spLocks noChangeArrowheads="1"/>
            </p:cNvSpPr>
            <p:nvPr/>
          </p:nvSpPr>
          <p:spPr bwMode="auto">
            <a:xfrm>
              <a:off x="2176" y="3750"/>
              <a:ext cx="31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b="1">
                  <a:latin typeface="Georgia" pitchFamily="18" charset="0"/>
                </a:rPr>
                <a:t>40</a:t>
              </a:r>
              <a:endParaRPr lang="ru-RU" b="1">
                <a:latin typeface="Georgia" pitchFamily="18" charset="0"/>
              </a:endParaRPr>
            </a:p>
          </p:txBody>
        </p:sp>
        <p:sp>
          <p:nvSpPr>
            <p:cNvPr id="69655" name="Text Box 28"/>
            <p:cNvSpPr txBox="1">
              <a:spLocks noChangeArrowheads="1"/>
            </p:cNvSpPr>
            <p:nvPr/>
          </p:nvSpPr>
          <p:spPr bwMode="auto">
            <a:xfrm>
              <a:off x="2445" y="3750"/>
              <a:ext cx="2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1400" b="1">
                  <a:latin typeface="Georgia" pitchFamily="18" charset="0"/>
                </a:rPr>
                <a:t>5</a:t>
              </a:r>
              <a:r>
                <a:rPr lang="uk-UA" b="1">
                  <a:latin typeface="Georgia" pitchFamily="18" charset="0"/>
                </a:rPr>
                <a:t>0</a:t>
              </a:r>
              <a:endParaRPr lang="ru-RU" b="1">
                <a:latin typeface="Georgia" pitchFamily="18" charset="0"/>
              </a:endParaRPr>
            </a:p>
          </p:txBody>
        </p:sp>
        <p:sp>
          <p:nvSpPr>
            <p:cNvPr id="69656" name="Line 31"/>
            <p:cNvSpPr>
              <a:spLocks noChangeShapeType="1"/>
            </p:cNvSpPr>
            <p:nvPr/>
          </p:nvSpPr>
          <p:spPr bwMode="auto">
            <a:xfrm flipV="1">
              <a:off x="1235" y="3614"/>
              <a:ext cx="1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57" name="Line 32"/>
            <p:cNvSpPr>
              <a:spLocks noChangeShapeType="1"/>
            </p:cNvSpPr>
            <p:nvPr/>
          </p:nvSpPr>
          <p:spPr bwMode="auto">
            <a:xfrm flipV="1">
              <a:off x="1550" y="3614"/>
              <a:ext cx="1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58" name="Line 33"/>
            <p:cNvSpPr>
              <a:spLocks noChangeShapeType="1"/>
            </p:cNvSpPr>
            <p:nvPr/>
          </p:nvSpPr>
          <p:spPr bwMode="auto">
            <a:xfrm flipV="1">
              <a:off x="2263" y="3614"/>
              <a:ext cx="1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59" name="Text Box 36"/>
            <p:cNvSpPr txBox="1">
              <a:spLocks noChangeArrowheads="1"/>
            </p:cNvSpPr>
            <p:nvPr/>
          </p:nvSpPr>
          <p:spPr bwMode="auto">
            <a:xfrm>
              <a:off x="2832" y="3745"/>
              <a:ext cx="31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b="1">
                  <a:latin typeface="Georgia" pitchFamily="18" charset="0"/>
                </a:rPr>
                <a:t>60</a:t>
              </a:r>
              <a:endParaRPr lang="ru-RU" b="1">
                <a:latin typeface="Georgia" pitchFamily="18" charset="0"/>
              </a:endParaRPr>
            </a:p>
          </p:txBody>
        </p:sp>
        <p:sp>
          <p:nvSpPr>
            <p:cNvPr id="69660" name="Text Box 41"/>
            <p:cNvSpPr txBox="1">
              <a:spLocks noChangeArrowheads="1"/>
            </p:cNvSpPr>
            <p:nvPr/>
          </p:nvSpPr>
          <p:spPr bwMode="auto">
            <a:xfrm>
              <a:off x="744" y="3705"/>
              <a:ext cx="2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b="1">
                  <a:latin typeface="Georgia" pitchFamily="18" charset="0"/>
                </a:rPr>
                <a:t>0</a:t>
              </a:r>
              <a:endParaRPr lang="ru-RU" b="1">
                <a:latin typeface="Georgia" pitchFamily="18" charset="0"/>
              </a:endParaRPr>
            </a:p>
          </p:txBody>
        </p:sp>
        <p:sp>
          <p:nvSpPr>
            <p:cNvPr id="69661" name="Text Box 42"/>
            <p:cNvSpPr txBox="1">
              <a:spLocks noChangeArrowheads="1"/>
            </p:cNvSpPr>
            <p:nvPr/>
          </p:nvSpPr>
          <p:spPr bwMode="auto">
            <a:xfrm>
              <a:off x="3198" y="3730"/>
              <a:ext cx="46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i="1">
                  <a:latin typeface="Georgia" pitchFamily="18" charset="0"/>
                </a:rPr>
                <a:t>t, </a:t>
              </a:r>
              <a:r>
                <a:rPr lang="uk-UA" sz="2000" b="1" i="1">
                  <a:latin typeface="Georgia" pitchFamily="18" charset="0"/>
                </a:rPr>
                <a:t>хв</a:t>
              </a:r>
              <a:endParaRPr lang="ru-RU" sz="2000" b="1" i="1">
                <a:latin typeface="Georgia" pitchFamily="18" charset="0"/>
              </a:endParaRPr>
            </a:p>
          </p:txBody>
        </p:sp>
        <p:sp>
          <p:nvSpPr>
            <p:cNvPr id="69662" name="Line 46"/>
            <p:cNvSpPr>
              <a:spLocks noChangeShapeType="1"/>
            </p:cNvSpPr>
            <p:nvPr/>
          </p:nvSpPr>
          <p:spPr bwMode="auto">
            <a:xfrm flipV="1">
              <a:off x="884" y="2205"/>
              <a:ext cx="681" cy="1497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63" name="Line 47"/>
            <p:cNvSpPr>
              <a:spLocks noChangeShapeType="1"/>
            </p:cNvSpPr>
            <p:nvPr/>
          </p:nvSpPr>
          <p:spPr bwMode="auto">
            <a:xfrm>
              <a:off x="1565" y="2205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64" name="Line 48"/>
            <p:cNvSpPr>
              <a:spLocks noChangeShapeType="1"/>
            </p:cNvSpPr>
            <p:nvPr/>
          </p:nvSpPr>
          <p:spPr bwMode="auto">
            <a:xfrm>
              <a:off x="1565" y="2205"/>
              <a:ext cx="1633" cy="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637" name="WordArt 50"/>
          <p:cNvSpPr>
            <a:spLocks noChangeArrowheads="1" noChangeShapeType="1" noTextEdit="1"/>
          </p:cNvSpPr>
          <p:nvPr/>
        </p:nvSpPr>
        <p:spPr bwMode="auto">
          <a:xfrm>
            <a:off x="827088" y="1700213"/>
            <a:ext cx="72009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0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latin typeface="Arial"/>
              <a:cs typeface="Arial"/>
            </a:endParaRPr>
          </a:p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- Скільки часу літак набирав висоту?</a:t>
            </a:r>
            <a:endParaRPr lang="en-US" sz="20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3" descr="SWScan006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3124200"/>
            <a:ext cx="6450012" cy="31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8" name="Text Box 4"/>
          <p:cNvSpPr txBox="1">
            <a:spLocks noChangeArrowheads="1"/>
          </p:cNvSpPr>
          <p:nvPr/>
        </p:nvSpPr>
        <p:spPr bwMode="auto">
          <a:xfrm>
            <a:off x="920750" y="620713"/>
            <a:ext cx="7396163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uk-UA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uk-UA" sz="2000" b="1">
                <a:solidFill>
                  <a:srgbClr val="009900"/>
                </a:solidFill>
                <a:latin typeface="Times New Roman" pitchFamily="18" charset="0"/>
              </a:rPr>
              <a:t>Якою була температура о 10 годині?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uk-UA" sz="2000" b="1">
                <a:solidFill>
                  <a:srgbClr val="009900"/>
                </a:solidFill>
                <a:latin typeface="Times New Roman" pitchFamily="18" charset="0"/>
              </a:rPr>
              <a:t>О котрій годині температура була -4</a:t>
            </a:r>
            <a:r>
              <a:rPr lang="uk-UA" sz="2000" b="1" baseline="30000">
                <a:solidFill>
                  <a:srgbClr val="009900"/>
                </a:solidFill>
                <a:latin typeface="Times New Roman" pitchFamily="18" charset="0"/>
              </a:rPr>
              <a:t>0</a:t>
            </a:r>
            <a:r>
              <a:rPr lang="uk-UA" sz="2000" b="1">
                <a:solidFill>
                  <a:srgbClr val="009900"/>
                </a:solidFill>
                <a:latin typeface="Times New Roman" pitchFamily="18" charset="0"/>
              </a:rPr>
              <a:t>С?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uk-UA" sz="2000" b="1">
                <a:solidFill>
                  <a:srgbClr val="009900"/>
                </a:solidFill>
                <a:latin typeface="Times New Roman" pitchFamily="18" charset="0"/>
              </a:rPr>
              <a:t>О котрій годині температура була найвищою, найнижчою?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uk-UA" sz="2000" b="1">
                <a:solidFill>
                  <a:srgbClr val="009900"/>
                </a:solidFill>
                <a:latin typeface="Times New Roman" pitchFamily="18" charset="0"/>
              </a:rPr>
              <a:t>Коли температура була вищою від 0</a:t>
            </a:r>
            <a:r>
              <a:rPr lang="en-US" sz="2000" b="1">
                <a:solidFill>
                  <a:srgbClr val="009900"/>
                </a:solidFill>
                <a:latin typeface="Times New Roman" pitchFamily="18" charset="0"/>
                <a:cs typeface="Arial" charset="0"/>
              </a:rPr>
              <a:t>°</a:t>
            </a:r>
            <a:r>
              <a:rPr lang="uk-UA" sz="2000" b="1">
                <a:solidFill>
                  <a:srgbClr val="009900"/>
                </a:solidFill>
                <a:latin typeface="Times New Roman" pitchFamily="18" charset="0"/>
              </a:rPr>
              <a:t>С, нижчою?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uk-UA" sz="2000" b="1">
                <a:solidFill>
                  <a:srgbClr val="009900"/>
                </a:solidFill>
                <a:latin typeface="Times New Roman" pitchFamily="18" charset="0"/>
              </a:rPr>
              <a:t>О котрій годині температура була рівною 0</a:t>
            </a:r>
            <a:r>
              <a:rPr lang="en-US" sz="2000" b="1">
                <a:solidFill>
                  <a:srgbClr val="009900"/>
                </a:solidFill>
                <a:latin typeface="Times New Roman" pitchFamily="18" charset="0"/>
                <a:cs typeface="Arial" charset="0"/>
              </a:rPr>
              <a:t>°</a:t>
            </a:r>
            <a:r>
              <a:rPr lang="uk-UA" sz="2000" b="1">
                <a:solidFill>
                  <a:srgbClr val="009900"/>
                </a:solidFill>
                <a:latin typeface="Times New Roman" pitchFamily="18" charset="0"/>
                <a:cs typeface="Arial" charset="0"/>
              </a:rPr>
              <a:t>С?</a:t>
            </a:r>
            <a:endParaRPr lang="en-US" sz="2000" b="1">
              <a:solidFill>
                <a:srgbClr val="0099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0659" name="WordArt 6"/>
          <p:cNvSpPr>
            <a:spLocks noChangeArrowheads="1" noChangeShapeType="1" noTextEdit="1"/>
          </p:cNvSpPr>
          <p:nvPr/>
        </p:nvSpPr>
        <p:spPr bwMode="auto">
          <a:xfrm>
            <a:off x="1116013" y="404813"/>
            <a:ext cx="7272337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За допомогою термографа дістали графік температури повітря протягом доби.</a:t>
            </a:r>
            <a:endParaRPr lang="en-US" sz="2000" b="1" kern="1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6" descr="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2492375"/>
            <a:ext cx="6381750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Text Box 7"/>
          <p:cNvSpPr txBox="1">
            <a:spLocks noChangeArrowheads="1"/>
          </p:cNvSpPr>
          <p:nvPr/>
        </p:nvSpPr>
        <p:spPr bwMode="auto">
          <a:xfrm>
            <a:off x="539750" y="188913"/>
            <a:ext cx="8280400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uk-UA"/>
          </a:p>
          <a:p>
            <a:pPr marL="342900" indent="-342900">
              <a:spcBef>
                <a:spcPct val="50000"/>
              </a:spcBef>
            </a:pPr>
            <a:endParaRPr lang="uk-UA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uk-UA" sz="2000" b="1">
                <a:solidFill>
                  <a:srgbClr val="009900"/>
                </a:solidFill>
                <a:latin typeface="Times New Roman" pitchFamily="18" charset="0"/>
              </a:rPr>
              <a:t>Якою була температура повітря о 2 год, о 9 год, о 18 год, о 24 год?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uk-UA" sz="2000" b="1">
                <a:solidFill>
                  <a:srgbClr val="009900"/>
                </a:solidFill>
                <a:latin typeface="Times New Roman" pitchFamily="18" charset="0"/>
              </a:rPr>
              <a:t>О котрій годині температура повітря дорівнювала -2</a:t>
            </a:r>
            <a:r>
              <a:rPr lang="uk-UA" sz="2000" b="1" baseline="30000">
                <a:solidFill>
                  <a:srgbClr val="009900"/>
                </a:solidFill>
                <a:latin typeface="Times New Roman" pitchFamily="18" charset="0"/>
              </a:rPr>
              <a:t>0</a:t>
            </a:r>
            <a:r>
              <a:rPr lang="uk-UA" sz="2000" b="1">
                <a:solidFill>
                  <a:srgbClr val="009900"/>
                </a:solidFill>
                <a:latin typeface="Times New Roman" pitchFamily="18" charset="0"/>
              </a:rPr>
              <a:t>С, 0</a:t>
            </a:r>
            <a:r>
              <a:rPr lang="uk-UA" sz="2000" b="1" baseline="30000">
                <a:solidFill>
                  <a:srgbClr val="009900"/>
                </a:solidFill>
                <a:latin typeface="Times New Roman" pitchFamily="18" charset="0"/>
              </a:rPr>
              <a:t>0</a:t>
            </a:r>
            <a:r>
              <a:rPr lang="uk-UA" sz="2000" b="1">
                <a:solidFill>
                  <a:srgbClr val="009900"/>
                </a:solidFill>
                <a:latin typeface="Times New Roman" pitchFamily="18" charset="0"/>
              </a:rPr>
              <a:t>С, 6</a:t>
            </a:r>
            <a:r>
              <a:rPr lang="uk-UA" sz="2000" b="1" baseline="30000">
                <a:solidFill>
                  <a:srgbClr val="009900"/>
                </a:solidFill>
                <a:latin typeface="Times New Roman" pitchFamily="18" charset="0"/>
              </a:rPr>
              <a:t>0</a:t>
            </a:r>
            <a:r>
              <a:rPr lang="uk-UA" sz="2000" b="1">
                <a:solidFill>
                  <a:srgbClr val="009900"/>
                </a:solidFill>
                <a:latin typeface="Times New Roman" pitchFamily="18" charset="0"/>
              </a:rPr>
              <a:t>С?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uk-UA" sz="2000" b="1">
                <a:solidFill>
                  <a:srgbClr val="009900"/>
                </a:solidFill>
                <a:latin typeface="Times New Roman" pitchFamily="18" charset="0"/>
              </a:rPr>
              <a:t>О котрій годині температура повітря була найвищою, найнижчою?</a:t>
            </a:r>
          </a:p>
        </p:txBody>
      </p:sp>
      <p:sp>
        <p:nvSpPr>
          <p:cNvPr id="71683" name="WordArt 8"/>
          <p:cNvSpPr>
            <a:spLocks noChangeArrowheads="1" noChangeShapeType="1" noTextEdit="1"/>
          </p:cNvSpPr>
          <p:nvPr/>
        </p:nvSpPr>
        <p:spPr bwMode="auto">
          <a:xfrm>
            <a:off x="1116013" y="404813"/>
            <a:ext cx="7272337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 малюнку зображено графік зміни температури повітря протягом доби.</a:t>
            </a:r>
            <a:endParaRPr lang="en-US" sz="2000" b="1" kern="1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4" descr="SWScan0060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2997200"/>
            <a:ext cx="7704138" cy="336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6" name="Picture 6" descr="J007622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524000"/>
            <a:ext cx="4460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7" descr="J007622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600200"/>
            <a:ext cx="53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8" descr="AG00405_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1447800"/>
            <a:ext cx="9302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9" descr="J007622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676400"/>
            <a:ext cx="53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10" descr="J007622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600200"/>
            <a:ext cx="60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1" name="Picture 11" descr="J007622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371600"/>
            <a:ext cx="60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2" name="Picture 12" descr="J007622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524000"/>
            <a:ext cx="45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3" name="Picture 13" descr="J007622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5638" y="1219200"/>
            <a:ext cx="6794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4" name="Picture 14" descr="J007622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1371600"/>
            <a:ext cx="536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5" name="WordArt 15"/>
          <p:cNvSpPr>
            <a:spLocks noChangeArrowheads="1" noChangeShapeType="1" noTextEdit="1"/>
          </p:cNvSpPr>
          <p:nvPr/>
        </p:nvSpPr>
        <p:spPr bwMode="auto">
          <a:xfrm>
            <a:off x="755650" y="476250"/>
            <a:ext cx="7488238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 рисунку зображено графік руху туристів від табору до автостанції.</a:t>
            </a:r>
            <a:endParaRPr lang="en-US" sz="2000" b="1" kern="1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5"/>
          <p:cNvSpPr txBox="1">
            <a:spLocks noChangeArrowheads="1"/>
          </p:cNvSpPr>
          <p:nvPr/>
        </p:nvSpPr>
        <p:spPr bwMode="auto">
          <a:xfrm>
            <a:off x="612775" y="1196975"/>
            <a:ext cx="820737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uk-UA" sz="2000" b="1">
                <a:solidFill>
                  <a:srgbClr val="009900"/>
                </a:solidFill>
                <a:latin typeface="Times New Roman" pitchFamily="18" charset="0"/>
              </a:rPr>
              <a:t>Скільки води було в баку в початковий момент часу?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uk-UA" sz="2000" b="1">
                <a:solidFill>
                  <a:srgbClr val="009900"/>
                </a:solidFill>
                <a:latin typeface="Times New Roman" pitchFamily="18" charset="0"/>
              </a:rPr>
              <a:t>Скільки води поступила в бак протягом перших 5 хв, 8 хв, 10 хв?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uk-UA" sz="2000" b="1">
                <a:solidFill>
                  <a:srgbClr val="009900"/>
                </a:solidFill>
                <a:latin typeface="Times New Roman" pitchFamily="18" charset="0"/>
              </a:rPr>
              <a:t>Скільки часу об'єм води в баку не змінювався?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uk-UA" sz="2000" b="1">
                <a:solidFill>
                  <a:srgbClr val="009900"/>
                </a:solidFill>
                <a:latin typeface="Times New Roman" pitchFamily="18" charset="0"/>
              </a:rPr>
              <a:t>Протягом скількох хвилин спорожнився бак?</a:t>
            </a:r>
          </a:p>
        </p:txBody>
      </p:sp>
      <p:sp>
        <p:nvSpPr>
          <p:cNvPr id="73730" name="WordArt 60"/>
          <p:cNvSpPr>
            <a:spLocks noChangeArrowheads="1" noChangeShapeType="1" noTextEdit="1"/>
          </p:cNvSpPr>
          <p:nvPr/>
        </p:nvSpPr>
        <p:spPr bwMode="auto">
          <a:xfrm>
            <a:off x="1187450" y="404813"/>
            <a:ext cx="691197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 малюнку зображено графік зміни</a:t>
            </a:r>
          </a:p>
          <a:p>
            <a:pPr algn="ctr"/>
            <a:r>
              <a:rPr lang="ru-RU" sz="2000" b="1" kern="1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об'єму води в баку залежно від часу. </a:t>
            </a:r>
            <a:endParaRPr lang="en-US" sz="2000" b="1" kern="1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73731" name="Group 117"/>
          <p:cNvGrpSpPr>
            <a:grpSpLocks/>
          </p:cNvGrpSpPr>
          <p:nvPr/>
        </p:nvGrpSpPr>
        <p:grpSpPr bwMode="auto">
          <a:xfrm>
            <a:off x="684213" y="2565400"/>
            <a:ext cx="6140450" cy="3998913"/>
            <a:chOff x="431" y="1616"/>
            <a:chExt cx="3868" cy="2519"/>
          </a:xfrm>
        </p:grpSpPr>
        <p:grpSp>
          <p:nvGrpSpPr>
            <p:cNvPr id="73732" name="Group 6"/>
            <p:cNvGrpSpPr>
              <a:grpSpLocks/>
            </p:cNvGrpSpPr>
            <p:nvPr/>
          </p:nvGrpSpPr>
          <p:grpSpPr bwMode="auto">
            <a:xfrm>
              <a:off x="476" y="1616"/>
              <a:ext cx="3823" cy="2519"/>
              <a:chOff x="476" y="1616"/>
              <a:chExt cx="3823" cy="2519"/>
            </a:xfrm>
          </p:grpSpPr>
          <p:sp>
            <p:nvSpPr>
              <p:cNvPr id="73735" name="Line 7"/>
              <p:cNvSpPr>
                <a:spLocks noChangeShapeType="1"/>
              </p:cNvSpPr>
              <p:nvPr/>
            </p:nvSpPr>
            <p:spPr bwMode="auto">
              <a:xfrm>
                <a:off x="789" y="3509"/>
                <a:ext cx="1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6" name="Line 8"/>
              <p:cNvSpPr>
                <a:spLocks noChangeShapeType="1"/>
              </p:cNvSpPr>
              <p:nvPr/>
            </p:nvSpPr>
            <p:spPr bwMode="auto">
              <a:xfrm>
                <a:off x="793" y="2976"/>
                <a:ext cx="1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7" name="Line 9"/>
              <p:cNvSpPr>
                <a:spLocks noChangeShapeType="1"/>
              </p:cNvSpPr>
              <p:nvPr/>
            </p:nvSpPr>
            <p:spPr bwMode="auto">
              <a:xfrm>
                <a:off x="789" y="2760"/>
                <a:ext cx="1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8" name="Line 10"/>
              <p:cNvSpPr>
                <a:spLocks noChangeShapeType="1"/>
              </p:cNvSpPr>
              <p:nvPr/>
            </p:nvSpPr>
            <p:spPr bwMode="auto">
              <a:xfrm>
                <a:off x="789" y="2408"/>
                <a:ext cx="1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9" name="Line 11"/>
              <p:cNvSpPr>
                <a:spLocks noChangeShapeType="1"/>
              </p:cNvSpPr>
              <p:nvPr/>
            </p:nvSpPr>
            <p:spPr bwMode="auto">
              <a:xfrm flipV="1">
                <a:off x="1910" y="3773"/>
                <a:ext cx="1" cy="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0" name="Line 12"/>
              <p:cNvSpPr>
                <a:spLocks noChangeShapeType="1"/>
              </p:cNvSpPr>
              <p:nvPr/>
            </p:nvSpPr>
            <p:spPr bwMode="auto">
              <a:xfrm flipV="1">
                <a:off x="2941" y="3773"/>
                <a:ext cx="1" cy="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1" name="Line 13"/>
              <p:cNvSpPr>
                <a:spLocks noChangeShapeType="1"/>
              </p:cNvSpPr>
              <p:nvPr/>
            </p:nvSpPr>
            <p:spPr bwMode="auto">
              <a:xfrm flipV="1">
                <a:off x="3300" y="3773"/>
                <a:ext cx="1" cy="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2" name="Line 14"/>
              <p:cNvSpPr>
                <a:spLocks noChangeShapeType="1"/>
              </p:cNvSpPr>
              <p:nvPr/>
            </p:nvSpPr>
            <p:spPr bwMode="auto">
              <a:xfrm flipV="1">
                <a:off x="2582" y="3773"/>
                <a:ext cx="1" cy="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3" name="Text Box 15"/>
              <p:cNvSpPr txBox="1">
                <a:spLocks noChangeArrowheads="1"/>
              </p:cNvSpPr>
              <p:nvPr/>
            </p:nvSpPr>
            <p:spPr bwMode="auto">
              <a:xfrm>
                <a:off x="612" y="3426"/>
                <a:ext cx="26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b="1" i="1">
                  <a:latin typeface="Georgia" pitchFamily="18" charset="0"/>
                </a:endParaRPr>
              </a:p>
            </p:txBody>
          </p:sp>
          <p:sp>
            <p:nvSpPr>
              <p:cNvPr id="73744" name="Text Box 16"/>
              <p:cNvSpPr txBox="1">
                <a:spLocks noChangeArrowheads="1"/>
              </p:cNvSpPr>
              <p:nvPr/>
            </p:nvSpPr>
            <p:spPr bwMode="auto">
              <a:xfrm>
                <a:off x="2180" y="3904"/>
                <a:ext cx="21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uk-UA" b="1">
                    <a:latin typeface="Georgia" pitchFamily="18" charset="0"/>
                  </a:rPr>
                  <a:t>8</a:t>
                </a:r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73745" name="Text Box 17"/>
              <p:cNvSpPr txBox="1">
                <a:spLocks noChangeArrowheads="1"/>
              </p:cNvSpPr>
              <p:nvPr/>
            </p:nvSpPr>
            <p:spPr bwMode="auto">
              <a:xfrm>
                <a:off x="2450" y="3904"/>
                <a:ext cx="2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uk-UA" b="1">
                    <a:latin typeface="Georgia" pitchFamily="18" charset="0"/>
                  </a:rPr>
                  <a:t>10</a:t>
                </a:r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73746" name="Line 18"/>
              <p:cNvSpPr>
                <a:spLocks noChangeShapeType="1"/>
              </p:cNvSpPr>
              <p:nvPr/>
            </p:nvSpPr>
            <p:spPr bwMode="auto">
              <a:xfrm>
                <a:off x="789" y="2056"/>
                <a:ext cx="1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7" name="Line 19"/>
              <p:cNvSpPr>
                <a:spLocks noChangeShapeType="1"/>
              </p:cNvSpPr>
              <p:nvPr/>
            </p:nvSpPr>
            <p:spPr bwMode="auto">
              <a:xfrm flipV="1">
                <a:off x="1237" y="3773"/>
                <a:ext cx="1" cy="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8" name="Line 20"/>
              <p:cNvSpPr>
                <a:spLocks noChangeShapeType="1"/>
              </p:cNvSpPr>
              <p:nvPr/>
            </p:nvSpPr>
            <p:spPr bwMode="auto">
              <a:xfrm flipV="1">
                <a:off x="1552" y="3773"/>
                <a:ext cx="1" cy="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9" name="Line 21"/>
              <p:cNvSpPr>
                <a:spLocks noChangeShapeType="1"/>
              </p:cNvSpPr>
              <p:nvPr/>
            </p:nvSpPr>
            <p:spPr bwMode="auto">
              <a:xfrm flipV="1">
                <a:off x="2268" y="3773"/>
                <a:ext cx="1" cy="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0" name="Text Box 22"/>
              <p:cNvSpPr txBox="1">
                <a:spLocks noChangeArrowheads="1"/>
              </p:cNvSpPr>
              <p:nvPr/>
            </p:nvSpPr>
            <p:spPr bwMode="auto">
              <a:xfrm>
                <a:off x="745" y="3860"/>
                <a:ext cx="20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uk-UA" b="1">
                    <a:latin typeface="Georgia" pitchFamily="18" charset="0"/>
                  </a:rPr>
                  <a:t>0</a:t>
                </a:r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73751" name="Line 23"/>
              <p:cNvSpPr>
                <a:spLocks noChangeShapeType="1"/>
              </p:cNvSpPr>
              <p:nvPr/>
            </p:nvSpPr>
            <p:spPr bwMode="auto">
              <a:xfrm>
                <a:off x="793" y="3339"/>
                <a:ext cx="1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2" name="Line 24"/>
              <p:cNvSpPr>
                <a:spLocks noChangeShapeType="1"/>
              </p:cNvSpPr>
              <p:nvPr/>
            </p:nvSpPr>
            <p:spPr bwMode="auto">
              <a:xfrm>
                <a:off x="612" y="3884"/>
                <a:ext cx="355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3" name="Line 25"/>
              <p:cNvSpPr>
                <a:spLocks noChangeShapeType="1"/>
              </p:cNvSpPr>
              <p:nvPr/>
            </p:nvSpPr>
            <p:spPr bwMode="auto">
              <a:xfrm>
                <a:off x="789" y="3702"/>
                <a:ext cx="1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4" name="Line 26"/>
              <p:cNvSpPr>
                <a:spLocks noChangeShapeType="1"/>
              </p:cNvSpPr>
              <p:nvPr/>
            </p:nvSpPr>
            <p:spPr bwMode="auto">
              <a:xfrm>
                <a:off x="789" y="3158"/>
                <a:ext cx="1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5" name="Line 27"/>
              <p:cNvSpPr>
                <a:spLocks noChangeShapeType="1"/>
              </p:cNvSpPr>
              <p:nvPr/>
            </p:nvSpPr>
            <p:spPr bwMode="auto">
              <a:xfrm>
                <a:off x="789" y="2760"/>
                <a:ext cx="1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6" name="Line 28"/>
              <p:cNvSpPr>
                <a:spLocks noChangeShapeType="1"/>
              </p:cNvSpPr>
              <p:nvPr/>
            </p:nvSpPr>
            <p:spPr bwMode="auto">
              <a:xfrm>
                <a:off x="795" y="2408"/>
                <a:ext cx="1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7" name="Line 29"/>
              <p:cNvSpPr>
                <a:spLocks noChangeShapeType="1"/>
              </p:cNvSpPr>
              <p:nvPr/>
            </p:nvSpPr>
            <p:spPr bwMode="auto">
              <a:xfrm flipV="1">
                <a:off x="1910" y="3773"/>
                <a:ext cx="1" cy="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8" name="Line 30"/>
              <p:cNvSpPr>
                <a:spLocks noChangeShapeType="1"/>
              </p:cNvSpPr>
              <p:nvPr/>
            </p:nvSpPr>
            <p:spPr bwMode="auto">
              <a:xfrm flipV="1">
                <a:off x="2941" y="3773"/>
                <a:ext cx="1" cy="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9" name="Line 31"/>
              <p:cNvSpPr>
                <a:spLocks noChangeShapeType="1"/>
              </p:cNvSpPr>
              <p:nvPr/>
            </p:nvSpPr>
            <p:spPr bwMode="auto">
              <a:xfrm flipV="1">
                <a:off x="3300" y="3773"/>
                <a:ext cx="1" cy="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0" name="Line 32"/>
              <p:cNvSpPr>
                <a:spLocks noChangeShapeType="1"/>
              </p:cNvSpPr>
              <p:nvPr/>
            </p:nvSpPr>
            <p:spPr bwMode="auto">
              <a:xfrm flipV="1">
                <a:off x="2582" y="3773"/>
                <a:ext cx="1" cy="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1" name="Text Box 33"/>
              <p:cNvSpPr txBox="1">
                <a:spLocks noChangeArrowheads="1"/>
              </p:cNvSpPr>
              <p:nvPr/>
            </p:nvSpPr>
            <p:spPr bwMode="auto">
              <a:xfrm>
                <a:off x="521" y="3562"/>
                <a:ext cx="36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uk-UA" b="1" i="1">
                    <a:latin typeface="Georgia" pitchFamily="18" charset="0"/>
                  </a:rPr>
                  <a:t>20</a:t>
                </a:r>
                <a:endParaRPr lang="ru-RU" b="1" i="1">
                  <a:latin typeface="Georgia" pitchFamily="18" charset="0"/>
                </a:endParaRPr>
              </a:p>
            </p:txBody>
          </p:sp>
          <p:sp>
            <p:nvSpPr>
              <p:cNvPr id="73762" name="Line 34"/>
              <p:cNvSpPr>
                <a:spLocks noChangeShapeType="1"/>
              </p:cNvSpPr>
              <p:nvPr/>
            </p:nvSpPr>
            <p:spPr bwMode="auto">
              <a:xfrm flipV="1">
                <a:off x="884" y="1797"/>
                <a:ext cx="0" cy="21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3" name="Text Box 35"/>
              <p:cNvSpPr txBox="1">
                <a:spLocks noChangeArrowheads="1"/>
              </p:cNvSpPr>
              <p:nvPr/>
            </p:nvSpPr>
            <p:spPr bwMode="auto">
              <a:xfrm>
                <a:off x="476" y="1616"/>
                <a:ext cx="49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uk-UA" b="1" i="1">
                    <a:latin typeface="Georgia" pitchFamily="18" charset="0"/>
                  </a:rPr>
                  <a:t> </a:t>
                </a:r>
                <a:r>
                  <a:rPr lang="en-US" b="1" i="1">
                    <a:latin typeface="Georgia" pitchFamily="18" charset="0"/>
                  </a:rPr>
                  <a:t>V</a:t>
                </a:r>
                <a:r>
                  <a:rPr lang="uk-UA" b="1" i="1">
                    <a:latin typeface="Georgia" pitchFamily="18" charset="0"/>
                  </a:rPr>
                  <a:t>,</a:t>
                </a:r>
                <a:r>
                  <a:rPr lang="en-US" b="1">
                    <a:latin typeface="Georgia" pitchFamily="18" charset="0"/>
                  </a:rPr>
                  <a:t>  </a:t>
                </a:r>
                <a:r>
                  <a:rPr lang="uk-UA" b="1" i="1">
                    <a:latin typeface="Georgia" pitchFamily="18" charset="0"/>
                  </a:rPr>
                  <a:t>л</a:t>
                </a:r>
                <a:endParaRPr lang="ru-RU" b="1" i="1">
                  <a:latin typeface="Georgia" pitchFamily="18" charset="0"/>
                </a:endParaRPr>
              </a:p>
            </p:txBody>
          </p:sp>
          <p:sp>
            <p:nvSpPr>
              <p:cNvPr id="73764" name="Text Box 36"/>
              <p:cNvSpPr txBox="1">
                <a:spLocks noChangeArrowheads="1"/>
              </p:cNvSpPr>
              <p:nvPr/>
            </p:nvSpPr>
            <p:spPr bwMode="auto">
              <a:xfrm>
                <a:off x="1655" y="3884"/>
                <a:ext cx="20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uk-UA" b="1">
                    <a:latin typeface="Georgia" pitchFamily="18" charset="0"/>
                  </a:rPr>
                  <a:t>5</a:t>
                </a:r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73765" name="Text Box 37"/>
              <p:cNvSpPr txBox="1">
                <a:spLocks noChangeArrowheads="1"/>
              </p:cNvSpPr>
              <p:nvPr/>
            </p:nvSpPr>
            <p:spPr bwMode="auto">
              <a:xfrm>
                <a:off x="2180" y="3904"/>
                <a:ext cx="21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uk-UA" b="1">
                    <a:latin typeface="Georgia" pitchFamily="18" charset="0"/>
                  </a:rPr>
                  <a:t>8</a:t>
                </a:r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73766" name="Text Box 38"/>
              <p:cNvSpPr txBox="1">
                <a:spLocks noChangeArrowheads="1"/>
              </p:cNvSpPr>
              <p:nvPr/>
            </p:nvSpPr>
            <p:spPr bwMode="auto">
              <a:xfrm>
                <a:off x="2450" y="3904"/>
                <a:ext cx="2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uk-UA" b="1">
                    <a:latin typeface="Georgia" pitchFamily="18" charset="0"/>
                  </a:rPr>
                  <a:t>10</a:t>
                </a:r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73767" name="Line 39"/>
              <p:cNvSpPr>
                <a:spLocks noChangeShapeType="1"/>
              </p:cNvSpPr>
              <p:nvPr/>
            </p:nvSpPr>
            <p:spPr bwMode="auto">
              <a:xfrm flipV="1">
                <a:off x="1237" y="3793"/>
                <a:ext cx="10" cy="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8" name="Line 40"/>
              <p:cNvSpPr>
                <a:spLocks noChangeShapeType="1"/>
              </p:cNvSpPr>
              <p:nvPr/>
            </p:nvSpPr>
            <p:spPr bwMode="auto">
              <a:xfrm flipV="1">
                <a:off x="1552" y="3773"/>
                <a:ext cx="1" cy="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9" name="Line 41"/>
              <p:cNvSpPr>
                <a:spLocks noChangeShapeType="1"/>
              </p:cNvSpPr>
              <p:nvPr/>
            </p:nvSpPr>
            <p:spPr bwMode="auto">
              <a:xfrm flipV="1">
                <a:off x="2268" y="3773"/>
                <a:ext cx="1" cy="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0" name="Text Box 42"/>
              <p:cNvSpPr txBox="1">
                <a:spLocks noChangeArrowheads="1"/>
              </p:cNvSpPr>
              <p:nvPr/>
            </p:nvSpPr>
            <p:spPr bwMode="auto">
              <a:xfrm>
                <a:off x="3378" y="3904"/>
                <a:ext cx="27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uk-UA" b="1">
                    <a:latin typeface="Georgia" pitchFamily="18" charset="0"/>
                  </a:rPr>
                  <a:t>15</a:t>
                </a:r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73771" name="Text Box 43"/>
              <p:cNvSpPr txBox="1">
                <a:spLocks noChangeArrowheads="1"/>
              </p:cNvSpPr>
              <p:nvPr/>
            </p:nvSpPr>
            <p:spPr bwMode="auto">
              <a:xfrm>
                <a:off x="745" y="3860"/>
                <a:ext cx="20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uk-UA" b="1">
                    <a:latin typeface="Georgia" pitchFamily="18" charset="0"/>
                  </a:rPr>
                  <a:t>0</a:t>
                </a:r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73772" name="Text Box 44"/>
              <p:cNvSpPr txBox="1">
                <a:spLocks noChangeArrowheads="1"/>
              </p:cNvSpPr>
              <p:nvPr/>
            </p:nvSpPr>
            <p:spPr bwMode="auto">
              <a:xfrm>
                <a:off x="3833" y="3884"/>
                <a:ext cx="46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i="1">
                    <a:latin typeface="Georgia" pitchFamily="18" charset="0"/>
                  </a:rPr>
                  <a:t>t, </a:t>
                </a:r>
                <a:r>
                  <a:rPr lang="uk-UA" sz="2000" b="1" i="1">
                    <a:latin typeface="Georgia" pitchFamily="18" charset="0"/>
                  </a:rPr>
                  <a:t>хв</a:t>
                </a:r>
                <a:endParaRPr lang="ru-RU" sz="2000" b="1" i="1">
                  <a:latin typeface="Georgia" pitchFamily="18" charset="0"/>
                </a:endParaRPr>
              </a:p>
            </p:txBody>
          </p:sp>
          <p:sp>
            <p:nvSpPr>
              <p:cNvPr id="73773" name="Line 45"/>
              <p:cNvSpPr>
                <a:spLocks noChangeShapeType="1"/>
              </p:cNvSpPr>
              <p:nvPr/>
            </p:nvSpPr>
            <p:spPr bwMode="auto">
              <a:xfrm>
                <a:off x="793" y="2614"/>
                <a:ext cx="1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4" name="Line 46"/>
              <p:cNvSpPr>
                <a:spLocks noChangeShapeType="1"/>
              </p:cNvSpPr>
              <p:nvPr/>
            </p:nvSpPr>
            <p:spPr bwMode="auto">
              <a:xfrm>
                <a:off x="793" y="2205"/>
                <a:ext cx="1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5" name="Line 47"/>
              <p:cNvSpPr>
                <a:spLocks noChangeShapeType="1"/>
              </p:cNvSpPr>
              <p:nvPr/>
            </p:nvSpPr>
            <p:spPr bwMode="auto">
              <a:xfrm flipV="1">
                <a:off x="1373" y="3793"/>
                <a:ext cx="1" cy="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6" name="Line 48"/>
              <p:cNvSpPr>
                <a:spLocks noChangeShapeType="1"/>
              </p:cNvSpPr>
              <p:nvPr/>
            </p:nvSpPr>
            <p:spPr bwMode="auto">
              <a:xfrm flipV="1">
                <a:off x="1020" y="3793"/>
                <a:ext cx="1" cy="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7" name="Line 49"/>
              <p:cNvSpPr>
                <a:spLocks noChangeShapeType="1"/>
              </p:cNvSpPr>
              <p:nvPr/>
            </p:nvSpPr>
            <p:spPr bwMode="auto">
              <a:xfrm flipV="1">
                <a:off x="1745" y="3793"/>
                <a:ext cx="1" cy="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8" name="Line 50"/>
              <p:cNvSpPr>
                <a:spLocks noChangeShapeType="1"/>
              </p:cNvSpPr>
              <p:nvPr/>
            </p:nvSpPr>
            <p:spPr bwMode="auto">
              <a:xfrm flipV="1">
                <a:off x="2064" y="3793"/>
                <a:ext cx="1" cy="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9" name="Line 51"/>
              <p:cNvSpPr>
                <a:spLocks noChangeShapeType="1"/>
              </p:cNvSpPr>
              <p:nvPr/>
            </p:nvSpPr>
            <p:spPr bwMode="auto">
              <a:xfrm flipV="1">
                <a:off x="2425" y="3793"/>
                <a:ext cx="1" cy="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0" name="Line 52"/>
              <p:cNvSpPr>
                <a:spLocks noChangeShapeType="1"/>
              </p:cNvSpPr>
              <p:nvPr/>
            </p:nvSpPr>
            <p:spPr bwMode="auto">
              <a:xfrm flipV="1">
                <a:off x="2788" y="3793"/>
                <a:ext cx="1" cy="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1" name="Line 53"/>
              <p:cNvSpPr>
                <a:spLocks noChangeShapeType="1"/>
              </p:cNvSpPr>
              <p:nvPr/>
            </p:nvSpPr>
            <p:spPr bwMode="auto">
              <a:xfrm flipV="1">
                <a:off x="3151" y="3798"/>
                <a:ext cx="1" cy="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2" name="Line 54"/>
              <p:cNvSpPr>
                <a:spLocks noChangeShapeType="1"/>
              </p:cNvSpPr>
              <p:nvPr/>
            </p:nvSpPr>
            <p:spPr bwMode="auto">
              <a:xfrm flipV="1">
                <a:off x="3470" y="3753"/>
                <a:ext cx="1" cy="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3" name="Line 55"/>
              <p:cNvSpPr>
                <a:spLocks noChangeShapeType="1"/>
              </p:cNvSpPr>
              <p:nvPr/>
            </p:nvSpPr>
            <p:spPr bwMode="auto">
              <a:xfrm flipV="1">
                <a:off x="839" y="2931"/>
                <a:ext cx="953" cy="953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4" name="Line 56"/>
              <p:cNvSpPr>
                <a:spLocks noChangeShapeType="1"/>
              </p:cNvSpPr>
              <p:nvPr/>
            </p:nvSpPr>
            <p:spPr bwMode="auto">
              <a:xfrm flipV="1">
                <a:off x="1746" y="2024"/>
                <a:ext cx="544" cy="952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5" name="Line 57"/>
              <p:cNvSpPr>
                <a:spLocks noChangeShapeType="1"/>
              </p:cNvSpPr>
              <p:nvPr/>
            </p:nvSpPr>
            <p:spPr bwMode="auto">
              <a:xfrm>
                <a:off x="2290" y="2069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6" name="Line 58"/>
              <p:cNvSpPr>
                <a:spLocks noChangeShapeType="1"/>
              </p:cNvSpPr>
              <p:nvPr/>
            </p:nvSpPr>
            <p:spPr bwMode="auto">
              <a:xfrm>
                <a:off x="2245" y="2024"/>
                <a:ext cx="363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7" name="Line 59"/>
              <p:cNvSpPr>
                <a:spLocks noChangeShapeType="1"/>
              </p:cNvSpPr>
              <p:nvPr/>
            </p:nvSpPr>
            <p:spPr bwMode="auto">
              <a:xfrm>
                <a:off x="2608" y="2024"/>
                <a:ext cx="862" cy="186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733" name="Text Box 115"/>
            <p:cNvSpPr txBox="1">
              <a:spLocks noChangeArrowheads="1"/>
            </p:cNvSpPr>
            <p:nvPr/>
          </p:nvSpPr>
          <p:spPr bwMode="auto">
            <a:xfrm>
              <a:off x="431" y="2840"/>
              <a:ext cx="49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b="1" i="1">
                  <a:latin typeface="Georgia" pitchFamily="18" charset="0"/>
                </a:rPr>
                <a:t>100</a:t>
              </a:r>
              <a:endParaRPr lang="ru-RU" b="1" i="1">
                <a:latin typeface="Georgia" pitchFamily="18" charset="0"/>
              </a:endParaRPr>
            </a:p>
          </p:txBody>
        </p:sp>
        <p:sp>
          <p:nvSpPr>
            <p:cNvPr id="73734" name="Text Box 116"/>
            <p:cNvSpPr txBox="1">
              <a:spLocks noChangeArrowheads="1"/>
            </p:cNvSpPr>
            <p:nvPr/>
          </p:nvSpPr>
          <p:spPr bwMode="auto">
            <a:xfrm>
              <a:off x="476" y="1933"/>
              <a:ext cx="49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b="1" i="1">
                  <a:latin typeface="Georgia" pitchFamily="18" charset="0"/>
                </a:rPr>
                <a:t>200</a:t>
              </a:r>
              <a:endParaRPr lang="ru-RU" b="1" i="1">
                <a:latin typeface="Georgia" pitchFamily="18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3" name="Group 6"/>
          <p:cNvGrpSpPr>
            <a:grpSpLocks/>
          </p:cNvGrpSpPr>
          <p:nvPr/>
        </p:nvGrpSpPr>
        <p:grpSpPr bwMode="auto">
          <a:xfrm>
            <a:off x="755650" y="2565400"/>
            <a:ext cx="7053263" cy="4000500"/>
            <a:chOff x="975" y="845"/>
            <a:chExt cx="4495" cy="2596"/>
          </a:xfrm>
        </p:grpSpPr>
        <p:grpSp>
          <p:nvGrpSpPr>
            <p:cNvPr id="74756" name="Group 7"/>
            <p:cNvGrpSpPr>
              <a:grpSpLocks/>
            </p:cNvGrpSpPr>
            <p:nvPr/>
          </p:nvGrpSpPr>
          <p:grpSpPr bwMode="auto">
            <a:xfrm>
              <a:off x="975" y="845"/>
              <a:ext cx="4495" cy="2596"/>
              <a:chOff x="975" y="845"/>
              <a:chExt cx="4495" cy="2596"/>
            </a:xfrm>
          </p:grpSpPr>
          <p:sp>
            <p:nvSpPr>
              <p:cNvPr id="74762" name="Line 8"/>
              <p:cNvSpPr>
                <a:spLocks noChangeShapeType="1"/>
              </p:cNvSpPr>
              <p:nvPr/>
            </p:nvSpPr>
            <p:spPr bwMode="auto">
              <a:xfrm>
                <a:off x="1111" y="3158"/>
                <a:ext cx="421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63" name="Line 9"/>
              <p:cNvSpPr>
                <a:spLocks noChangeShapeType="1"/>
              </p:cNvSpPr>
              <p:nvPr/>
            </p:nvSpPr>
            <p:spPr bwMode="auto">
              <a:xfrm>
                <a:off x="1292" y="2795"/>
                <a:ext cx="18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64" name="Line 10"/>
              <p:cNvSpPr>
                <a:spLocks noChangeShapeType="1"/>
              </p:cNvSpPr>
              <p:nvPr/>
            </p:nvSpPr>
            <p:spPr bwMode="auto">
              <a:xfrm>
                <a:off x="1292" y="2387"/>
                <a:ext cx="18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65" name="Line 11"/>
              <p:cNvSpPr>
                <a:spLocks noChangeShapeType="1"/>
              </p:cNvSpPr>
              <p:nvPr/>
            </p:nvSpPr>
            <p:spPr bwMode="auto">
              <a:xfrm>
                <a:off x="1292" y="2024"/>
                <a:ext cx="18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66" name="Line 12"/>
              <p:cNvSpPr>
                <a:spLocks noChangeShapeType="1"/>
              </p:cNvSpPr>
              <p:nvPr/>
            </p:nvSpPr>
            <p:spPr bwMode="auto">
              <a:xfrm>
                <a:off x="1292" y="1661"/>
                <a:ext cx="18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67" name="Line 13"/>
              <p:cNvSpPr>
                <a:spLocks noChangeShapeType="1"/>
              </p:cNvSpPr>
              <p:nvPr/>
            </p:nvSpPr>
            <p:spPr bwMode="auto">
              <a:xfrm flipV="1">
                <a:off x="2426" y="3067"/>
                <a:ext cx="1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68" name="Line 14"/>
              <p:cNvSpPr>
                <a:spLocks noChangeShapeType="1"/>
              </p:cNvSpPr>
              <p:nvPr/>
            </p:nvSpPr>
            <p:spPr bwMode="auto">
              <a:xfrm flipV="1">
                <a:off x="3469" y="3067"/>
                <a:ext cx="1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69" name="Line 15"/>
              <p:cNvSpPr>
                <a:spLocks noChangeShapeType="1"/>
              </p:cNvSpPr>
              <p:nvPr/>
            </p:nvSpPr>
            <p:spPr bwMode="auto">
              <a:xfrm flipV="1">
                <a:off x="3832" y="3067"/>
                <a:ext cx="1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0" name="Line 16"/>
              <p:cNvSpPr>
                <a:spLocks noChangeShapeType="1"/>
              </p:cNvSpPr>
              <p:nvPr/>
            </p:nvSpPr>
            <p:spPr bwMode="auto">
              <a:xfrm flipV="1">
                <a:off x="4194" y="3067"/>
                <a:ext cx="1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1" name="Line 17"/>
              <p:cNvSpPr>
                <a:spLocks noChangeShapeType="1"/>
              </p:cNvSpPr>
              <p:nvPr/>
            </p:nvSpPr>
            <p:spPr bwMode="auto">
              <a:xfrm flipV="1">
                <a:off x="3106" y="3067"/>
                <a:ext cx="1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2" name="Text Box 18"/>
              <p:cNvSpPr txBox="1">
                <a:spLocks noChangeArrowheads="1"/>
              </p:cNvSpPr>
              <p:nvPr/>
            </p:nvSpPr>
            <p:spPr bwMode="auto">
              <a:xfrm>
                <a:off x="1117" y="2655"/>
                <a:ext cx="266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uk-UA" b="1" i="1">
                    <a:latin typeface="Georgia" pitchFamily="18" charset="0"/>
                  </a:rPr>
                  <a:t>2</a:t>
                </a:r>
                <a:endParaRPr lang="ru-RU" b="1" i="1">
                  <a:latin typeface="Georgia" pitchFamily="18" charset="0"/>
                </a:endParaRPr>
              </a:p>
            </p:txBody>
          </p:sp>
          <p:grpSp>
            <p:nvGrpSpPr>
              <p:cNvPr id="74773" name="Group 19"/>
              <p:cNvGrpSpPr>
                <a:grpSpLocks/>
              </p:cNvGrpSpPr>
              <p:nvPr/>
            </p:nvGrpSpPr>
            <p:grpSpPr bwMode="auto">
              <a:xfrm>
                <a:off x="975" y="845"/>
                <a:ext cx="499" cy="2358"/>
                <a:chOff x="1837" y="845"/>
                <a:chExt cx="499" cy="2358"/>
              </a:xfrm>
            </p:grpSpPr>
            <p:sp>
              <p:nvSpPr>
                <p:cNvPr id="74793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245" y="981"/>
                  <a:ext cx="0" cy="222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94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837" y="845"/>
                  <a:ext cx="499" cy="4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uk-UA" b="1" i="1">
                      <a:latin typeface="Georgia" pitchFamily="18" charset="0"/>
                    </a:rPr>
                    <a:t>   </a:t>
                  </a:r>
                  <a:r>
                    <a:rPr lang="en-US" b="1" i="1">
                      <a:latin typeface="Georgia" pitchFamily="18" charset="0"/>
                    </a:rPr>
                    <a:t>v</a:t>
                  </a:r>
                  <a:r>
                    <a:rPr lang="en-US" b="1">
                      <a:latin typeface="Georgia" pitchFamily="18" charset="0"/>
                    </a:rPr>
                    <a:t>  </a:t>
                  </a:r>
                  <a:r>
                    <a:rPr lang="uk-UA" b="1" i="1">
                      <a:latin typeface="Georgia" pitchFamily="18" charset="0"/>
                    </a:rPr>
                    <a:t>м/с</a:t>
                  </a:r>
                  <a:endParaRPr lang="ru-RU" b="1" i="1">
                    <a:latin typeface="Georgia" pitchFamily="18" charset="0"/>
                  </a:endParaRPr>
                </a:p>
              </p:txBody>
            </p:sp>
            <p:sp>
              <p:nvSpPr>
                <p:cNvPr id="74795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982" y="2251"/>
                  <a:ext cx="265" cy="2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uk-UA" b="1" i="1">
                      <a:latin typeface="Georgia" pitchFamily="18" charset="0"/>
                    </a:rPr>
                    <a:t>4</a:t>
                  </a:r>
                  <a:endParaRPr lang="ru-RU" b="1" i="1">
                    <a:latin typeface="Georgia" pitchFamily="18" charset="0"/>
                  </a:endParaRPr>
                </a:p>
              </p:txBody>
            </p:sp>
            <p:sp>
              <p:nvSpPr>
                <p:cNvPr id="74796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982" y="1888"/>
                  <a:ext cx="265" cy="2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uk-UA" b="1" i="1">
                      <a:latin typeface="Georgia" pitchFamily="18" charset="0"/>
                    </a:rPr>
                    <a:t>6</a:t>
                  </a:r>
                  <a:endParaRPr lang="ru-RU" b="1" i="1">
                    <a:latin typeface="Georgia" pitchFamily="18" charset="0"/>
                  </a:endParaRPr>
                </a:p>
              </p:txBody>
            </p:sp>
            <p:sp>
              <p:nvSpPr>
                <p:cNvPr id="74797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982" y="1525"/>
                  <a:ext cx="265" cy="2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uk-UA" b="1" i="1">
                      <a:latin typeface="Georgia" pitchFamily="18" charset="0"/>
                    </a:rPr>
                    <a:t>8</a:t>
                  </a:r>
                  <a:endParaRPr lang="ru-RU" b="1" i="1">
                    <a:latin typeface="Georgia" pitchFamily="18" charset="0"/>
                  </a:endParaRPr>
                </a:p>
              </p:txBody>
            </p:sp>
          </p:grpSp>
          <p:sp>
            <p:nvSpPr>
              <p:cNvPr id="74774" name="Text Box 25"/>
              <p:cNvSpPr txBox="1">
                <a:spLocks noChangeArrowheads="1"/>
              </p:cNvSpPr>
              <p:nvPr/>
            </p:nvSpPr>
            <p:spPr bwMode="auto">
              <a:xfrm>
                <a:off x="1655" y="3202"/>
                <a:ext cx="209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uk-UA" b="1">
                    <a:latin typeface="Georgia" pitchFamily="18" charset="0"/>
                  </a:rPr>
                  <a:t>2</a:t>
                </a:r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74775" name="Text Box 26"/>
              <p:cNvSpPr txBox="1">
                <a:spLocks noChangeArrowheads="1"/>
              </p:cNvSpPr>
              <p:nvPr/>
            </p:nvSpPr>
            <p:spPr bwMode="auto">
              <a:xfrm>
                <a:off x="1948" y="3157"/>
                <a:ext cx="206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uk-UA" b="1">
                    <a:latin typeface="Georgia" pitchFamily="18" charset="0"/>
                  </a:rPr>
                  <a:t>4</a:t>
                </a:r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74776" name="Text Box 27"/>
              <p:cNvSpPr txBox="1">
                <a:spLocks noChangeArrowheads="1"/>
              </p:cNvSpPr>
              <p:nvPr/>
            </p:nvSpPr>
            <p:spPr bwMode="auto">
              <a:xfrm>
                <a:off x="2336" y="3202"/>
                <a:ext cx="212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uk-UA" b="1">
                    <a:latin typeface="Georgia" pitchFamily="18" charset="0"/>
                  </a:rPr>
                  <a:t>6</a:t>
                </a:r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74777" name="Text Box 28"/>
              <p:cNvSpPr txBox="1">
                <a:spLocks noChangeArrowheads="1"/>
              </p:cNvSpPr>
              <p:nvPr/>
            </p:nvSpPr>
            <p:spPr bwMode="auto">
              <a:xfrm>
                <a:off x="2699" y="3202"/>
                <a:ext cx="216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uk-UA" b="1">
                    <a:latin typeface="Georgia" pitchFamily="18" charset="0"/>
                  </a:rPr>
                  <a:t>8</a:t>
                </a:r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74778" name="Text Box 29"/>
              <p:cNvSpPr txBox="1">
                <a:spLocks noChangeArrowheads="1"/>
              </p:cNvSpPr>
              <p:nvPr/>
            </p:nvSpPr>
            <p:spPr bwMode="auto">
              <a:xfrm>
                <a:off x="2972" y="3202"/>
                <a:ext cx="291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uk-UA" b="1">
                    <a:latin typeface="Georgia" pitchFamily="18" charset="0"/>
                  </a:rPr>
                  <a:t>10</a:t>
                </a:r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74779" name="Line 30"/>
              <p:cNvSpPr>
                <a:spLocks noChangeShapeType="1"/>
              </p:cNvSpPr>
              <p:nvPr/>
            </p:nvSpPr>
            <p:spPr bwMode="auto">
              <a:xfrm>
                <a:off x="1292" y="1298"/>
                <a:ext cx="18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0" name="Text Box 31"/>
              <p:cNvSpPr txBox="1">
                <a:spLocks noChangeArrowheads="1"/>
              </p:cNvSpPr>
              <p:nvPr/>
            </p:nvSpPr>
            <p:spPr bwMode="auto">
              <a:xfrm>
                <a:off x="1066" y="1162"/>
                <a:ext cx="357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uk-UA" b="1" i="1">
                    <a:latin typeface="Georgia" pitchFamily="18" charset="0"/>
                  </a:rPr>
                  <a:t>10</a:t>
                </a:r>
                <a:endParaRPr lang="ru-RU" b="1" i="1">
                  <a:latin typeface="Georgia" pitchFamily="18" charset="0"/>
                </a:endParaRPr>
              </a:p>
            </p:txBody>
          </p:sp>
          <p:sp>
            <p:nvSpPr>
              <p:cNvPr id="74781" name="Line 32"/>
              <p:cNvSpPr>
                <a:spLocks noChangeShapeType="1"/>
              </p:cNvSpPr>
              <p:nvPr/>
            </p:nvSpPr>
            <p:spPr bwMode="auto">
              <a:xfrm flipV="1">
                <a:off x="1745" y="3067"/>
                <a:ext cx="1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2" name="Line 33"/>
              <p:cNvSpPr>
                <a:spLocks noChangeShapeType="1"/>
              </p:cNvSpPr>
              <p:nvPr/>
            </p:nvSpPr>
            <p:spPr bwMode="auto">
              <a:xfrm flipV="1">
                <a:off x="2064" y="3067"/>
                <a:ext cx="1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3" name="Line 34"/>
              <p:cNvSpPr>
                <a:spLocks noChangeShapeType="1"/>
              </p:cNvSpPr>
              <p:nvPr/>
            </p:nvSpPr>
            <p:spPr bwMode="auto">
              <a:xfrm flipV="1">
                <a:off x="2788" y="3067"/>
                <a:ext cx="1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4" name="Line 35"/>
              <p:cNvSpPr>
                <a:spLocks noChangeShapeType="1"/>
              </p:cNvSpPr>
              <p:nvPr/>
            </p:nvSpPr>
            <p:spPr bwMode="auto">
              <a:xfrm flipV="1">
                <a:off x="4875" y="3067"/>
                <a:ext cx="1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5" name="Line 36"/>
              <p:cNvSpPr>
                <a:spLocks noChangeShapeType="1"/>
              </p:cNvSpPr>
              <p:nvPr/>
            </p:nvSpPr>
            <p:spPr bwMode="auto">
              <a:xfrm flipV="1">
                <a:off x="4512" y="3067"/>
                <a:ext cx="1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6" name="Text Box 37"/>
              <p:cNvSpPr txBox="1">
                <a:spLocks noChangeArrowheads="1"/>
              </p:cNvSpPr>
              <p:nvPr/>
            </p:nvSpPr>
            <p:spPr bwMode="auto">
              <a:xfrm>
                <a:off x="3364" y="3198"/>
                <a:ext cx="281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uk-UA" b="1">
                    <a:latin typeface="Georgia" pitchFamily="18" charset="0"/>
                  </a:rPr>
                  <a:t>12</a:t>
                </a:r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74787" name="Text Box 38"/>
              <p:cNvSpPr txBox="1">
                <a:spLocks noChangeArrowheads="1"/>
              </p:cNvSpPr>
              <p:nvPr/>
            </p:nvSpPr>
            <p:spPr bwMode="auto">
              <a:xfrm>
                <a:off x="3696" y="3202"/>
                <a:ext cx="285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uk-UA" b="1">
                    <a:latin typeface="Georgia" pitchFamily="18" charset="0"/>
                  </a:rPr>
                  <a:t>14</a:t>
                </a:r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74788" name="Text Box 39"/>
              <p:cNvSpPr txBox="1">
                <a:spLocks noChangeArrowheads="1"/>
              </p:cNvSpPr>
              <p:nvPr/>
            </p:nvSpPr>
            <p:spPr bwMode="auto">
              <a:xfrm>
                <a:off x="4059" y="3198"/>
                <a:ext cx="284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uk-UA" b="1">
                    <a:latin typeface="Georgia" pitchFamily="18" charset="0"/>
                  </a:rPr>
                  <a:t>16</a:t>
                </a:r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74789" name="Text Box 40"/>
              <p:cNvSpPr txBox="1">
                <a:spLocks noChangeArrowheads="1"/>
              </p:cNvSpPr>
              <p:nvPr/>
            </p:nvSpPr>
            <p:spPr bwMode="auto">
              <a:xfrm>
                <a:off x="4361" y="3202"/>
                <a:ext cx="289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uk-UA" b="1">
                    <a:latin typeface="Georgia" pitchFamily="18" charset="0"/>
                  </a:rPr>
                  <a:t>18</a:t>
                </a:r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74790" name="Text Box 41"/>
              <p:cNvSpPr txBox="1">
                <a:spLocks noChangeArrowheads="1"/>
              </p:cNvSpPr>
              <p:nvPr/>
            </p:nvSpPr>
            <p:spPr bwMode="auto">
              <a:xfrm>
                <a:off x="4740" y="3202"/>
                <a:ext cx="310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uk-UA" b="1">
                    <a:latin typeface="Georgia" pitchFamily="18" charset="0"/>
                  </a:rPr>
                  <a:t>20</a:t>
                </a:r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74791" name="Text Box 42"/>
              <p:cNvSpPr txBox="1">
                <a:spLocks noChangeArrowheads="1"/>
              </p:cNvSpPr>
              <p:nvPr/>
            </p:nvSpPr>
            <p:spPr bwMode="auto">
              <a:xfrm>
                <a:off x="1247" y="3157"/>
                <a:ext cx="206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uk-UA" b="1">
                    <a:latin typeface="Georgia" pitchFamily="18" charset="0"/>
                  </a:rPr>
                  <a:t>0</a:t>
                </a:r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74792" name="Text Box 43"/>
              <p:cNvSpPr txBox="1">
                <a:spLocks noChangeArrowheads="1"/>
              </p:cNvSpPr>
              <p:nvPr/>
            </p:nvSpPr>
            <p:spPr bwMode="auto">
              <a:xfrm>
                <a:off x="5103" y="3183"/>
                <a:ext cx="367" cy="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i="1">
                    <a:latin typeface="Georgia" pitchFamily="18" charset="0"/>
                  </a:rPr>
                  <a:t>t, c</a:t>
                </a:r>
                <a:endParaRPr lang="ru-RU" sz="2000" b="1" i="1">
                  <a:latin typeface="Georgia" pitchFamily="18" charset="0"/>
                </a:endParaRPr>
              </a:p>
            </p:txBody>
          </p:sp>
        </p:grpSp>
        <p:grpSp>
          <p:nvGrpSpPr>
            <p:cNvPr id="74757" name="Group 44"/>
            <p:cNvGrpSpPr>
              <a:grpSpLocks/>
            </p:cNvGrpSpPr>
            <p:nvPr/>
          </p:nvGrpSpPr>
          <p:grpSpPr bwMode="auto">
            <a:xfrm>
              <a:off x="1383" y="1298"/>
              <a:ext cx="3493" cy="1860"/>
              <a:chOff x="1383" y="1298"/>
              <a:chExt cx="3493" cy="1860"/>
            </a:xfrm>
          </p:grpSpPr>
          <p:sp>
            <p:nvSpPr>
              <p:cNvPr id="74758" name="Line 45"/>
              <p:cNvSpPr>
                <a:spLocks noChangeShapeType="1"/>
              </p:cNvSpPr>
              <p:nvPr/>
            </p:nvSpPr>
            <p:spPr bwMode="auto">
              <a:xfrm flipV="1">
                <a:off x="1383" y="1298"/>
                <a:ext cx="726" cy="1860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4759" name="Group 46"/>
              <p:cNvGrpSpPr>
                <a:grpSpLocks/>
              </p:cNvGrpSpPr>
              <p:nvPr/>
            </p:nvGrpSpPr>
            <p:grpSpPr bwMode="auto">
              <a:xfrm>
                <a:off x="2109" y="1298"/>
                <a:ext cx="2767" cy="1860"/>
                <a:chOff x="2109" y="1298"/>
                <a:chExt cx="2767" cy="1860"/>
              </a:xfrm>
            </p:grpSpPr>
            <p:sp>
              <p:nvSpPr>
                <p:cNvPr id="74760" name="Line 47"/>
                <p:cNvSpPr>
                  <a:spLocks noChangeShapeType="1"/>
                </p:cNvSpPr>
                <p:nvPr/>
              </p:nvSpPr>
              <p:spPr bwMode="auto">
                <a:xfrm>
                  <a:off x="2109" y="1298"/>
                  <a:ext cx="1043" cy="0"/>
                </a:xfrm>
                <a:prstGeom prst="line">
                  <a:avLst/>
                </a:prstGeom>
                <a:noFill/>
                <a:ln w="254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61" name="Line 48"/>
                <p:cNvSpPr>
                  <a:spLocks noChangeShapeType="1"/>
                </p:cNvSpPr>
                <p:nvPr/>
              </p:nvSpPr>
              <p:spPr bwMode="auto">
                <a:xfrm>
                  <a:off x="3107" y="1298"/>
                  <a:ext cx="1769" cy="1860"/>
                </a:xfrm>
                <a:prstGeom prst="line">
                  <a:avLst/>
                </a:prstGeom>
                <a:noFill/>
                <a:ln w="254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4754" name="Rectangle 49"/>
          <p:cNvSpPr>
            <a:spLocks noGrp="1"/>
          </p:cNvSpPr>
          <p:nvPr>
            <p:ph type="body" idx="1"/>
          </p:nvPr>
        </p:nvSpPr>
        <p:spPr>
          <a:xfrm>
            <a:off x="684213" y="981075"/>
            <a:ext cx="7991475" cy="2044700"/>
          </a:xfrm>
        </p:spPr>
        <p:txBody>
          <a:bodyPr/>
          <a:lstStyle/>
          <a:p>
            <a:r>
              <a:rPr lang="uk-UA" sz="1800" b="1" smtClean="0">
                <a:solidFill>
                  <a:srgbClr val="009900"/>
                </a:solidFill>
                <a:latin typeface="Times New Roman" pitchFamily="18" charset="0"/>
              </a:rPr>
              <a:t>Яку швидкість мало тіло через 2 с після початку руху, через 5 с, через 10 с, через 20 с?</a:t>
            </a:r>
          </a:p>
          <a:p>
            <a:r>
              <a:rPr lang="uk-UA" sz="1800" b="1" smtClean="0">
                <a:solidFill>
                  <a:srgbClr val="009900"/>
                </a:solidFill>
                <a:latin typeface="Times New Roman" pitchFamily="18" charset="0"/>
              </a:rPr>
              <a:t>В який момент часу швидкість тіла дорівнювала 4 </a:t>
            </a:r>
            <a:r>
              <a:rPr lang="uk-UA" sz="1800" b="1" i="1" smtClean="0">
                <a:solidFill>
                  <a:srgbClr val="009900"/>
                </a:solidFill>
                <a:latin typeface="Times New Roman" pitchFamily="18" charset="0"/>
              </a:rPr>
              <a:t>м</a:t>
            </a:r>
            <a:r>
              <a:rPr lang="en-US" sz="1800" b="1" i="1" smtClean="0">
                <a:solidFill>
                  <a:srgbClr val="009900"/>
                </a:solidFill>
                <a:latin typeface="Times New Roman" pitchFamily="18" charset="0"/>
              </a:rPr>
              <a:t>/c</a:t>
            </a:r>
            <a:r>
              <a:rPr lang="uk-UA" sz="1800" b="1" i="1" smtClean="0">
                <a:solidFill>
                  <a:srgbClr val="009900"/>
                </a:solidFill>
                <a:latin typeface="Times New Roman" pitchFamily="18" charset="0"/>
              </a:rPr>
              <a:t>,</a:t>
            </a:r>
            <a:r>
              <a:rPr lang="uk-UA" sz="1800" b="1" smtClean="0">
                <a:solidFill>
                  <a:srgbClr val="009900"/>
                </a:solidFill>
                <a:latin typeface="Times New Roman" pitchFamily="18" charset="0"/>
              </a:rPr>
              <a:t> 6 </a:t>
            </a:r>
            <a:r>
              <a:rPr lang="uk-UA" sz="1800" b="1" i="1" smtClean="0">
                <a:solidFill>
                  <a:srgbClr val="009900"/>
                </a:solidFill>
                <a:latin typeface="Times New Roman" pitchFamily="18" charset="0"/>
              </a:rPr>
              <a:t>м</a:t>
            </a:r>
            <a:r>
              <a:rPr lang="en-US" sz="1800" b="1" i="1" smtClean="0">
                <a:solidFill>
                  <a:srgbClr val="009900"/>
                </a:solidFill>
                <a:latin typeface="Times New Roman" pitchFamily="18" charset="0"/>
              </a:rPr>
              <a:t>/c</a:t>
            </a:r>
            <a:r>
              <a:rPr lang="uk-UA" sz="1800" b="1" i="1" smtClean="0">
                <a:solidFill>
                  <a:srgbClr val="009900"/>
                </a:solidFill>
                <a:latin typeface="Times New Roman" pitchFamily="18" charset="0"/>
              </a:rPr>
              <a:t>,</a:t>
            </a:r>
            <a:r>
              <a:rPr lang="uk-UA" sz="1800" b="1" smtClean="0">
                <a:solidFill>
                  <a:srgbClr val="009900"/>
                </a:solidFill>
                <a:latin typeface="Times New Roman" pitchFamily="18" charset="0"/>
              </a:rPr>
              <a:t> 8 </a:t>
            </a:r>
            <a:r>
              <a:rPr lang="uk-UA" sz="1800" b="1" i="1" smtClean="0">
                <a:solidFill>
                  <a:srgbClr val="009900"/>
                </a:solidFill>
                <a:latin typeface="Times New Roman" pitchFamily="18" charset="0"/>
              </a:rPr>
              <a:t>м</a:t>
            </a:r>
            <a:r>
              <a:rPr lang="en-US" sz="1800" b="1" i="1" smtClean="0">
                <a:solidFill>
                  <a:srgbClr val="009900"/>
                </a:solidFill>
                <a:latin typeface="Times New Roman" pitchFamily="18" charset="0"/>
              </a:rPr>
              <a:t>/c</a:t>
            </a:r>
            <a:r>
              <a:rPr lang="uk-UA" sz="1800" b="1" i="1" smtClean="0">
                <a:solidFill>
                  <a:srgbClr val="009900"/>
                </a:solidFill>
                <a:latin typeface="Times New Roman" pitchFamily="18" charset="0"/>
              </a:rPr>
              <a:t>?</a:t>
            </a:r>
          </a:p>
          <a:p>
            <a:r>
              <a:rPr lang="uk-UA" sz="1800" b="1" smtClean="0">
                <a:solidFill>
                  <a:srgbClr val="009900"/>
                </a:solidFill>
                <a:latin typeface="Times New Roman" pitchFamily="18" charset="0"/>
              </a:rPr>
              <a:t> В який момент часу швидкість тіла була найменшою, найбільшою?</a:t>
            </a:r>
          </a:p>
          <a:p>
            <a:r>
              <a:rPr lang="uk-UA" sz="1800" b="1" smtClean="0">
                <a:solidFill>
                  <a:srgbClr val="009900"/>
                </a:solidFill>
                <a:latin typeface="Times New Roman" pitchFamily="18" charset="0"/>
              </a:rPr>
              <a:t>Вкажіть час, протягом якого тіло рухалось зі сталою швидкістю. Який шлях пройшло тіло за цей час?</a:t>
            </a:r>
            <a:endParaRPr lang="ru-RU" sz="1800" b="1" smtClean="0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74755" name="WordArt 50"/>
          <p:cNvSpPr>
            <a:spLocks noChangeArrowheads="1" noChangeShapeType="1" noTextEdit="1"/>
          </p:cNvSpPr>
          <p:nvPr/>
        </p:nvSpPr>
        <p:spPr bwMode="auto">
          <a:xfrm>
            <a:off x="1476375" y="476250"/>
            <a:ext cx="61150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 малюнку зображено графік залежності тіла від часу.</a:t>
            </a:r>
            <a:endParaRPr lang="en-US" sz="2000" b="1" kern="1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5"/>
          <p:cNvSpPr txBox="1">
            <a:spLocks noChangeArrowheads="1"/>
          </p:cNvSpPr>
          <p:nvPr/>
        </p:nvSpPr>
        <p:spPr bwMode="auto">
          <a:xfrm>
            <a:off x="611188" y="836613"/>
            <a:ext cx="77962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endParaRPr lang="uk-UA" b="1" i="1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uk-UA" sz="2000" b="1">
                <a:solidFill>
                  <a:srgbClr val="009900"/>
                </a:solidFill>
                <a:latin typeface="Times New Roman" pitchFamily="18" charset="0"/>
              </a:rPr>
              <a:t>Який процес зображує цей графік: вода поступає в басейн чи витікає з басейну?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uk-UA" sz="2000" b="1">
                <a:solidFill>
                  <a:srgbClr val="009900"/>
                </a:solidFill>
                <a:latin typeface="Times New Roman" pitchFamily="18" charset="0"/>
              </a:rPr>
              <a:t>Скільки води було в басейні в початковий момент часу?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uk-UA" sz="2000" b="1">
                <a:solidFill>
                  <a:srgbClr val="009900"/>
                </a:solidFill>
                <a:latin typeface="Times New Roman" pitchFamily="18" charset="0"/>
              </a:rPr>
              <a:t>Скільки води було в басейні через 4 години?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uk-UA" sz="2000">
              <a:latin typeface="Times New Roman" pitchFamily="18" charset="0"/>
            </a:endParaRPr>
          </a:p>
        </p:txBody>
      </p:sp>
      <p:sp>
        <p:nvSpPr>
          <p:cNvPr id="75778" name="WordArt 6"/>
          <p:cNvSpPr>
            <a:spLocks noChangeArrowheads="1" noChangeShapeType="1" noTextEdit="1"/>
          </p:cNvSpPr>
          <p:nvPr/>
        </p:nvSpPr>
        <p:spPr bwMode="auto">
          <a:xfrm>
            <a:off x="1476375" y="476250"/>
            <a:ext cx="61150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 малюнку зображено графік зміни води в басейні.</a:t>
            </a:r>
            <a:endParaRPr lang="en-US" sz="2000" b="1" kern="1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5779" name="Line 9"/>
          <p:cNvSpPr>
            <a:spLocks noChangeShapeType="1"/>
          </p:cNvSpPr>
          <p:nvPr/>
        </p:nvSpPr>
        <p:spPr bwMode="auto">
          <a:xfrm>
            <a:off x="968375" y="6129338"/>
            <a:ext cx="3819525" cy="365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780" name="Line 10"/>
          <p:cNvSpPr>
            <a:spLocks noChangeShapeType="1"/>
          </p:cNvSpPr>
          <p:nvPr/>
        </p:nvSpPr>
        <p:spPr bwMode="auto">
          <a:xfrm>
            <a:off x="1252538" y="5570538"/>
            <a:ext cx="285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81" name="Line 11"/>
          <p:cNvSpPr>
            <a:spLocks noChangeShapeType="1"/>
          </p:cNvSpPr>
          <p:nvPr/>
        </p:nvSpPr>
        <p:spPr bwMode="auto">
          <a:xfrm>
            <a:off x="1252538" y="4941888"/>
            <a:ext cx="285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82" name="Line 12"/>
          <p:cNvSpPr>
            <a:spLocks noChangeShapeType="1"/>
          </p:cNvSpPr>
          <p:nvPr/>
        </p:nvSpPr>
        <p:spPr bwMode="auto">
          <a:xfrm>
            <a:off x="1252538" y="4381500"/>
            <a:ext cx="285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83" name="Line 13"/>
          <p:cNvSpPr>
            <a:spLocks noChangeShapeType="1"/>
          </p:cNvSpPr>
          <p:nvPr/>
        </p:nvSpPr>
        <p:spPr bwMode="auto">
          <a:xfrm>
            <a:off x="1252538" y="3822700"/>
            <a:ext cx="285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84" name="Line 14"/>
          <p:cNvSpPr>
            <a:spLocks noChangeShapeType="1"/>
          </p:cNvSpPr>
          <p:nvPr/>
        </p:nvSpPr>
        <p:spPr bwMode="auto">
          <a:xfrm flipV="1">
            <a:off x="3032125" y="5989638"/>
            <a:ext cx="1588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85" name="Line 18"/>
          <p:cNvSpPr>
            <a:spLocks noChangeShapeType="1"/>
          </p:cNvSpPr>
          <p:nvPr/>
        </p:nvSpPr>
        <p:spPr bwMode="auto">
          <a:xfrm flipV="1">
            <a:off x="4098925" y="5989638"/>
            <a:ext cx="1588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86" name="Text Box 19"/>
          <p:cNvSpPr txBox="1">
            <a:spLocks noChangeArrowheads="1"/>
          </p:cNvSpPr>
          <p:nvPr/>
        </p:nvSpPr>
        <p:spPr bwMode="auto">
          <a:xfrm>
            <a:off x="684213" y="5354638"/>
            <a:ext cx="711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i="1">
                <a:latin typeface="Georgia" pitchFamily="18" charset="0"/>
              </a:rPr>
              <a:t>200</a:t>
            </a:r>
            <a:endParaRPr lang="ru-RU" b="1" i="1">
              <a:latin typeface="Georgia" pitchFamily="18" charset="0"/>
            </a:endParaRPr>
          </a:p>
        </p:txBody>
      </p:sp>
      <p:sp>
        <p:nvSpPr>
          <p:cNvPr id="75787" name="Line 21"/>
          <p:cNvSpPr>
            <a:spLocks noChangeShapeType="1"/>
          </p:cNvSpPr>
          <p:nvPr/>
        </p:nvSpPr>
        <p:spPr bwMode="auto">
          <a:xfrm flipV="1">
            <a:off x="1403350" y="3141663"/>
            <a:ext cx="0" cy="3424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788" name="Text Box 22"/>
          <p:cNvSpPr txBox="1">
            <a:spLocks noChangeArrowheads="1"/>
          </p:cNvSpPr>
          <p:nvPr/>
        </p:nvSpPr>
        <p:spPr bwMode="auto">
          <a:xfrm>
            <a:off x="468313" y="2990850"/>
            <a:ext cx="1069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i="1">
                <a:latin typeface="Georgia" pitchFamily="18" charset="0"/>
              </a:rPr>
              <a:t>   </a:t>
            </a:r>
            <a:r>
              <a:rPr lang="en-US" b="1" i="1">
                <a:latin typeface="Georgia" pitchFamily="18" charset="0"/>
              </a:rPr>
              <a:t>V, </a:t>
            </a:r>
            <a:r>
              <a:rPr lang="uk-UA" b="1" i="1">
                <a:latin typeface="Georgia" pitchFamily="18" charset="0"/>
              </a:rPr>
              <a:t>м</a:t>
            </a:r>
            <a:r>
              <a:rPr lang="en-US" b="1" i="1">
                <a:latin typeface="Georgia" pitchFamily="18" charset="0"/>
              </a:rPr>
              <a:t>³</a:t>
            </a:r>
            <a:endParaRPr lang="ru-RU" b="1" i="1">
              <a:latin typeface="Georgia" pitchFamily="18" charset="0"/>
            </a:endParaRPr>
          </a:p>
        </p:txBody>
      </p:sp>
      <p:sp>
        <p:nvSpPr>
          <p:cNvPr id="75789" name="Text Box 23"/>
          <p:cNvSpPr txBox="1">
            <a:spLocks noChangeArrowheads="1"/>
          </p:cNvSpPr>
          <p:nvPr/>
        </p:nvSpPr>
        <p:spPr bwMode="auto">
          <a:xfrm>
            <a:off x="684213" y="4732338"/>
            <a:ext cx="714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i="1">
                <a:latin typeface="Georgia" pitchFamily="18" charset="0"/>
              </a:rPr>
              <a:t>400</a:t>
            </a:r>
            <a:endParaRPr lang="ru-RU" b="1" i="1">
              <a:latin typeface="Georgia" pitchFamily="18" charset="0"/>
            </a:endParaRPr>
          </a:p>
        </p:txBody>
      </p:sp>
      <p:sp>
        <p:nvSpPr>
          <p:cNvPr id="75790" name="Text Box 24"/>
          <p:cNvSpPr txBox="1">
            <a:spLocks noChangeArrowheads="1"/>
          </p:cNvSpPr>
          <p:nvPr/>
        </p:nvSpPr>
        <p:spPr bwMode="auto">
          <a:xfrm>
            <a:off x="684213" y="4171950"/>
            <a:ext cx="714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i="1">
                <a:latin typeface="Georgia" pitchFamily="18" charset="0"/>
              </a:rPr>
              <a:t>600</a:t>
            </a:r>
            <a:endParaRPr lang="ru-RU" b="1" i="1">
              <a:latin typeface="Georgia" pitchFamily="18" charset="0"/>
            </a:endParaRPr>
          </a:p>
        </p:txBody>
      </p:sp>
      <p:sp>
        <p:nvSpPr>
          <p:cNvPr id="75791" name="Text Box 25"/>
          <p:cNvSpPr txBox="1">
            <a:spLocks noChangeArrowheads="1"/>
          </p:cNvSpPr>
          <p:nvPr/>
        </p:nvSpPr>
        <p:spPr bwMode="auto">
          <a:xfrm>
            <a:off x="684213" y="3613150"/>
            <a:ext cx="714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i="1">
                <a:latin typeface="Georgia" pitchFamily="18" charset="0"/>
              </a:rPr>
              <a:t>800</a:t>
            </a:r>
            <a:endParaRPr lang="ru-RU" b="1" i="1">
              <a:latin typeface="Georgia" pitchFamily="18" charset="0"/>
            </a:endParaRPr>
          </a:p>
        </p:txBody>
      </p:sp>
      <p:sp>
        <p:nvSpPr>
          <p:cNvPr id="75792" name="Text Box 26"/>
          <p:cNvSpPr txBox="1">
            <a:spLocks noChangeArrowheads="1"/>
          </p:cNvSpPr>
          <p:nvPr/>
        </p:nvSpPr>
        <p:spPr bwMode="auto">
          <a:xfrm>
            <a:off x="1822450" y="6197600"/>
            <a:ext cx="296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Georgia" pitchFamily="18" charset="0"/>
              </a:rPr>
              <a:t>1</a:t>
            </a:r>
            <a:endParaRPr lang="ru-RU" b="1">
              <a:latin typeface="Georgia" pitchFamily="18" charset="0"/>
            </a:endParaRPr>
          </a:p>
        </p:txBody>
      </p:sp>
      <p:sp>
        <p:nvSpPr>
          <p:cNvPr id="75793" name="Text Box 27"/>
          <p:cNvSpPr txBox="1">
            <a:spLocks noChangeArrowheads="1"/>
          </p:cNvSpPr>
          <p:nvPr/>
        </p:nvSpPr>
        <p:spPr bwMode="auto">
          <a:xfrm>
            <a:off x="2282825" y="6127750"/>
            <a:ext cx="322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latin typeface="Georgia" pitchFamily="18" charset="0"/>
              </a:rPr>
              <a:t>2</a:t>
            </a:r>
            <a:endParaRPr lang="ru-RU" b="1">
              <a:latin typeface="Georgia" pitchFamily="18" charset="0"/>
            </a:endParaRPr>
          </a:p>
        </p:txBody>
      </p:sp>
      <p:sp>
        <p:nvSpPr>
          <p:cNvPr id="75794" name="Text Box 28"/>
          <p:cNvSpPr txBox="1">
            <a:spLocks noChangeArrowheads="1"/>
          </p:cNvSpPr>
          <p:nvPr/>
        </p:nvSpPr>
        <p:spPr bwMode="auto">
          <a:xfrm>
            <a:off x="2890838" y="6197600"/>
            <a:ext cx="327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Georgia" pitchFamily="18" charset="0"/>
              </a:rPr>
              <a:t>3</a:t>
            </a:r>
            <a:endParaRPr lang="ru-RU" b="1">
              <a:latin typeface="Georgia" pitchFamily="18" charset="0"/>
            </a:endParaRPr>
          </a:p>
        </p:txBody>
      </p:sp>
      <p:sp>
        <p:nvSpPr>
          <p:cNvPr id="75795" name="Text Box 29"/>
          <p:cNvSpPr txBox="1">
            <a:spLocks noChangeArrowheads="1"/>
          </p:cNvSpPr>
          <p:nvPr/>
        </p:nvSpPr>
        <p:spPr bwMode="auto">
          <a:xfrm>
            <a:off x="3460750" y="6197600"/>
            <a:ext cx="333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Georgia" pitchFamily="18" charset="0"/>
              </a:rPr>
              <a:t>4</a:t>
            </a:r>
            <a:endParaRPr lang="ru-RU" b="1">
              <a:latin typeface="Georgia" pitchFamily="18" charset="0"/>
            </a:endParaRPr>
          </a:p>
        </p:txBody>
      </p:sp>
      <p:sp>
        <p:nvSpPr>
          <p:cNvPr id="75796" name="Line 33"/>
          <p:cNvSpPr>
            <a:spLocks noChangeShapeType="1"/>
          </p:cNvSpPr>
          <p:nvPr/>
        </p:nvSpPr>
        <p:spPr bwMode="auto">
          <a:xfrm flipV="1">
            <a:off x="1963738" y="5989638"/>
            <a:ext cx="1587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7" name="Line 34"/>
          <p:cNvSpPr>
            <a:spLocks noChangeShapeType="1"/>
          </p:cNvSpPr>
          <p:nvPr/>
        </p:nvSpPr>
        <p:spPr bwMode="auto">
          <a:xfrm flipV="1">
            <a:off x="2463800" y="5989638"/>
            <a:ext cx="1588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8" name="Line 35"/>
          <p:cNvSpPr>
            <a:spLocks noChangeShapeType="1"/>
          </p:cNvSpPr>
          <p:nvPr/>
        </p:nvSpPr>
        <p:spPr bwMode="auto">
          <a:xfrm flipV="1">
            <a:off x="3635375" y="6021388"/>
            <a:ext cx="1588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9" name="Text Box 43"/>
          <p:cNvSpPr txBox="1">
            <a:spLocks noChangeArrowheads="1"/>
          </p:cNvSpPr>
          <p:nvPr/>
        </p:nvSpPr>
        <p:spPr bwMode="auto">
          <a:xfrm>
            <a:off x="1182688" y="6127750"/>
            <a:ext cx="322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latin typeface="Georgia" pitchFamily="18" charset="0"/>
              </a:rPr>
              <a:t>0</a:t>
            </a:r>
            <a:endParaRPr lang="ru-RU" b="1">
              <a:latin typeface="Georgia" pitchFamily="18" charset="0"/>
            </a:endParaRPr>
          </a:p>
        </p:txBody>
      </p:sp>
      <p:sp>
        <p:nvSpPr>
          <p:cNvPr id="75800" name="Text Box 44"/>
          <p:cNvSpPr txBox="1">
            <a:spLocks noChangeArrowheads="1"/>
          </p:cNvSpPr>
          <p:nvPr/>
        </p:nvSpPr>
        <p:spPr bwMode="auto">
          <a:xfrm>
            <a:off x="4356100" y="6169025"/>
            <a:ext cx="136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latin typeface="Georgia" pitchFamily="18" charset="0"/>
              </a:rPr>
              <a:t>t, </a:t>
            </a:r>
            <a:r>
              <a:rPr lang="uk-UA" sz="2000" b="1" i="1">
                <a:latin typeface="Georgia" pitchFamily="18" charset="0"/>
              </a:rPr>
              <a:t>год</a:t>
            </a:r>
            <a:endParaRPr lang="ru-RU" sz="2000" b="1" i="1">
              <a:latin typeface="Georgia" pitchFamily="18" charset="0"/>
            </a:endParaRPr>
          </a:p>
        </p:txBody>
      </p:sp>
      <p:sp>
        <p:nvSpPr>
          <p:cNvPr id="75801" name="Line 46"/>
          <p:cNvSpPr>
            <a:spLocks noChangeShapeType="1"/>
          </p:cNvSpPr>
          <p:nvPr/>
        </p:nvSpPr>
        <p:spPr bwMode="auto">
          <a:xfrm>
            <a:off x="1403350" y="3789363"/>
            <a:ext cx="2232025" cy="2376487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38"/>
          <p:cNvSpPr>
            <a:spLocks noChangeArrowheads="1"/>
          </p:cNvSpPr>
          <p:nvPr/>
        </p:nvSpPr>
        <p:spPr bwMode="auto">
          <a:xfrm>
            <a:off x="647700" y="2535238"/>
            <a:ext cx="730885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009900"/>
                </a:solidFill>
                <a:latin typeface="Times New Roman" pitchFamily="18" charset="0"/>
              </a:rPr>
              <a:t>а</a:t>
            </a:r>
            <a:r>
              <a:rPr lang="uk-UA" sz="2400" b="1">
                <a:solidFill>
                  <a:srgbClr val="009900"/>
                </a:solidFill>
                <a:latin typeface="Times New Roman" pitchFamily="18" charset="0"/>
              </a:rPr>
              <a:t>) Заповніть таблицю:</a:t>
            </a:r>
          </a:p>
          <a:p>
            <a:endParaRPr lang="uk-UA" sz="2400" b="1">
              <a:solidFill>
                <a:srgbClr val="009900"/>
              </a:solidFill>
              <a:latin typeface="Times New Roman" pitchFamily="18" charset="0"/>
            </a:endParaRPr>
          </a:p>
          <a:p>
            <a:endParaRPr lang="uk-UA" sz="2400" b="1">
              <a:solidFill>
                <a:srgbClr val="009900"/>
              </a:solidFill>
              <a:latin typeface="Times New Roman" pitchFamily="18" charset="0"/>
            </a:endParaRPr>
          </a:p>
          <a:p>
            <a:endParaRPr lang="uk-UA" sz="2400" b="1">
              <a:solidFill>
                <a:srgbClr val="009900"/>
              </a:solidFill>
              <a:latin typeface="Times New Roman" pitchFamily="18" charset="0"/>
            </a:endParaRPr>
          </a:p>
          <a:p>
            <a:r>
              <a:rPr lang="uk-UA" sz="2400" b="1">
                <a:solidFill>
                  <a:srgbClr val="009900"/>
                </a:solidFill>
                <a:latin typeface="Times New Roman" pitchFamily="18" charset="0"/>
              </a:rPr>
              <a:t>б) Яка область визначення та область значень цієї функції?</a:t>
            </a:r>
          </a:p>
          <a:p>
            <a:r>
              <a:rPr lang="uk-UA" sz="2400" b="1">
                <a:solidFill>
                  <a:srgbClr val="009900"/>
                </a:solidFill>
                <a:latin typeface="Times New Roman" pitchFamily="18" charset="0"/>
              </a:rPr>
              <a:t>в) При яких значеннях х  функція дорівнює 0?</a:t>
            </a:r>
          </a:p>
          <a:p>
            <a:r>
              <a:rPr lang="uk-UA" sz="2400" b="1">
                <a:solidFill>
                  <a:srgbClr val="009900"/>
                </a:solidFill>
                <a:latin typeface="Times New Roman" pitchFamily="18" charset="0"/>
              </a:rPr>
              <a:t>г) При яких значеннях х функція додатна? від’ємна?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/>
            <p:custDataLst>
              <p:tags r:id="rId1"/>
            </p:custDataLst>
          </p:nvPr>
        </p:nvGraphicFramePr>
        <p:xfrm>
          <a:off x="684213" y="2963863"/>
          <a:ext cx="3898900" cy="1041401"/>
        </p:xfrm>
        <a:graphic>
          <a:graphicData uri="http://schemas.openxmlformats.org/drawingml/2006/table">
            <a:tbl>
              <a:tblPr/>
              <a:tblGrid>
                <a:gridCol w="557212"/>
                <a:gridCol w="555625"/>
                <a:gridCol w="557213"/>
                <a:gridCol w="558800"/>
                <a:gridCol w="557212"/>
                <a:gridCol w="555625"/>
                <a:gridCol w="557213"/>
              </a:tblGrid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–3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–3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–1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6828" name="Picture 2" descr="Рис 62-03 Засвоєння практичних умінь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03750" y="561975"/>
            <a:ext cx="4000500" cy="27225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sp>
        <p:nvSpPr>
          <p:cNvPr id="76829" name="WordArt 67"/>
          <p:cNvSpPr>
            <a:spLocks noChangeArrowheads="1" noChangeShapeType="1" noTextEdit="1"/>
          </p:cNvSpPr>
          <p:nvPr/>
        </p:nvSpPr>
        <p:spPr bwMode="auto">
          <a:xfrm>
            <a:off x="617538" y="692150"/>
            <a:ext cx="3954462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Використовуючи </a:t>
            </a:r>
          </a:p>
          <a:p>
            <a:pPr algn="ctr"/>
            <a:r>
              <a:rPr lang="ru-RU" sz="2000" b="1" kern="1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графік функції </a:t>
            </a:r>
            <a:endParaRPr lang="en-US" sz="2000" b="1" kern="1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6830" name="Picture 10" descr="Поясненн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4797425"/>
            <a:ext cx="2236787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WordArt 8"/>
          <p:cNvSpPr>
            <a:spLocks noChangeArrowheads="1" noChangeShapeType="1" noTextEdit="1"/>
          </p:cNvSpPr>
          <p:nvPr/>
        </p:nvSpPr>
        <p:spPr bwMode="auto">
          <a:xfrm>
            <a:off x="755650" y="981075"/>
            <a:ext cx="61150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Підсумок уроку.</a:t>
            </a:r>
            <a:endParaRPr lang="en-US" sz="2000" b="1" kern="1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7826" name="WordArt 9"/>
          <p:cNvSpPr>
            <a:spLocks noChangeArrowheads="1" noChangeShapeType="1" noTextEdit="1"/>
          </p:cNvSpPr>
          <p:nvPr/>
        </p:nvSpPr>
        <p:spPr bwMode="auto">
          <a:xfrm>
            <a:off x="684213" y="2276475"/>
            <a:ext cx="7610475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- Для чого потрібно вивчати графіки функцій </a:t>
            </a:r>
          </a:p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та їх властивості?</a:t>
            </a:r>
          </a:p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 </a:t>
            </a:r>
            <a:endParaRPr lang="en-US" sz="28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9900"/>
              </a:solidFill>
              <a:latin typeface="Arial"/>
              <a:cs typeface="Arial"/>
            </a:endParaRPr>
          </a:p>
        </p:txBody>
      </p:sp>
      <p:sp>
        <p:nvSpPr>
          <p:cNvPr id="77827" name="WordArt 10"/>
          <p:cNvSpPr>
            <a:spLocks noChangeArrowheads="1" noChangeShapeType="1" noTextEdit="1"/>
          </p:cNvSpPr>
          <p:nvPr/>
        </p:nvSpPr>
        <p:spPr bwMode="auto">
          <a:xfrm>
            <a:off x="900113" y="2924175"/>
            <a:ext cx="7610475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- Які життєві явища ілюструють графіки функцій?</a:t>
            </a:r>
          </a:p>
          <a:p>
            <a:pPr algn="ctr"/>
            <a:endParaRPr lang="ru-RU" sz="28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9900"/>
              </a:solidFill>
              <a:latin typeface="Arial"/>
              <a:cs typeface="Arial"/>
            </a:endParaRPr>
          </a:p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 </a:t>
            </a:r>
            <a:endParaRPr lang="en-US" sz="28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9900"/>
              </a:solidFill>
              <a:latin typeface="Arial"/>
              <a:cs typeface="Arial"/>
            </a:endParaRPr>
          </a:p>
        </p:txBody>
      </p:sp>
      <p:sp>
        <p:nvSpPr>
          <p:cNvPr id="77828" name="WordArt 11"/>
          <p:cNvSpPr>
            <a:spLocks noChangeArrowheads="1" noChangeShapeType="1" noTextEdit="1"/>
          </p:cNvSpPr>
          <p:nvPr/>
        </p:nvSpPr>
        <p:spPr bwMode="auto">
          <a:xfrm>
            <a:off x="755650" y="3429000"/>
            <a:ext cx="7610475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- Що можна дізнатися, розглянувши  графік функції?</a:t>
            </a:r>
          </a:p>
          <a:p>
            <a:pPr algn="ctr"/>
            <a:endParaRPr lang="ru-RU" sz="28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9900"/>
              </a:solidFill>
              <a:latin typeface="Arial"/>
              <a:cs typeface="Arial"/>
            </a:endParaRPr>
          </a:p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 </a:t>
            </a:r>
            <a:endParaRPr lang="en-US" sz="28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9900"/>
              </a:solidFill>
              <a:latin typeface="Arial"/>
              <a:cs typeface="Arial"/>
            </a:endParaRPr>
          </a:p>
        </p:txBody>
      </p:sp>
      <p:sp>
        <p:nvSpPr>
          <p:cNvPr id="77829" name="WordArt 13"/>
          <p:cNvSpPr>
            <a:spLocks noChangeArrowheads="1" noChangeShapeType="1" noTextEdit="1"/>
          </p:cNvSpPr>
          <p:nvPr/>
        </p:nvSpPr>
        <p:spPr bwMode="auto">
          <a:xfrm>
            <a:off x="828675" y="4003675"/>
            <a:ext cx="7610475" cy="2233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- Як за допомогою графіка функції за заданим значенням аргумента</a:t>
            </a:r>
          </a:p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 знайти відповідне значення функції і за заданим значенням функції </a:t>
            </a:r>
          </a:p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знайти значення аргументу, якому він відповідає?</a:t>
            </a:r>
          </a:p>
          <a:p>
            <a:pPr algn="ctr"/>
            <a:endParaRPr lang="ru-RU" sz="28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9900"/>
              </a:solidFill>
              <a:latin typeface="Arial"/>
              <a:cs typeface="Arial"/>
            </a:endParaRPr>
          </a:p>
          <a:p>
            <a:pPr algn="ctr"/>
            <a:endParaRPr lang="ru-RU" sz="28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9900"/>
              </a:solidFill>
              <a:latin typeface="Arial"/>
              <a:cs typeface="Arial"/>
            </a:endParaRPr>
          </a:p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 </a:t>
            </a:r>
            <a:endParaRPr lang="en-US" sz="28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9900"/>
              </a:solidFill>
              <a:latin typeface="Arial"/>
              <a:cs typeface="Arial"/>
            </a:endParaRPr>
          </a:p>
        </p:txBody>
      </p:sp>
      <p:pic>
        <p:nvPicPr>
          <p:cNvPr id="77830" name="Picture 57" descr="Оголошення епіграфу урок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476250"/>
            <a:ext cx="2143125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/>
          </p:cNvSpPr>
          <p:nvPr>
            <p:ph type="body" idx="1"/>
          </p:nvPr>
        </p:nvSpPr>
        <p:spPr>
          <a:xfrm>
            <a:off x="468313" y="2708275"/>
            <a:ext cx="8229600" cy="4525963"/>
          </a:xfrm>
        </p:spPr>
        <p:txBody>
          <a:bodyPr/>
          <a:lstStyle/>
          <a:p>
            <a:r>
              <a:rPr lang="uk-UA" sz="2400" b="1" smtClean="0">
                <a:solidFill>
                  <a:srgbClr val="009900"/>
                </a:solidFill>
                <a:latin typeface="Times New Roman" pitchFamily="18" charset="0"/>
              </a:rPr>
              <a:t>Що таке функція?</a:t>
            </a:r>
          </a:p>
          <a:p>
            <a:r>
              <a:rPr lang="uk-UA" sz="2400" b="1" smtClean="0">
                <a:solidFill>
                  <a:srgbClr val="009900"/>
                </a:solidFill>
                <a:latin typeface="Times New Roman" pitchFamily="18" charset="0"/>
              </a:rPr>
              <a:t>Що є аргументом функції?</a:t>
            </a:r>
          </a:p>
          <a:p>
            <a:r>
              <a:rPr lang="uk-UA" sz="2400" b="1" smtClean="0">
                <a:solidFill>
                  <a:srgbClr val="009900"/>
                </a:solidFill>
                <a:latin typeface="Times New Roman" pitchFamily="18" charset="0"/>
              </a:rPr>
              <a:t>Наведіть приклади функції, вкажіть аргумент і функцію.</a:t>
            </a:r>
          </a:p>
          <a:p>
            <a:r>
              <a:rPr lang="uk-UA" sz="2400" b="1" smtClean="0">
                <a:solidFill>
                  <a:srgbClr val="009900"/>
                </a:solidFill>
                <a:latin typeface="Times New Roman" pitchFamily="18" charset="0"/>
              </a:rPr>
              <a:t>Як знайти значення функції, якщо відомо значення аргументу?</a:t>
            </a:r>
          </a:p>
          <a:p>
            <a:r>
              <a:rPr lang="uk-UA" sz="2400" b="1" smtClean="0">
                <a:solidFill>
                  <a:srgbClr val="009900"/>
                </a:solidFill>
                <a:latin typeface="Times New Roman" pitchFamily="18" charset="0"/>
              </a:rPr>
              <a:t>Нехай дано функцію </a:t>
            </a:r>
            <a:r>
              <a:rPr lang="uk-UA" sz="2400" b="1" i="1" smtClean="0">
                <a:solidFill>
                  <a:srgbClr val="009900"/>
                </a:solidFill>
                <a:latin typeface="Times New Roman" pitchFamily="18" charset="0"/>
              </a:rPr>
              <a:t>у=</a:t>
            </a:r>
            <a:r>
              <a:rPr lang="uk-UA" sz="2400" b="1" smtClean="0">
                <a:solidFill>
                  <a:srgbClr val="009900"/>
                </a:solidFill>
                <a:latin typeface="Times New Roman" pitchFamily="18" charset="0"/>
              </a:rPr>
              <a:t>3</a:t>
            </a:r>
            <a:r>
              <a:rPr lang="uk-UA" sz="2400" b="1" i="1" smtClean="0">
                <a:solidFill>
                  <a:srgbClr val="009900"/>
                </a:solidFill>
                <a:latin typeface="Times New Roman" pitchFamily="18" charset="0"/>
              </a:rPr>
              <a:t>х. </a:t>
            </a:r>
            <a:r>
              <a:rPr lang="uk-UA" sz="2400" b="1" smtClean="0">
                <a:solidFill>
                  <a:srgbClr val="009900"/>
                </a:solidFill>
                <a:latin typeface="Times New Roman" pitchFamily="18" charset="0"/>
              </a:rPr>
              <a:t>Знайти</a:t>
            </a:r>
            <a:r>
              <a:rPr lang="uk-UA" sz="2400" b="1" i="1" smtClean="0">
                <a:solidFill>
                  <a:srgbClr val="009900"/>
                </a:solidFill>
                <a:latin typeface="Times New Roman" pitchFamily="18" charset="0"/>
              </a:rPr>
              <a:t>  </a:t>
            </a:r>
            <a:r>
              <a:rPr lang="uk-UA" sz="2400" b="1" smtClean="0">
                <a:solidFill>
                  <a:srgbClr val="009900"/>
                </a:solidFill>
                <a:latin typeface="Times New Roman" pitchFamily="18" charset="0"/>
              </a:rPr>
              <a:t>значення функції для значень аргументу</a:t>
            </a:r>
            <a:r>
              <a:rPr lang="uk-UA" sz="2400" b="1" i="1" smtClean="0">
                <a:solidFill>
                  <a:srgbClr val="009900"/>
                </a:solidFill>
                <a:latin typeface="Times New Roman" pitchFamily="18" charset="0"/>
              </a:rPr>
              <a:t> х:</a:t>
            </a:r>
            <a:r>
              <a:rPr lang="uk-UA" sz="2400" b="1" smtClean="0">
                <a:solidFill>
                  <a:srgbClr val="009900"/>
                </a:solidFill>
                <a:latin typeface="Times New Roman" pitchFamily="18" charset="0"/>
              </a:rPr>
              <a:t> -2; 3; 0; 6; 9.</a:t>
            </a:r>
          </a:p>
          <a:p>
            <a:r>
              <a:rPr lang="uk-UA" sz="2400" b="1" smtClean="0">
                <a:solidFill>
                  <a:srgbClr val="009900"/>
                </a:solidFill>
                <a:latin typeface="Times New Roman" pitchFamily="18" charset="0"/>
              </a:rPr>
              <a:t>Які є способи задання функції?</a:t>
            </a:r>
            <a:r>
              <a:rPr lang="uk-UA" sz="2400" b="1" smtClean="0">
                <a:solidFill>
                  <a:srgbClr val="009900"/>
                </a:solidFill>
              </a:rPr>
              <a:t> </a:t>
            </a:r>
            <a:endParaRPr lang="ru-RU" sz="2400" b="1" smtClean="0">
              <a:solidFill>
                <a:srgbClr val="009900"/>
              </a:solidFill>
            </a:endParaRP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33375"/>
            <a:ext cx="3635375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33375"/>
            <a:ext cx="3779837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ChangeArrowheads="1"/>
          </p:cNvSpPr>
          <p:nvPr/>
        </p:nvSpPr>
        <p:spPr bwMode="auto">
          <a:xfrm>
            <a:off x="719138" y="836613"/>
            <a:ext cx="6389687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600200" algn="ctr"/>
            <a:r>
              <a:rPr lang="uk-UA" sz="2400" b="1">
                <a:latin typeface="Times New Roman" pitchFamily="18" charset="0"/>
              </a:rPr>
              <a:t>Сьогодні я дізналась (дізнався)…</a:t>
            </a:r>
            <a:endParaRPr lang="ru-RU" sz="2400" b="1">
              <a:latin typeface="Times New Roman" pitchFamily="18" charset="0"/>
            </a:endParaRPr>
          </a:p>
          <a:p>
            <a:pPr indent="1600200" algn="ctr"/>
            <a:r>
              <a:rPr lang="uk-UA" sz="2400" b="1">
                <a:latin typeface="Times New Roman" pitchFamily="18" charset="0"/>
              </a:rPr>
              <a:t>Було цікаво…</a:t>
            </a:r>
            <a:endParaRPr lang="ru-RU" sz="2400" b="1">
              <a:latin typeface="Times New Roman" pitchFamily="18" charset="0"/>
            </a:endParaRPr>
          </a:p>
          <a:p>
            <a:pPr indent="1600200" algn="ctr"/>
            <a:r>
              <a:rPr lang="uk-UA" sz="2400" b="1">
                <a:latin typeface="Times New Roman" pitchFamily="18" charset="0"/>
              </a:rPr>
              <a:t>Було складно…</a:t>
            </a:r>
            <a:endParaRPr lang="ru-RU" sz="2400" b="1">
              <a:latin typeface="Times New Roman" pitchFamily="18" charset="0"/>
            </a:endParaRPr>
          </a:p>
          <a:p>
            <a:pPr indent="1600200" algn="ctr"/>
            <a:r>
              <a:rPr lang="uk-UA" sz="2400" b="1">
                <a:latin typeface="Times New Roman" pitchFamily="18" charset="0"/>
              </a:rPr>
              <a:t>Я зрозуміла, що…</a:t>
            </a:r>
            <a:endParaRPr lang="ru-RU" sz="2400" b="1">
              <a:latin typeface="Times New Roman" pitchFamily="18" charset="0"/>
            </a:endParaRPr>
          </a:p>
          <a:p>
            <a:pPr indent="1600200" algn="ctr"/>
            <a:r>
              <a:rPr lang="uk-UA" sz="2400" b="1">
                <a:latin typeface="Times New Roman" pitchFamily="18" charset="0"/>
              </a:rPr>
              <a:t>Тепе</a:t>
            </a:r>
            <a:r>
              <a:rPr lang="ru-RU" sz="2400" b="1">
                <a:latin typeface="Times New Roman" pitchFamily="18" charset="0"/>
              </a:rPr>
              <a:t>р я можу…</a:t>
            </a:r>
          </a:p>
          <a:p>
            <a:pPr indent="1600200" algn="ctr"/>
            <a:r>
              <a:rPr lang="ru-RU" sz="2400" b="1">
                <a:latin typeface="Times New Roman" pitchFamily="18" charset="0"/>
              </a:rPr>
              <a:t>Я навчилась…</a:t>
            </a:r>
          </a:p>
          <a:p>
            <a:pPr indent="1600200" algn="ctr"/>
            <a:r>
              <a:rPr lang="ru-RU" sz="2400" b="1">
                <a:latin typeface="Times New Roman" pitchFamily="18" charset="0"/>
              </a:rPr>
              <a:t>Мене здивувало…</a:t>
            </a:r>
          </a:p>
          <a:p>
            <a:pPr indent="1600200" algn="ctr"/>
            <a:r>
              <a:rPr lang="ru-RU" sz="2400" b="1">
                <a:latin typeface="Times New Roman" pitchFamily="18" charset="0"/>
              </a:rPr>
              <a:t>Урок дав мені для життя…</a:t>
            </a:r>
          </a:p>
          <a:p>
            <a:pPr indent="1600200" algn="ctr"/>
            <a:r>
              <a:rPr lang="ru-RU" sz="2400" b="1">
                <a:latin typeface="Times New Roman" pitchFamily="18" charset="0"/>
              </a:rPr>
              <a:t>Мені захотілося…</a:t>
            </a:r>
          </a:p>
        </p:txBody>
      </p:sp>
      <p:pic>
        <p:nvPicPr>
          <p:cNvPr id="78850" name="Picture 5" descr="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4941888"/>
            <a:ext cx="1752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Picture 7" descr="Опитуванн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4149725"/>
            <a:ext cx="47879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2" name="WordArt 8"/>
          <p:cNvSpPr>
            <a:spLocks noChangeArrowheads="1" noChangeShapeType="1" noTextEdit="1"/>
          </p:cNvSpPr>
          <p:nvPr/>
        </p:nvSpPr>
        <p:spPr bwMode="auto">
          <a:xfrm>
            <a:off x="1547813" y="476250"/>
            <a:ext cx="61150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Закінчити речення</a:t>
            </a:r>
            <a:endParaRPr lang="en-US" sz="2000" b="1" kern="1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uk-UA" b="1" smtClean="0">
                <a:solidFill>
                  <a:srgbClr val="C30D5B"/>
                </a:solidFill>
                <a:latin typeface="Times New Roman" pitchFamily="18" charset="0"/>
              </a:rPr>
              <a:t>Домашнє завдання</a:t>
            </a:r>
          </a:p>
        </p:txBody>
      </p:sp>
      <p:sp>
        <p:nvSpPr>
          <p:cNvPr id="7987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r>
              <a:rPr lang="uk-UA" smtClean="0">
                <a:latin typeface="Times New Roman" pitchFamily="18" charset="0"/>
              </a:rPr>
              <a:t>Повторити п.23</a:t>
            </a:r>
          </a:p>
          <a:p>
            <a:r>
              <a:rPr lang="uk-UA" smtClean="0">
                <a:latin typeface="Times New Roman" pitchFamily="18" charset="0"/>
              </a:rPr>
              <a:t>Вивчити п.24</a:t>
            </a:r>
          </a:p>
          <a:p>
            <a:r>
              <a:rPr lang="uk-UA" smtClean="0">
                <a:latin typeface="Times New Roman" pitchFamily="18" charset="0"/>
              </a:rPr>
              <a:t>Розв'язати №804,80</a:t>
            </a:r>
            <a:r>
              <a:rPr lang="en-US" smtClean="0">
                <a:latin typeface="Times New Roman" pitchFamily="18" charset="0"/>
              </a:rPr>
              <a:t>5</a:t>
            </a:r>
            <a:r>
              <a:rPr lang="uk-UA" smtClean="0">
                <a:latin typeface="Times New Roman" pitchFamily="18" charset="0"/>
              </a:rPr>
              <a:t>, 808</a:t>
            </a:r>
            <a:r>
              <a:rPr lang="en-US" smtClean="0">
                <a:latin typeface="Times New Roman" pitchFamily="18" charset="0"/>
              </a:rPr>
              <a:t>(a)</a:t>
            </a:r>
            <a:r>
              <a:rPr lang="uk-UA" smtClean="0">
                <a:latin typeface="Times New Roman" pitchFamily="18" charset="0"/>
              </a:rPr>
              <a:t>, 815</a:t>
            </a:r>
          </a:p>
          <a:p>
            <a:r>
              <a:rPr lang="uk-UA" smtClean="0">
                <a:latin typeface="Times New Roman" pitchFamily="18" charset="0"/>
              </a:rPr>
              <a:t>Додатково №817</a:t>
            </a:r>
            <a:r>
              <a:rPr lang="en-US" smtClean="0">
                <a:latin typeface="Times New Roman" pitchFamily="18" charset="0"/>
              </a:rPr>
              <a:t>(a)</a:t>
            </a:r>
            <a:r>
              <a:rPr lang="uk-UA" smtClean="0">
                <a:latin typeface="Times New Roman" pitchFamily="18" charset="0"/>
              </a:rPr>
              <a:t>,818(а) , підготувати презентації “Функція та її застосування”</a:t>
            </a:r>
          </a:p>
          <a:p>
            <a:pPr>
              <a:buFont typeface="Arial" charset="0"/>
              <a:buNone/>
            </a:pPr>
            <a:endParaRPr lang="uk-UA" smtClean="0">
              <a:latin typeface="Times New Roman" pitchFamily="18" charset="0"/>
            </a:endParaRPr>
          </a:p>
        </p:txBody>
      </p:sp>
      <p:pic>
        <p:nvPicPr>
          <p:cNvPr id="79875" name="Picture 6" descr="AG00218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5589588"/>
            <a:ext cx="11811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3395" y="1131877"/>
            <a:ext cx="5306133" cy="280076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30D5B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Дякую</a:t>
            </a:r>
            <a:r>
              <a:rPr lang="ru-RU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30D5B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30D5B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за </a:t>
            </a:r>
            <a:r>
              <a:rPr lang="ru-RU" sz="8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30D5B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увагу</a:t>
            </a:r>
            <a:r>
              <a:rPr lang="ru-RU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30D5B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!</a:t>
            </a:r>
          </a:p>
        </p:txBody>
      </p:sp>
      <p:pic>
        <p:nvPicPr>
          <p:cNvPr id="80898" name="Picture 3" descr="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4005263"/>
            <a:ext cx="30575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28" name="Object 12"/>
          <p:cNvGraphicFramePr>
            <a:graphicFrameLocks noChangeAspect="1"/>
          </p:cNvGraphicFramePr>
          <p:nvPr/>
        </p:nvGraphicFramePr>
        <p:xfrm>
          <a:off x="3419475" y="2060575"/>
          <a:ext cx="885825" cy="228600"/>
        </p:xfrm>
        <a:graphic>
          <a:graphicData uri="http://schemas.openxmlformats.org/presentationml/2006/ole">
            <p:oleObj spid="_x0000_s60428" name="Формула" r:id="rId3" imgW="889000" imgH="228600" progId="Equation.3">
              <p:embed/>
            </p:oleObj>
          </a:graphicData>
        </a:graphic>
      </p:graphicFrame>
      <p:graphicFrame>
        <p:nvGraphicFramePr>
          <p:cNvPr id="60427" name="Object 11"/>
          <p:cNvGraphicFramePr>
            <a:graphicFrameLocks noChangeAspect="1"/>
          </p:cNvGraphicFramePr>
          <p:nvPr/>
        </p:nvGraphicFramePr>
        <p:xfrm>
          <a:off x="5795963" y="2492375"/>
          <a:ext cx="762000" cy="228600"/>
        </p:xfrm>
        <a:graphic>
          <a:graphicData uri="http://schemas.openxmlformats.org/presentationml/2006/ole">
            <p:oleObj spid="_x0000_s60427" name="Формула" r:id="rId4" imgW="761669" imgH="228501" progId="Equation.3">
              <p:embed/>
            </p:oleObj>
          </a:graphicData>
        </a:graphic>
      </p:graphicFrame>
      <p:graphicFrame>
        <p:nvGraphicFramePr>
          <p:cNvPr id="60426" name="Object 10"/>
          <p:cNvGraphicFramePr>
            <a:graphicFrameLocks noChangeAspect="1"/>
          </p:cNvGraphicFramePr>
          <p:nvPr/>
        </p:nvGraphicFramePr>
        <p:xfrm>
          <a:off x="2195513" y="2997200"/>
          <a:ext cx="752475" cy="228600"/>
        </p:xfrm>
        <a:graphic>
          <a:graphicData uri="http://schemas.openxmlformats.org/presentationml/2006/ole">
            <p:oleObj spid="_x0000_s60426" name="Формула" r:id="rId5" imgW="749300" imgH="228600" progId="Equation.3">
              <p:embed/>
            </p:oleObj>
          </a:graphicData>
        </a:graphic>
      </p:graphicFrame>
      <p:graphicFrame>
        <p:nvGraphicFramePr>
          <p:cNvPr id="60425" name="Object 9"/>
          <p:cNvGraphicFramePr>
            <a:graphicFrameLocks noChangeAspect="1"/>
          </p:cNvGraphicFramePr>
          <p:nvPr/>
        </p:nvGraphicFramePr>
        <p:xfrm>
          <a:off x="5580063" y="3284538"/>
          <a:ext cx="695325" cy="457200"/>
        </p:xfrm>
        <a:graphic>
          <a:graphicData uri="http://schemas.openxmlformats.org/presentationml/2006/ole">
            <p:oleObj spid="_x0000_s60425" name="Формула" r:id="rId6" imgW="698500" imgH="457200" progId="Equation.3">
              <p:embed/>
            </p:oleObj>
          </a:graphicData>
        </a:graphic>
      </p:graphicFrame>
      <p:graphicFrame>
        <p:nvGraphicFramePr>
          <p:cNvPr id="60424" name="Object 8"/>
          <p:cNvGraphicFramePr>
            <a:graphicFrameLocks noChangeAspect="1"/>
          </p:cNvGraphicFramePr>
          <p:nvPr/>
        </p:nvGraphicFramePr>
        <p:xfrm>
          <a:off x="5795963" y="3789363"/>
          <a:ext cx="676275" cy="457200"/>
        </p:xfrm>
        <a:graphic>
          <a:graphicData uri="http://schemas.openxmlformats.org/presentationml/2006/ole">
            <p:oleObj spid="_x0000_s60424" name="Формула" r:id="rId7" imgW="672808" imgH="457002" progId="Equation.3">
              <p:embed/>
            </p:oleObj>
          </a:graphicData>
        </a:graphic>
      </p:graphicFrame>
      <p:graphicFrame>
        <p:nvGraphicFramePr>
          <p:cNvPr id="60423" name="Object 7"/>
          <p:cNvGraphicFramePr>
            <a:graphicFrameLocks noChangeAspect="1"/>
          </p:cNvGraphicFramePr>
          <p:nvPr/>
        </p:nvGraphicFramePr>
        <p:xfrm>
          <a:off x="5795963" y="4292600"/>
          <a:ext cx="914400" cy="457200"/>
        </p:xfrm>
        <a:graphic>
          <a:graphicData uri="http://schemas.openxmlformats.org/presentationml/2006/ole">
            <p:oleObj spid="_x0000_s60423" name="Формула" r:id="rId8" imgW="914400" imgH="457200" progId="Equation.3">
              <p:embed/>
            </p:oleObj>
          </a:graphicData>
        </a:graphic>
      </p:graphicFrame>
      <p:graphicFrame>
        <p:nvGraphicFramePr>
          <p:cNvPr id="60422" name="Object 6"/>
          <p:cNvGraphicFramePr>
            <a:graphicFrameLocks noChangeAspect="1"/>
          </p:cNvGraphicFramePr>
          <p:nvPr/>
        </p:nvGraphicFramePr>
        <p:xfrm>
          <a:off x="4427538" y="5373688"/>
          <a:ext cx="1008062" cy="365125"/>
        </p:xfrm>
        <a:graphic>
          <a:graphicData uri="http://schemas.openxmlformats.org/presentationml/2006/ole">
            <p:oleObj spid="_x0000_s60422" name="Формула" r:id="rId9" imgW="761669" imgH="279279" progId="Equation.3">
              <p:embed/>
            </p:oleObj>
          </a:graphicData>
        </a:graphic>
      </p:graphicFrame>
      <p:graphicFrame>
        <p:nvGraphicFramePr>
          <p:cNvPr id="60421" name="Object 5"/>
          <p:cNvGraphicFramePr>
            <a:graphicFrameLocks noChangeAspect="1"/>
          </p:cNvGraphicFramePr>
          <p:nvPr/>
        </p:nvGraphicFramePr>
        <p:xfrm>
          <a:off x="4356100" y="5805488"/>
          <a:ext cx="1114425" cy="276225"/>
        </p:xfrm>
        <a:graphic>
          <a:graphicData uri="http://schemas.openxmlformats.org/presentationml/2006/ole">
            <p:oleObj spid="_x0000_s60421" name="Формула" r:id="rId10" imgW="1117600" imgH="279400" progId="Equation.3">
              <p:embed/>
            </p:oleObj>
          </a:graphicData>
        </a:graphic>
      </p:graphicFrame>
      <p:graphicFrame>
        <p:nvGraphicFramePr>
          <p:cNvPr id="60420" name="Object 4"/>
          <p:cNvGraphicFramePr>
            <a:graphicFrameLocks noChangeAspect="1"/>
          </p:cNvGraphicFramePr>
          <p:nvPr/>
        </p:nvGraphicFramePr>
        <p:xfrm>
          <a:off x="4572000" y="6165850"/>
          <a:ext cx="790575" cy="457200"/>
        </p:xfrm>
        <a:graphic>
          <a:graphicData uri="http://schemas.openxmlformats.org/presentationml/2006/ole">
            <p:oleObj spid="_x0000_s60420" name="Формула" r:id="rId11" imgW="787400" imgH="457200" progId="Equation.3">
              <p:embed/>
            </p:oleObj>
          </a:graphicData>
        </a:graphic>
      </p:graphicFrame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611188" y="333375"/>
            <a:ext cx="7678737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/>
            <a:r>
              <a:rPr lang="uk-UA" b="1" i="1">
                <a:solidFill>
                  <a:srgbClr val="0000FF"/>
                </a:solidFill>
              </a:rPr>
              <a:t>      </a:t>
            </a:r>
            <a:r>
              <a:rPr lang="uk-UA" sz="2000" b="1" i="1">
                <a:solidFill>
                  <a:srgbClr val="0000FF"/>
                </a:solidFill>
                <a:cs typeface="Times New Roman" pitchFamily="18" charset="0"/>
              </a:rPr>
              <a:t>Варіант 1</a:t>
            </a:r>
            <a:r>
              <a:rPr lang="uk-UA" sz="1600" b="1" i="1"/>
              <a:t>                                                         </a:t>
            </a:r>
            <a:r>
              <a:rPr lang="uk-UA" sz="1600" b="1" i="1">
                <a:cs typeface="Times New Roman" pitchFamily="18" charset="0"/>
              </a:rPr>
              <a:t> </a:t>
            </a:r>
            <a:r>
              <a:rPr lang="uk-UA" b="1" i="1">
                <a:solidFill>
                  <a:schemeClr val="folHlink"/>
                </a:solidFill>
              </a:rPr>
              <a:t>Варіант 2</a:t>
            </a:r>
            <a:endParaRPr lang="ru-RU" sz="1100">
              <a:solidFill>
                <a:schemeClr val="folHlink"/>
              </a:solidFill>
            </a:endParaRPr>
          </a:p>
          <a:p>
            <a:pPr marL="342900" indent="-342900" eaLnBrk="0" hangingPunct="0">
              <a:buFontTx/>
              <a:buAutoNum type="arabicPeriod"/>
            </a:pPr>
            <a:r>
              <a:rPr lang="uk-UA" sz="1400" b="1">
                <a:cs typeface="Times New Roman" pitchFamily="18" charset="0"/>
              </a:rPr>
              <a:t>Закінчіть речення: </a:t>
            </a:r>
            <a:r>
              <a:rPr lang="uk-UA" sz="1400" b="1">
                <a:solidFill>
                  <a:srgbClr val="0000FF"/>
                </a:solidFill>
                <a:cs typeface="Times New Roman" pitchFamily="18" charset="0"/>
              </a:rPr>
              <a:t>«Залежність змінної </a:t>
            </a:r>
            <a:r>
              <a:rPr lang="ru-RU" sz="1400" b="1" i="1">
                <a:solidFill>
                  <a:srgbClr val="0000FF"/>
                </a:solidFill>
                <a:cs typeface="Times New Roman" pitchFamily="18" charset="0"/>
              </a:rPr>
              <a:t>y</a:t>
            </a:r>
            <a:r>
              <a:rPr lang="uk-UA" sz="1400" b="1" i="1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uk-UA" sz="1400" b="1">
                <a:solidFill>
                  <a:srgbClr val="0000FF"/>
                </a:solidFill>
                <a:cs typeface="Times New Roman" pitchFamily="18" charset="0"/>
              </a:rPr>
              <a:t>від змінної </a:t>
            </a:r>
            <a:r>
              <a:rPr lang="ru-RU" sz="1400" b="1" i="1">
                <a:solidFill>
                  <a:srgbClr val="0000FF"/>
                </a:solidFill>
                <a:cs typeface="Times New Roman" pitchFamily="18" charset="0"/>
              </a:rPr>
              <a:t>x</a:t>
            </a:r>
            <a:r>
              <a:rPr lang="uk-UA" sz="1400" b="1" i="1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uk-UA" sz="1400" b="1">
                <a:solidFill>
                  <a:srgbClr val="0000FF"/>
                </a:solidFill>
                <a:cs typeface="Times New Roman" pitchFamily="18" charset="0"/>
              </a:rPr>
              <a:t>називається фукцією, якщо...»</a:t>
            </a:r>
            <a:r>
              <a:rPr lang="uk-UA" sz="1400" b="1"/>
              <a:t>   </a:t>
            </a:r>
          </a:p>
          <a:p>
            <a:pPr marL="342900" indent="-342900" eaLnBrk="0" hangingPunct="0"/>
            <a:r>
              <a:rPr lang="ru-RU" sz="1400" b="1"/>
              <a:t>                                      </a:t>
            </a:r>
            <a:r>
              <a:rPr lang="ru-RU" sz="1400" b="1">
                <a:solidFill>
                  <a:schemeClr val="folHlink"/>
                </a:solidFill>
              </a:rPr>
              <a:t>«Область визначення функції — це...»</a:t>
            </a:r>
            <a:r>
              <a:rPr lang="ru-RU">
                <a:solidFill>
                  <a:schemeClr val="folHlink"/>
                </a:solidFill>
              </a:rPr>
              <a:t> </a:t>
            </a:r>
            <a:endParaRPr lang="ru-RU" sz="1100">
              <a:solidFill>
                <a:schemeClr val="folHlink"/>
              </a:solidFill>
            </a:endParaRPr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755650" y="2420938"/>
            <a:ext cx="81375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400" b="1">
                <a:cs typeface="Times New Roman" pitchFamily="18" charset="0"/>
              </a:rPr>
              <a:t>4. </a:t>
            </a:r>
            <a:r>
              <a:rPr lang="uk-UA" sz="1400" b="1">
                <a:cs typeface="Times New Roman" pitchFamily="18" charset="0"/>
              </a:rPr>
              <a:t> </a:t>
            </a:r>
            <a:r>
              <a:rPr lang="ru-RU" sz="1400" b="1">
                <a:cs typeface="Times New Roman" pitchFamily="18" charset="0"/>
              </a:rPr>
              <a:t>Знайдіть значення аргументу, при якому значення функції </a:t>
            </a:r>
            <a:r>
              <a:rPr lang="uk-UA" sz="1400" b="1">
                <a:cs typeface="Times New Roman" pitchFamily="18" charset="0"/>
              </a:rPr>
              <a:t>  </a:t>
            </a:r>
            <a:r>
              <a:rPr lang="uk-UA" sz="1400" b="1"/>
              <a:t>                                    , </a:t>
            </a:r>
            <a:r>
              <a:rPr lang="uk-UA" sz="1400" b="1">
                <a:latin typeface="Times New Roman" pitchFamily="18" charset="0"/>
              </a:rPr>
              <a:t>при якому</a:t>
            </a:r>
            <a:r>
              <a:rPr lang="uk-UA" sz="1400">
                <a:latin typeface="Times New Roman" pitchFamily="18" charset="0"/>
              </a:rPr>
              <a:t>      </a:t>
            </a:r>
            <a:r>
              <a:rPr lang="uk-UA" sz="1400" b="1">
                <a:latin typeface="Times New Roman" pitchFamily="18" charset="0"/>
              </a:rPr>
              <a:t>значення функції дорівнює</a:t>
            </a:r>
            <a:r>
              <a:rPr lang="uk-UA" sz="1400">
                <a:latin typeface="Times New Roman" pitchFamily="18" charset="0"/>
              </a:rPr>
              <a:t>   </a:t>
            </a:r>
            <a:r>
              <a:rPr lang="uk-UA" sz="1400" b="1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uk-UA" sz="1400" b="1">
                <a:latin typeface="Times New Roman" pitchFamily="18" charset="0"/>
              </a:rPr>
              <a:t>;  </a:t>
            </a:r>
            <a:r>
              <a:rPr lang="uk-UA" sz="1600" b="1">
                <a:solidFill>
                  <a:schemeClr val="folHlink"/>
                </a:solidFill>
                <a:latin typeface="Times New Roman" pitchFamily="18" charset="0"/>
              </a:rPr>
              <a:t>- </a:t>
            </a:r>
            <a:r>
              <a:rPr lang="uk-UA" sz="1400" b="1">
                <a:solidFill>
                  <a:schemeClr val="folHlink"/>
                </a:solidFill>
                <a:latin typeface="Times New Roman" pitchFamily="18" charset="0"/>
              </a:rPr>
              <a:t>1</a:t>
            </a:r>
            <a:r>
              <a:rPr lang="uk-UA" sz="1400" b="1">
                <a:solidFill>
                  <a:srgbClr val="0000FF"/>
                </a:solidFill>
                <a:latin typeface="Times New Roman" pitchFamily="18" charset="0"/>
              </a:rPr>
              <a:t>   </a:t>
            </a:r>
            <a:endParaRPr lang="uk-UA" b="1">
              <a:latin typeface="Times New Roman" pitchFamily="18" charset="0"/>
            </a:endParaRPr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684213" y="3357563"/>
            <a:ext cx="4525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 b="1">
                <a:cs typeface="Times New Roman" pitchFamily="18" charset="0"/>
              </a:rPr>
              <a:t>6. </a:t>
            </a:r>
            <a:r>
              <a:rPr lang="uk-UA" sz="1400" b="1">
                <a:cs typeface="Times New Roman" pitchFamily="18" charset="0"/>
              </a:rPr>
              <a:t> </a:t>
            </a:r>
            <a:r>
              <a:rPr lang="ru-RU" sz="1400" b="1">
                <a:cs typeface="Times New Roman" pitchFamily="18" charset="0"/>
              </a:rPr>
              <a:t>При яких значеннях змінної </a:t>
            </a:r>
            <a:r>
              <a:rPr lang="ru-RU" sz="1400" b="1" i="1">
                <a:cs typeface="Times New Roman" pitchFamily="18" charset="0"/>
              </a:rPr>
              <a:t>x </a:t>
            </a:r>
            <a:r>
              <a:rPr lang="ru-RU" sz="1400" b="1">
                <a:cs typeface="Times New Roman" pitchFamily="18" charset="0"/>
              </a:rPr>
              <a:t>має зміст формула</a:t>
            </a:r>
            <a:r>
              <a:rPr lang="ru-RU" sz="1400">
                <a:cs typeface="Times New Roman" pitchFamily="18" charset="0"/>
              </a:rPr>
              <a:t> </a:t>
            </a:r>
            <a:r>
              <a:rPr lang="uk-UA" sz="1400">
                <a:cs typeface="Times New Roman" pitchFamily="18" charset="0"/>
              </a:rPr>
              <a:t> </a:t>
            </a:r>
            <a:endParaRPr lang="uk-UA"/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684213" y="3751263"/>
            <a:ext cx="4967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400" b="1">
                <a:cs typeface="Times New Roman" pitchFamily="18" charset="0"/>
              </a:rPr>
              <a:t>7. </a:t>
            </a:r>
            <a:r>
              <a:rPr lang="uk-UA" sz="1400" b="1">
                <a:cs typeface="Times New Roman" pitchFamily="18" charset="0"/>
              </a:rPr>
              <a:t> </a:t>
            </a:r>
            <a:r>
              <a:rPr lang="ru-RU" sz="1400" b="1">
                <a:cs typeface="Times New Roman" pitchFamily="18" charset="0"/>
              </a:rPr>
              <a:t>При яких значеннях змінної </a:t>
            </a:r>
            <a:r>
              <a:rPr lang="ru-RU" sz="1400" b="1" i="1">
                <a:cs typeface="Times New Roman" pitchFamily="18" charset="0"/>
              </a:rPr>
              <a:t>x </a:t>
            </a:r>
            <a:r>
              <a:rPr lang="ru-RU" sz="1400" b="1">
                <a:cs typeface="Times New Roman" pitchFamily="18" charset="0"/>
              </a:rPr>
              <a:t>не має змісту формула</a:t>
            </a:r>
            <a:r>
              <a:rPr lang="ru-RU" sz="1400"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684213" y="4292600"/>
            <a:ext cx="5100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400" b="1">
                <a:cs typeface="Times New Roman" pitchFamily="18" charset="0"/>
              </a:rPr>
              <a:t>8. </a:t>
            </a:r>
            <a:r>
              <a:rPr lang="uk-UA" sz="1400" b="1">
                <a:cs typeface="Times New Roman" pitchFamily="18" charset="0"/>
              </a:rPr>
              <a:t> </a:t>
            </a:r>
            <a:r>
              <a:rPr lang="ru-RU" sz="1400" b="1">
                <a:cs typeface="Times New Roman" pitchFamily="18" charset="0"/>
              </a:rPr>
              <a:t>Знайдіть область визначення функції, заданої формулою</a:t>
            </a:r>
            <a:r>
              <a:rPr lang="ru-RU" sz="1400"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60435" name="Rectangle 19"/>
          <p:cNvSpPr>
            <a:spLocks noChangeArrowheads="1"/>
          </p:cNvSpPr>
          <p:nvPr/>
        </p:nvSpPr>
        <p:spPr bwMode="auto">
          <a:xfrm>
            <a:off x="684213" y="4652963"/>
            <a:ext cx="81867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1400" i="1">
                <a:cs typeface="Times New Roman" pitchFamily="18" charset="0"/>
              </a:rPr>
              <a:t>.</a:t>
            </a:r>
            <a:endParaRPr lang="ru-RU" sz="1100"/>
          </a:p>
          <a:p>
            <a:pPr eaLnBrk="0" hangingPunct="0"/>
            <a:r>
              <a:rPr lang="ru-RU" sz="1400" b="1">
                <a:cs typeface="Times New Roman" pitchFamily="18" charset="0"/>
              </a:rPr>
              <a:t>9. </a:t>
            </a:r>
            <a:r>
              <a:rPr lang="uk-UA" sz="1400" b="1">
                <a:cs typeface="Times New Roman" pitchFamily="18" charset="0"/>
              </a:rPr>
              <a:t>  </a:t>
            </a:r>
            <a:r>
              <a:rPr lang="ru-RU" sz="1400" b="1">
                <a:cs typeface="Times New Roman" pitchFamily="18" charset="0"/>
              </a:rPr>
              <a:t>Наведіть приклад функції, заданої формулою, областю визначення якої</a:t>
            </a:r>
            <a:r>
              <a:rPr lang="uk-UA" sz="1400" b="1">
                <a:cs typeface="Times New Roman" pitchFamily="18" charset="0"/>
              </a:rPr>
              <a:t> </a:t>
            </a:r>
            <a:r>
              <a:rPr lang="ru-RU" sz="1400" b="1">
                <a:cs typeface="Times New Roman" pitchFamily="18" charset="0"/>
              </a:rPr>
              <a:t>є всі числа, крім</a:t>
            </a:r>
            <a:r>
              <a:rPr lang="ru-RU" sz="1400">
                <a:cs typeface="Times New Roman" pitchFamily="18" charset="0"/>
              </a:rPr>
              <a:t> </a:t>
            </a:r>
            <a:r>
              <a:rPr lang="ru-RU" sz="14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>
                <a:solidFill>
                  <a:schemeClr val="hlink"/>
                </a:solidFill>
                <a:latin typeface="Times New Roman" pitchFamily="18" charset="0"/>
              </a:rPr>
              <a:t>, </a:t>
            </a:r>
            <a:r>
              <a:rPr lang="ru-RU" sz="1400" b="1">
                <a:solidFill>
                  <a:schemeClr val="folHlink"/>
                </a:solidFill>
                <a:latin typeface="Times New Roman" pitchFamily="18" charset="0"/>
              </a:rPr>
              <a:t>- 3</a:t>
            </a:r>
            <a:r>
              <a:rPr lang="ru-RU" sz="1400">
                <a:solidFill>
                  <a:schemeClr val="hlink"/>
                </a:solidFill>
                <a:cs typeface="Times New Roman" pitchFamily="18" charset="0"/>
              </a:rPr>
              <a:t>.</a:t>
            </a:r>
            <a:endParaRPr lang="ru-RU" sz="1100">
              <a:solidFill>
                <a:schemeClr val="hlink"/>
              </a:solidFill>
            </a:endParaRPr>
          </a:p>
        </p:txBody>
      </p:sp>
      <p:sp>
        <p:nvSpPr>
          <p:cNvPr id="60436" name="Rectangle 20"/>
          <p:cNvSpPr>
            <a:spLocks noChangeArrowheads="1"/>
          </p:cNvSpPr>
          <p:nvPr/>
        </p:nvSpPr>
        <p:spPr bwMode="auto">
          <a:xfrm>
            <a:off x="755650" y="5516563"/>
            <a:ext cx="36988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cs typeface="Times New Roman" pitchFamily="18" charset="0"/>
              </a:rPr>
              <a:t>.</a:t>
            </a:r>
            <a:endParaRPr lang="ru-RU" sz="1100"/>
          </a:p>
          <a:p>
            <a:pPr eaLnBrk="0" hangingPunct="0"/>
            <a:r>
              <a:rPr lang="ru-RU" sz="1400" b="1">
                <a:cs typeface="Times New Roman" pitchFamily="18" charset="0"/>
              </a:rPr>
              <a:t>11. </a:t>
            </a:r>
            <a:r>
              <a:rPr lang="uk-UA" sz="1400" b="1">
                <a:cs typeface="Times New Roman" pitchFamily="18" charset="0"/>
              </a:rPr>
              <a:t> </a:t>
            </a:r>
            <a:r>
              <a:rPr lang="ru-RU" sz="1400" b="1">
                <a:cs typeface="Times New Roman" pitchFamily="18" charset="0"/>
              </a:rPr>
              <a:t>Доведіть, що областю значень функції</a:t>
            </a:r>
            <a:r>
              <a:rPr lang="ru-RU" sz="1400"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60437" name="Rectangle 21"/>
          <p:cNvSpPr>
            <a:spLocks noChangeArrowheads="1"/>
          </p:cNvSpPr>
          <p:nvPr/>
        </p:nvSpPr>
        <p:spPr bwMode="auto">
          <a:xfrm>
            <a:off x="684213" y="6308725"/>
            <a:ext cx="3625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400" b="1">
                <a:cs typeface="Times New Roman" pitchFamily="18" charset="0"/>
              </a:rPr>
              <a:t>12. </a:t>
            </a:r>
            <a:r>
              <a:rPr lang="uk-UA" sz="1400" b="1">
                <a:cs typeface="Times New Roman" pitchFamily="18" charset="0"/>
              </a:rPr>
              <a:t> </a:t>
            </a:r>
            <a:r>
              <a:rPr lang="ru-RU" sz="1400" b="1">
                <a:cs typeface="Times New Roman" pitchFamily="18" charset="0"/>
              </a:rPr>
              <a:t>Знайдіть область визначення функції</a:t>
            </a:r>
            <a:r>
              <a:rPr lang="ru-RU" sz="1400"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60477" name="Rectangle 22"/>
          <p:cNvSpPr>
            <a:spLocks noChangeArrowheads="1"/>
          </p:cNvSpPr>
          <p:nvPr/>
        </p:nvSpPr>
        <p:spPr bwMode="auto">
          <a:xfrm>
            <a:off x="785813" y="7580313"/>
            <a:ext cx="233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1400" i="1">
                <a:cs typeface="Times New Roman" pitchFamily="18" charset="0"/>
              </a:rPr>
              <a:t>.</a:t>
            </a:r>
            <a:endParaRPr lang="uk-UA"/>
          </a:p>
        </p:txBody>
      </p:sp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4500563" y="2852738"/>
            <a:ext cx="20875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>
                <a:cs typeface="Times New Roman" pitchFamily="18" charset="0"/>
              </a:rPr>
              <a:t> </a:t>
            </a:r>
            <a:r>
              <a:rPr lang="ru-RU" sz="1400" b="1">
                <a:cs typeface="Times New Roman" pitchFamily="18" charset="0"/>
              </a:rPr>
              <a:t>визначена при…</a:t>
            </a:r>
            <a:endParaRPr lang="ru-RU" sz="1100" b="1"/>
          </a:p>
          <a:p>
            <a:pPr eaLnBrk="0" hangingPunct="0"/>
            <a:endParaRPr lang="uk-UA"/>
          </a:p>
        </p:txBody>
      </p:sp>
      <p:sp>
        <p:nvSpPr>
          <p:cNvPr id="60441" name="Rectangle 25"/>
          <p:cNvSpPr>
            <a:spLocks noChangeArrowheads="1"/>
          </p:cNvSpPr>
          <p:nvPr/>
        </p:nvSpPr>
        <p:spPr bwMode="auto">
          <a:xfrm>
            <a:off x="7451725" y="3284538"/>
            <a:ext cx="3603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1400" b="1">
                <a:cs typeface="Times New Roman" pitchFamily="18" charset="0"/>
              </a:rPr>
              <a:t>?</a:t>
            </a:r>
            <a:endParaRPr lang="ru-RU" sz="1400" b="1"/>
          </a:p>
          <a:p>
            <a:pPr eaLnBrk="0" hangingPunct="0"/>
            <a:endParaRPr lang="ru-RU" sz="1400"/>
          </a:p>
        </p:txBody>
      </p:sp>
      <p:sp>
        <p:nvSpPr>
          <p:cNvPr id="60442" name="Rectangle 26"/>
          <p:cNvSpPr>
            <a:spLocks noChangeArrowheads="1"/>
          </p:cNvSpPr>
          <p:nvPr/>
        </p:nvSpPr>
        <p:spPr bwMode="auto">
          <a:xfrm>
            <a:off x="611188" y="981075"/>
            <a:ext cx="853281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/>
            <a:endParaRPr lang="ru-RU" sz="1100">
              <a:solidFill>
                <a:schemeClr val="folHlink"/>
              </a:solidFill>
            </a:endParaRPr>
          </a:p>
          <a:p>
            <a:pPr marL="342900" indent="-342900" eaLnBrk="0" hangingPunct="0">
              <a:buFontTx/>
              <a:buAutoNum type="arabicPeriod" startAt="2"/>
            </a:pPr>
            <a:r>
              <a:rPr lang="ru-RU" sz="1400" b="1">
                <a:cs typeface="Times New Roman" pitchFamily="18" charset="0"/>
              </a:rPr>
              <a:t>Задайте формулою функцію, що ставить у відповідність </a:t>
            </a:r>
            <a:r>
              <a:rPr lang="ru-RU" sz="1400" b="1">
                <a:solidFill>
                  <a:srgbClr val="0000FF"/>
                </a:solidFill>
              </a:rPr>
              <a:t>        </a:t>
            </a:r>
          </a:p>
          <a:p>
            <a:pPr marL="342900" indent="-342900" eaLnBrk="0" hangingPunct="0"/>
            <a:r>
              <a:rPr lang="ru-RU" sz="1400" b="1">
                <a:solidFill>
                  <a:srgbClr val="0000FF"/>
                </a:solidFill>
              </a:rPr>
              <a:t>        кожному числу </a:t>
            </a:r>
            <a:r>
              <a:rPr lang="ru-RU" sz="1400" b="1" i="1">
                <a:solidFill>
                  <a:srgbClr val="0000FF"/>
                </a:solidFill>
              </a:rPr>
              <a:t>x </a:t>
            </a:r>
            <a:r>
              <a:rPr lang="ru-RU" sz="1400" b="1">
                <a:solidFill>
                  <a:srgbClr val="0000FF"/>
                </a:solidFill>
              </a:rPr>
              <a:t>його потроєний квадрат.</a:t>
            </a:r>
          </a:p>
          <a:p>
            <a:pPr marL="342900" indent="-342900" eaLnBrk="0" hangingPunct="0"/>
            <a:r>
              <a:rPr lang="ru-RU" sz="1400" b="1">
                <a:solidFill>
                  <a:schemeClr val="folHlink"/>
                </a:solidFill>
              </a:rPr>
              <a:t>        кожному числу </a:t>
            </a:r>
            <a:r>
              <a:rPr lang="ru-RU" sz="1400" b="1" i="1">
                <a:solidFill>
                  <a:schemeClr val="folHlink"/>
                </a:solidFill>
              </a:rPr>
              <a:t>x </a:t>
            </a:r>
            <a:r>
              <a:rPr lang="ru-RU" sz="1400" b="1">
                <a:solidFill>
                  <a:schemeClr val="folHlink"/>
                </a:solidFill>
              </a:rPr>
              <a:t>його по</a:t>
            </a:r>
            <a:r>
              <a:rPr lang="uk-UA" sz="1400" b="1">
                <a:solidFill>
                  <a:schemeClr val="folHlink"/>
                </a:solidFill>
              </a:rPr>
              <a:t> </a:t>
            </a:r>
            <a:r>
              <a:rPr lang="ru-RU" sz="1400" b="1">
                <a:solidFill>
                  <a:schemeClr val="folHlink"/>
                </a:solidFill>
              </a:rPr>
              <a:t>двоєний куб.</a:t>
            </a:r>
          </a:p>
        </p:txBody>
      </p:sp>
      <p:sp>
        <p:nvSpPr>
          <p:cNvPr id="60481" name="Rectangle 27"/>
          <p:cNvSpPr>
            <a:spLocks noChangeArrowheads="1"/>
          </p:cNvSpPr>
          <p:nvPr/>
        </p:nvSpPr>
        <p:spPr bwMode="auto">
          <a:xfrm>
            <a:off x="468313" y="1196975"/>
            <a:ext cx="803910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/>
            <a:endParaRPr lang="ru-RU" sz="1100">
              <a:solidFill>
                <a:schemeClr val="folHlink"/>
              </a:solidFill>
            </a:endParaRPr>
          </a:p>
          <a:p>
            <a:pPr marL="342900" indent="-342900" eaLnBrk="0" hangingPunct="0"/>
            <a:endParaRPr lang="ru-RU" sz="1100"/>
          </a:p>
          <a:p>
            <a:pPr marL="342900" indent="-342900" eaLnBrk="0" hangingPunct="0"/>
            <a:endParaRPr lang="ru-RU" sz="1400">
              <a:cs typeface="Times New Roman" pitchFamily="18" charset="0"/>
            </a:endParaRPr>
          </a:p>
        </p:txBody>
      </p:sp>
      <p:graphicFrame>
        <p:nvGraphicFramePr>
          <p:cNvPr id="60444" name="Object 28"/>
          <p:cNvGraphicFramePr>
            <a:graphicFrameLocks noChangeAspect="1"/>
          </p:cNvGraphicFramePr>
          <p:nvPr>
            <p:ph sz="quarter" idx="1"/>
          </p:nvPr>
        </p:nvGraphicFramePr>
        <p:xfrm>
          <a:off x="4500563" y="2060575"/>
          <a:ext cx="850900" cy="228600"/>
        </p:xfrm>
        <a:graphic>
          <a:graphicData uri="http://schemas.openxmlformats.org/presentationml/2006/ole">
            <p:oleObj spid="_x0000_s60444" name="Формула" r:id="rId12" imgW="850680" imgH="228600" progId="Equation.3">
              <p:embed/>
            </p:oleObj>
          </a:graphicData>
        </a:graphic>
      </p:graphicFrame>
      <p:graphicFrame>
        <p:nvGraphicFramePr>
          <p:cNvPr id="60447" name="Object 31"/>
          <p:cNvGraphicFramePr>
            <a:graphicFrameLocks noChangeAspect="1"/>
          </p:cNvGraphicFramePr>
          <p:nvPr>
            <p:ph sz="quarter" idx="2"/>
          </p:nvPr>
        </p:nvGraphicFramePr>
        <p:xfrm>
          <a:off x="6732588" y="2492375"/>
          <a:ext cx="838200" cy="228600"/>
        </p:xfrm>
        <a:graphic>
          <a:graphicData uri="http://schemas.openxmlformats.org/presentationml/2006/ole">
            <p:oleObj spid="_x0000_s60447" name="Формула" r:id="rId13" imgW="838080" imgH="228600" progId="Equation.3">
              <p:embed/>
            </p:oleObj>
          </a:graphicData>
        </a:graphic>
      </p:graphicFrame>
      <p:graphicFrame>
        <p:nvGraphicFramePr>
          <p:cNvPr id="60453" name="Object 37"/>
          <p:cNvGraphicFramePr>
            <a:graphicFrameLocks noChangeAspect="1"/>
          </p:cNvGraphicFramePr>
          <p:nvPr>
            <p:ph sz="quarter" idx="4"/>
          </p:nvPr>
        </p:nvGraphicFramePr>
        <p:xfrm>
          <a:off x="3276600" y="2997200"/>
          <a:ext cx="838200" cy="225425"/>
        </p:xfrm>
        <a:graphic>
          <a:graphicData uri="http://schemas.openxmlformats.org/presentationml/2006/ole">
            <p:oleObj spid="_x0000_s60453" name="Формула" r:id="rId14" imgW="850680" imgH="228600" progId="Equation.3">
              <p:embed/>
            </p:oleObj>
          </a:graphicData>
        </a:graphic>
      </p:graphicFrame>
      <p:sp>
        <p:nvSpPr>
          <p:cNvPr id="60446" name="Rectangle 30"/>
          <p:cNvSpPr>
            <a:spLocks noChangeArrowheads="1"/>
          </p:cNvSpPr>
          <p:nvPr/>
        </p:nvSpPr>
        <p:spPr bwMode="auto">
          <a:xfrm>
            <a:off x="539750" y="1916113"/>
            <a:ext cx="7921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3.</a:t>
            </a:r>
            <a:r>
              <a:rPr lang="ru-RU"/>
              <a:t> </a:t>
            </a:r>
            <a:r>
              <a:rPr lang="uk-UA"/>
              <a:t> </a:t>
            </a:r>
            <a:r>
              <a:rPr lang="ru-RU" sz="1400" b="1">
                <a:latin typeface="Times New Roman" pitchFamily="18" charset="0"/>
              </a:rPr>
              <a:t>Знайдіть значення функції</a:t>
            </a:r>
            <a:r>
              <a:rPr lang="ru-RU"/>
              <a:t>,                                      </a:t>
            </a:r>
            <a:r>
              <a:rPr lang="ru-RU" sz="1400" b="1">
                <a:latin typeface="Times New Roman" pitchFamily="18" charset="0"/>
              </a:rPr>
              <a:t>якщо значення аргументу дорів</a:t>
            </a:r>
            <a:r>
              <a:rPr lang="uk-UA" sz="1400" b="1">
                <a:latin typeface="Times New Roman" pitchFamily="18" charset="0"/>
              </a:rPr>
              <a:t>-</a:t>
            </a:r>
            <a:endParaRPr lang="ru-RU" sz="1400" b="1">
              <a:latin typeface="Times New Roman" pitchFamily="18" charset="0"/>
            </a:endParaRPr>
          </a:p>
          <a:p>
            <a:r>
              <a:rPr lang="uk-UA" sz="1400" b="1">
                <a:latin typeface="Times New Roman" pitchFamily="18" charset="0"/>
              </a:rPr>
              <a:t>    </a:t>
            </a:r>
            <a:r>
              <a:rPr lang="ru-RU" sz="1400" b="1">
                <a:latin typeface="Times New Roman" pitchFamily="18" charset="0"/>
              </a:rPr>
              <a:t>нює </a:t>
            </a:r>
            <a:r>
              <a:rPr lang="ru-RU" sz="1400" b="1">
                <a:solidFill>
                  <a:srgbClr val="0000FF"/>
                </a:solidFill>
                <a:latin typeface="Times New Roman" pitchFamily="18" charset="0"/>
              </a:rPr>
              <a:t>1,5;     </a:t>
            </a:r>
            <a:r>
              <a:rPr lang="ru-RU" sz="1400" b="1">
                <a:solidFill>
                  <a:schemeClr val="folHlink"/>
                </a:solidFill>
                <a:latin typeface="Times New Roman" pitchFamily="18" charset="0"/>
              </a:rPr>
              <a:t>- 1,5.</a:t>
            </a:r>
            <a:endParaRPr lang="ru-RU" sz="1400" b="1">
              <a:solidFill>
                <a:srgbClr val="0000FF"/>
              </a:solidFill>
              <a:latin typeface="Times New Roman" pitchFamily="18" charset="0"/>
            </a:endParaRPr>
          </a:p>
        </p:txBody>
      </p:sp>
      <p:graphicFrame>
        <p:nvGraphicFramePr>
          <p:cNvPr id="60456" name="Object 40"/>
          <p:cNvGraphicFramePr>
            <a:graphicFrameLocks noChangeAspect="1"/>
          </p:cNvGraphicFramePr>
          <p:nvPr/>
        </p:nvGraphicFramePr>
        <p:xfrm>
          <a:off x="6659563" y="3284538"/>
          <a:ext cx="682625" cy="457200"/>
        </p:xfrm>
        <a:graphic>
          <a:graphicData uri="http://schemas.openxmlformats.org/presentationml/2006/ole">
            <p:oleObj spid="_x0000_s60456" name="Формула" r:id="rId15" imgW="685800" imgH="457200" progId="Equation.3">
              <p:embed/>
            </p:oleObj>
          </a:graphicData>
        </a:graphic>
      </p:graphicFrame>
      <p:graphicFrame>
        <p:nvGraphicFramePr>
          <p:cNvPr id="60458" name="Object 42"/>
          <p:cNvGraphicFramePr>
            <a:graphicFrameLocks noChangeAspect="1"/>
          </p:cNvGraphicFramePr>
          <p:nvPr>
            <p:ph sz="quarter" idx="3"/>
          </p:nvPr>
        </p:nvGraphicFramePr>
        <p:xfrm>
          <a:off x="6732588" y="3789363"/>
          <a:ext cx="673100" cy="449262"/>
        </p:xfrm>
        <a:graphic>
          <a:graphicData uri="http://schemas.openxmlformats.org/presentationml/2006/ole">
            <p:oleObj spid="_x0000_s60458" name="Формула" r:id="rId16" imgW="685800" imgH="457200" progId="Equation.3">
              <p:embed/>
            </p:oleObj>
          </a:graphicData>
        </a:graphic>
      </p:graphicFrame>
      <p:sp>
        <p:nvSpPr>
          <p:cNvPr id="60461" name="Rectangle 45"/>
          <p:cNvSpPr>
            <a:spLocks noChangeArrowheads="1"/>
          </p:cNvSpPr>
          <p:nvPr/>
        </p:nvSpPr>
        <p:spPr bwMode="auto">
          <a:xfrm>
            <a:off x="7380288" y="3860800"/>
            <a:ext cx="3603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1400" b="1">
                <a:cs typeface="Times New Roman" pitchFamily="18" charset="0"/>
              </a:rPr>
              <a:t>?</a:t>
            </a:r>
            <a:endParaRPr lang="ru-RU" sz="1400" b="1"/>
          </a:p>
          <a:p>
            <a:pPr eaLnBrk="0" hangingPunct="0"/>
            <a:endParaRPr lang="ru-RU" sz="1400"/>
          </a:p>
        </p:txBody>
      </p:sp>
      <p:graphicFrame>
        <p:nvGraphicFramePr>
          <p:cNvPr id="60462" name="Object 46"/>
          <p:cNvGraphicFramePr>
            <a:graphicFrameLocks noChangeAspect="1"/>
          </p:cNvGraphicFramePr>
          <p:nvPr/>
        </p:nvGraphicFramePr>
        <p:xfrm>
          <a:off x="7019925" y="4292600"/>
          <a:ext cx="850900" cy="457200"/>
        </p:xfrm>
        <a:graphic>
          <a:graphicData uri="http://schemas.openxmlformats.org/presentationml/2006/ole">
            <p:oleObj spid="_x0000_s60462" name="Формула" r:id="rId17" imgW="850680" imgH="457200" progId="Equation.3">
              <p:embed/>
            </p:oleObj>
          </a:graphicData>
        </a:graphic>
      </p:graphicFrame>
      <p:sp>
        <p:nvSpPr>
          <p:cNvPr id="60463" name="Rectangle 47"/>
          <p:cNvSpPr>
            <a:spLocks noChangeArrowheads="1"/>
          </p:cNvSpPr>
          <p:nvPr/>
        </p:nvSpPr>
        <p:spPr bwMode="auto">
          <a:xfrm>
            <a:off x="755650" y="5157788"/>
            <a:ext cx="33210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1400" i="1">
                <a:cs typeface="Times New Roman" pitchFamily="18" charset="0"/>
              </a:rPr>
              <a:t>.</a:t>
            </a:r>
            <a:endParaRPr lang="ru-RU" sz="1100"/>
          </a:p>
          <a:p>
            <a:pPr eaLnBrk="0" hangingPunct="0"/>
            <a:r>
              <a:rPr lang="ru-RU" sz="1400" b="1">
                <a:cs typeface="Times New Roman" pitchFamily="18" charset="0"/>
              </a:rPr>
              <a:t>10.</a:t>
            </a:r>
            <a:r>
              <a:rPr lang="uk-UA" sz="1400" b="1">
                <a:cs typeface="Times New Roman" pitchFamily="18" charset="0"/>
              </a:rPr>
              <a:t> </a:t>
            </a:r>
            <a:r>
              <a:rPr lang="ru-RU" sz="1400" b="1">
                <a:cs typeface="Times New Roman" pitchFamily="18" charset="0"/>
              </a:rPr>
              <a:t> Знайдіть область значень функції</a:t>
            </a:r>
            <a:r>
              <a:rPr lang="uk-UA" sz="1400">
                <a:cs typeface="Times New Roman" pitchFamily="18" charset="0"/>
              </a:rPr>
              <a:t> </a:t>
            </a:r>
            <a:endParaRPr lang="uk-UA"/>
          </a:p>
        </p:txBody>
      </p:sp>
      <p:graphicFrame>
        <p:nvGraphicFramePr>
          <p:cNvPr id="60464" name="Object 48"/>
          <p:cNvGraphicFramePr>
            <a:graphicFrameLocks noChangeAspect="1"/>
          </p:cNvGraphicFramePr>
          <p:nvPr/>
        </p:nvGraphicFramePr>
        <p:xfrm>
          <a:off x="5795963" y="5373688"/>
          <a:ext cx="995362" cy="373062"/>
        </p:xfrm>
        <a:graphic>
          <a:graphicData uri="http://schemas.openxmlformats.org/presentationml/2006/ole">
            <p:oleObj spid="_x0000_s60464" name="Формула" r:id="rId18" imgW="736560" imgH="279360" progId="Equation.3">
              <p:embed/>
            </p:oleObj>
          </a:graphicData>
        </a:graphic>
      </p:graphicFrame>
      <p:graphicFrame>
        <p:nvGraphicFramePr>
          <p:cNvPr id="60465" name="Object 49"/>
          <p:cNvGraphicFramePr>
            <a:graphicFrameLocks noChangeAspect="1"/>
          </p:cNvGraphicFramePr>
          <p:nvPr/>
        </p:nvGraphicFramePr>
        <p:xfrm>
          <a:off x="5651500" y="5805488"/>
          <a:ext cx="1343025" cy="276225"/>
        </p:xfrm>
        <a:graphic>
          <a:graphicData uri="http://schemas.openxmlformats.org/presentationml/2006/ole">
            <p:oleObj spid="_x0000_s60465" name="Формула" r:id="rId19" imgW="1346040" imgH="279360" progId="Equation.3">
              <p:embed/>
            </p:oleObj>
          </a:graphicData>
        </a:graphic>
      </p:graphicFrame>
      <p:sp>
        <p:nvSpPr>
          <p:cNvPr id="60466" name="Rectangle 50"/>
          <p:cNvSpPr>
            <a:spLocks noChangeArrowheads="1"/>
          </p:cNvSpPr>
          <p:nvPr/>
        </p:nvSpPr>
        <p:spPr bwMode="auto">
          <a:xfrm>
            <a:off x="6877050" y="5734050"/>
            <a:ext cx="1808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1400">
                <a:cs typeface="Times New Roman" pitchFamily="18" charset="0"/>
              </a:rPr>
              <a:t> </a:t>
            </a:r>
            <a:r>
              <a:rPr lang="ru-RU" sz="1400" b="1">
                <a:solidFill>
                  <a:schemeClr val="hlink"/>
                </a:solidFill>
                <a:cs typeface="Times New Roman" pitchFamily="18" charset="0"/>
              </a:rPr>
              <a:t>є невід’ємні числа</a:t>
            </a:r>
            <a:r>
              <a:rPr lang="ru-RU" sz="1400"/>
              <a:t>,</a:t>
            </a:r>
            <a:r>
              <a:rPr lang="uk-UA"/>
              <a:t> </a:t>
            </a:r>
            <a:endParaRPr lang="ru-RU" sz="1400">
              <a:solidFill>
                <a:schemeClr val="folHlink"/>
              </a:solidFill>
              <a:latin typeface="Times New Roman" pitchFamily="18" charset="0"/>
            </a:endParaRPr>
          </a:p>
          <a:p>
            <a:pPr eaLnBrk="0" hangingPunct="0"/>
            <a:endParaRPr lang="ru-RU"/>
          </a:p>
        </p:txBody>
      </p:sp>
      <p:sp>
        <p:nvSpPr>
          <p:cNvPr id="60467" name="Rectangle 51"/>
          <p:cNvSpPr>
            <a:spLocks noChangeArrowheads="1"/>
          </p:cNvSpPr>
          <p:nvPr/>
        </p:nvSpPr>
        <p:spPr bwMode="auto">
          <a:xfrm>
            <a:off x="1116013" y="6092825"/>
            <a:ext cx="16017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 b="1">
                <a:solidFill>
                  <a:schemeClr val="folHlink"/>
                </a:solidFill>
                <a:latin typeface="Times New Roman" pitchFamily="18" charset="0"/>
              </a:rPr>
              <a:t>є недодатні числа</a:t>
            </a:r>
            <a:endParaRPr lang="ru-RU" sz="1400">
              <a:solidFill>
                <a:schemeClr val="folHlink"/>
              </a:solidFill>
              <a:latin typeface="Times New Roman" pitchFamily="18" charset="0"/>
            </a:endParaRPr>
          </a:p>
          <a:p>
            <a:pPr eaLnBrk="0" hangingPunct="0"/>
            <a:endParaRPr lang="ru-RU"/>
          </a:p>
        </p:txBody>
      </p:sp>
      <p:graphicFrame>
        <p:nvGraphicFramePr>
          <p:cNvPr id="60468" name="Object 52"/>
          <p:cNvGraphicFramePr>
            <a:graphicFrameLocks noChangeAspect="1"/>
          </p:cNvGraphicFramePr>
          <p:nvPr/>
        </p:nvGraphicFramePr>
        <p:xfrm>
          <a:off x="5651500" y="6165850"/>
          <a:ext cx="865188" cy="457200"/>
        </p:xfrm>
        <a:graphic>
          <a:graphicData uri="http://schemas.openxmlformats.org/presentationml/2006/ole">
            <p:oleObj spid="_x0000_s60468" name="Формула" r:id="rId20" imgW="787400" imgH="457200" progId="Equation.3">
              <p:embed/>
            </p:oleObj>
          </a:graphicData>
        </a:graphic>
      </p:graphicFrame>
      <p:sp>
        <p:nvSpPr>
          <p:cNvPr id="60469" name="Rectangle 53"/>
          <p:cNvSpPr>
            <a:spLocks noChangeArrowheads="1"/>
          </p:cNvSpPr>
          <p:nvPr/>
        </p:nvSpPr>
        <p:spPr bwMode="auto">
          <a:xfrm>
            <a:off x="684213" y="2924175"/>
            <a:ext cx="1439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>
                <a:latin typeface="Times New Roman" pitchFamily="18" charset="0"/>
              </a:rPr>
              <a:t>5. Функція</a:t>
            </a:r>
            <a:endParaRPr lang="uk-UA"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0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0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0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0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0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0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0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60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60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60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0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20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20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2000"/>
                                        <p:tgtEl>
                                          <p:spTgt spid="6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2000"/>
                                        <p:tgtEl>
                                          <p:spTgt spid="60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60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60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6" dur="2000"/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1" dur="2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6" dur="2000"/>
                                        <p:tgtEl>
                                          <p:spTgt spid="60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2000"/>
                                        <p:tgtEl>
                                          <p:spTgt spid="6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2000"/>
                                        <p:tgtEl>
                                          <p:spTgt spid="60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2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2000"/>
                                        <p:tgtEl>
                                          <p:spTgt spid="60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20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0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2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2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60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2000" fill="hold"/>
                                        <p:tgtEl>
                                          <p:spTgt spid="60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2000" fill="hold"/>
                                        <p:tgtEl>
                                          <p:spTgt spid="60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2000" fill="hold"/>
                                        <p:tgtEl>
                                          <p:spTgt spid="60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2000" fill="hold"/>
                                        <p:tgtEl>
                                          <p:spTgt spid="60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60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1" dur="2000"/>
                                        <p:tgtEl>
                                          <p:spTgt spid="6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6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1" dur="2000"/>
                                        <p:tgtEl>
                                          <p:spTgt spid="6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0" grpId="0"/>
      <p:bldP spid="60432" grpId="0"/>
      <p:bldP spid="60433" grpId="0"/>
      <p:bldP spid="60434" grpId="0"/>
      <p:bldP spid="60435" grpId="0"/>
      <p:bldP spid="60436" grpId="0"/>
      <p:bldP spid="60437" grpId="0"/>
      <p:bldP spid="60440" grpId="0"/>
      <p:bldP spid="60441" grpId="0"/>
      <p:bldP spid="60446" grpId="0"/>
      <p:bldP spid="60461" grpId="0"/>
      <p:bldP spid="60463" grpId="0"/>
      <p:bldP spid="60466" grpId="0"/>
      <p:bldP spid="60467" grpId="0"/>
      <p:bldP spid="604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WordArt 5"/>
          <p:cNvSpPr>
            <a:spLocks noChangeArrowheads="1" noChangeShapeType="1" noTextEdit="1"/>
          </p:cNvSpPr>
          <p:nvPr/>
        </p:nvSpPr>
        <p:spPr bwMode="auto">
          <a:xfrm>
            <a:off x="971550" y="1916113"/>
            <a:ext cx="7056438" cy="2592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222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Графік – це лінія,</a:t>
            </a:r>
          </a:p>
          <a:p>
            <a:pPr algn="ctr"/>
            <a:r>
              <a:rPr lang="ru-RU" b="1" kern="10">
                <a:ln w="222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що говорить і</a:t>
            </a:r>
          </a:p>
          <a:p>
            <a:pPr algn="ctr"/>
            <a:r>
              <a:rPr lang="ru-RU" b="1" kern="10">
                <a:ln w="222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яка може багато</a:t>
            </a:r>
          </a:p>
          <a:p>
            <a:pPr algn="ctr"/>
            <a:r>
              <a:rPr lang="ru-RU" b="1" kern="10">
                <a:ln w="222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про що розповісти</a:t>
            </a:r>
            <a:endParaRPr lang="en-US" b="1" kern="10">
              <a:ln w="22225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2466" name="WordArt 6"/>
          <p:cNvSpPr>
            <a:spLocks noChangeArrowheads="1" noChangeShapeType="1" noTextEdit="1"/>
          </p:cNvSpPr>
          <p:nvPr/>
        </p:nvSpPr>
        <p:spPr bwMode="auto">
          <a:xfrm>
            <a:off x="5508625" y="5445125"/>
            <a:ext cx="273685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М. Б. Балк</a:t>
            </a:r>
            <a:endParaRPr lang="en-US" sz="2000" b="1" kern="1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2467" name="Picture 8" descr="ANd9GcQgf3P4-4emKBBBPLFEjccFEt-8y0oo-X5mEH3n8rr96LBNezj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4581525"/>
            <a:ext cx="3529013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10" descr="220px-Sinx-Sin2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333375"/>
            <a:ext cx="3319462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4"/>
          <p:cNvSpPr>
            <a:spLocks noGrp="1"/>
          </p:cNvSpPr>
          <p:nvPr>
            <p:ph type="body" idx="1"/>
          </p:nvPr>
        </p:nvSpPr>
        <p:spPr>
          <a:xfrm>
            <a:off x="900113" y="1125538"/>
            <a:ext cx="7643812" cy="46815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800" smtClean="0"/>
              <a:t> сформувати в учнів свідоме розуміння поняття «графік функції» та розпочати роботу із засвоєння вмінь читати та будувати графіки функції; </a:t>
            </a:r>
          </a:p>
          <a:p>
            <a:pPr>
              <a:lnSpc>
                <a:spcPct val="80000"/>
              </a:lnSpc>
            </a:pPr>
            <a:r>
              <a:rPr lang="uk-UA" sz="2800" smtClean="0"/>
              <a:t> сформувати уявлення про функцію як математичну модель реальних процесів;</a:t>
            </a:r>
          </a:p>
          <a:p>
            <a:pPr>
              <a:lnSpc>
                <a:spcPct val="80000"/>
              </a:lnSpc>
            </a:pPr>
            <a:r>
              <a:rPr lang="uk-UA" sz="2800" smtClean="0"/>
              <a:t> сформувати вміння задавати формулами залежності, які відображають реальні процеси та будувати графіки таких залежностей;</a:t>
            </a:r>
          </a:p>
          <a:p>
            <a:pPr>
              <a:lnSpc>
                <a:spcPct val="80000"/>
              </a:lnSpc>
            </a:pPr>
            <a:r>
              <a:rPr lang="uk-UA" sz="2800" smtClean="0"/>
              <a:t>розвивати просторове мислення, відпрацювати обчислювальні навички</a:t>
            </a:r>
            <a:r>
              <a:rPr lang="ru-RU" sz="2800" smtClean="0"/>
              <a:t> та </a:t>
            </a:r>
            <a:r>
              <a:rPr lang="uk-UA" sz="2800" smtClean="0"/>
              <a:t>культуру мовлення учнів</a:t>
            </a:r>
            <a:endParaRPr lang="ru-RU" sz="2800" smtClean="0"/>
          </a:p>
          <a:p>
            <a:pPr>
              <a:lnSpc>
                <a:spcPct val="80000"/>
              </a:lnSpc>
            </a:pPr>
            <a:endParaRPr lang="ru-RU" sz="2800" smtClean="0"/>
          </a:p>
        </p:txBody>
      </p:sp>
      <p:sp>
        <p:nvSpPr>
          <p:cNvPr id="63490" name="WordArt 5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8286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Мета:</a:t>
            </a:r>
            <a:endParaRPr lang="en-US" sz="2400" b="1" kern="1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4797425"/>
            <a:ext cx="23733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9" name="Rectangle 3"/>
          <p:cNvSpPr>
            <a:spLocks noGrp="1"/>
          </p:cNvSpPr>
          <p:nvPr>
            <p:ph type="body" idx="1"/>
          </p:nvPr>
        </p:nvSpPr>
        <p:spPr>
          <a:xfrm>
            <a:off x="457200" y="2492375"/>
            <a:ext cx="8229600" cy="4525963"/>
          </a:xfrm>
        </p:spPr>
        <p:txBody>
          <a:bodyPr/>
          <a:lstStyle/>
          <a:p>
            <a:r>
              <a:rPr lang="uk-UA" sz="2400" b="1" smtClean="0">
                <a:solidFill>
                  <a:srgbClr val="009900"/>
                </a:solidFill>
                <a:latin typeface="Times New Roman" pitchFamily="18" charset="0"/>
              </a:rPr>
              <a:t>1. Що називається прямокутною системою координат? координатною площиною?</a:t>
            </a:r>
          </a:p>
          <a:p>
            <a:r>
              <a:rPr lang="uk-UA" sz="2400" b="1" smtClean="0">
                <a:solidFill>
                  <a:srgbClr val="009900"/>
                </a:solidFill>
                <a:latin typeface="Times New Roman" pitchFamily="18" charset="0"/>
              </a:rPr>
              <a:t>2. Скільки точок із координатами (-2;4) можна зобразити на координатній площині?</a:t>
            </a:r>
          </a:p>
          <a:p>
            <a:r>
              <a:rPr lang="uk-UA" sz="2400" b="1" smtClean="0">
                <a:solidFill>
                  <a:srgbClr val="009900"/>
                </a:solidFill>
                <a:latin typeface="Times New Roman" pitchFamily="18" charset="0"/>
              </a:rPr>
              <a:t>3. Як розташована точка  на координатній площині (вище  від осі </a:t>
            </a:r>
            <a:r>
              <a:rPr lang="uk-UA" sz="2400" b="1" i="1" smtClean="0">
                <a:solidFill>
                  <a:srgbClr val="009900"/>
                </a:solidFill>
                <a:latin typeface="Times New Roman" pitchFamily="18" charset="0"/>
              </a:rPr>
              <a:t>х</a:t>
            </a:r>
            <a:r>
              <a:rPr lang="uk-UA" sz="2400" b="1" smtClean="0">
                <a:solidFill>
                  <a:srgbClr val="009900"/>
                </a:solidFill>
                <a:latin typeface="Times New Roman" pitchFamily="18" charset="0"/>
              </a:rPr>
              <a:t> , нижче від осі </a:t>
            </a:r>
            <a:r>
              <a:rPr lang="uk-UA" sz="2400" b="1" i="1" smtClean="0">
                <a:solidFill>
                  <a:srgbClr val="009900"/>
                </a:solidFill>
                <a:latin typeface="Times New Roman" pitchFamily="18" charset="0"/>
              </a:rPr>
              <a:t>х</a:t>
            </a:r>
            <a:r>
              <a:rPr lang="uk-UA" sz="2400" b="1" smtClean="0">
                <a:solidFill>
                  <a:srgbClr val="009900"/>
                </a:solidFill>
                <a:latin typeface="Times New Roman" pitchFamily="18" charset="0"/>
              </a:rPr>
              <a:t> , на осі ), якщо:              1) </a:t>
            </a:r>
            <a:r>
              <a:rPr lang="uk-UA" sz="2400" b="1" i="1" smtClean="0">
                <a:solidFill>
                  <a:srgbClr val="009900"/>
                </a:solidFill>
                <a:latin typeface="Times New Roman" pitchFamily="18" charset="0"/>
              </a:rPr>
              <a:t>А</a:t>
            </a:r>
            <a:r>
              <a:rPr lang="uk-UA" sz="2400" b="1" smtClean="0">
                <a:solidFill>
                  <a:srgbClr val="009900"/>
                </a:solidFill>
                <a:latin typeface="Times New Roman" pitchFamily="18" charset="0"/>
              </a:rPr>
              <a:t>(3;7) ; 2) </a:t>
            </a:r>
            <a:r>
              <a:rPr lang="uk-UA" sz="2400" b="1" i="1" smtClean="0">
                <a:solidFill>
                  <a:srgbClr val="009900"/>
                </a:solidFill>
                <a:latin typeface="Times New Roman" pitchFamily="18" charset="0"/>
              </a:rPr>
              <a:t>В</a:t>
            </a:r>
            <a:r>
              <a:rPr lang="uk-UA" sz="2400" b="1" smtClean="0">
                <a:solidFill>
                  <a:srgbClr val="009900"/>
                </a:solidFill>
                <a:latin typeface="Times New Roman" pitchFamily="18" charset="0"/>
              </a:rPr>
              <a:t>(-5;-4) ; 3) </a:t>
            </a:r>
            <a:r>
              <a:rPr lang="uk-UA" sz="2400" b="1" i="1" smtClean="0">
                <a:solidFill>
                  <a:srgbClr val="009900"/>
                </a:solidFill>
                <a:latin typeface="Times New Roman" pitchFamily="18" charset="0"/>
              </a:rPr>
              <a:t>С</a:t>
            </a:r>
            <a:r>
              <a:rPr lang="uk-UA" sz="2400" b="1" smtClean="0">
                <a:solidFill>
                  <a:srgbClr val="009900"/>
                </a:solidFill>
                <a:latin typeface="Times New Roman" pitchFamily="18" charset="0"/>
              </a:rPr>
              <a:t>(-3;4) ; 4) </a:t>
            </a:r>
            <a:r>
              <a:rPr lang="uk-UA" sz="2400" b="1" i="1" smtClean="0">
                <a:solidFill>
                  <a:srgbClr val="009900"/>
                </a:solidFill>
                <a:latin typeface="Times New Roman" pitchFamily="18" charset="0"/>
              </a:rPr>
              <a:t>К</a:t>
            </a:r>
            <a:r>
              <a:rPr lang="uk-UA" sz="2400" b="1" smtClean="0">
                <a:solidFill>
                  <a:srgbClr val="009900"/>
                </a:solidFill>
                <a:latin typeface="Times New Roman" pitchFamily="18" charset="0"/>
              </a:rPr>
              <a:t>(0;-5); 4) </a:t>
            </a:r>
            <a:r>
              <a:rPr lang="uk-UA" sz="2400" b="1" i="1" smtClean="0">
                <a:solidFill>
                  <a:srgbClr val="009900"/>
                </a:solidFill>
                <a:latin typeface="Times New Roman" pitchFamily="18" charset="0"/>
              </a:rPr>
              <a:t>Р</a:t>
            </a:r>
            <a:r>
              <a:rPr lang="uk-UA" sz="2400" b="1" smtClean="0">
                <a:solidFill>
                  <a:srgbClr val="009900"/>
                </a:solidFill>
                <a:latin typeface="Times New Roman" pitchFamily="18" charset="0"/>
              </a:rPr>
              <a:t>(4;0) ?</a:t>
            </a:r>
          </a:p>
          <a:p>
            <a:r>
              <a:rPr lang="uk-UA" sz="2400" b="1" smtClean="0">
                <a:solidFill>
                  <a:srgbClr val="009900"/>
                </a:solidFill>
                <a:latin typeface="Times New Roman" pitchFamily="18" charset="0"/>
              </a:rPr>
              <a:t>4. Кінцями відрізка є точки А(-2;6) та В (1;3) . Чи перетинає відрізок  вісь </a:t>
            </a:r>
            <a:r>
              <a:rPr lang="uk-UA" sz="2400" b="1" i="1" smtClean="0">
                <a:solidFill>
                  <a:srgbClr val="009900"/>
                </a:solidFill>
                <a:latin typeface="Times New Roman" pitchFamily="18" charset="0"/>
              </a:rPr>
              <a:t>х</a:t>
            </a:r>
            <a:r>
              <a:rPr lang="uk-UA" sz="2400" b="1" smtClean="0">
                <a:solidFill>
                  <a:srgbClr val="009900"/>
                </a:solidFill>
                <a:latin typeface="Times New Roman" pitchFamily="18" charset="0"/>
              </a:rPr>
              <a:t> ? вісь </a:t>
            </a:r>
            <a:r>
              <a:rPr lang="uk-UA" sz="2400" b="1" i="1" smtClean="0">
                <a:solidFill>
                  <a:srgbClr val="009900"/>
                </a:solidFill>
                <a:latin typeface="Times New Roman" pitchFamily="18" charset="0"/>
              </a:rPr>
              <a:t>у</a:t>
            </a:r>
            <a:r>
              <a:rPr lang="uk-UA" sz="2400" b="1" smtClean="0">
                <a:solidFill>
                  <a:srgbClr val="009900"/>
                </a:solidFill>
                <a:latin typeface="Times New Roman" pitchFamily="18" charset="0"/>
              </a:rPr>
              <a:t> ?</a:t>
            </a:r>
          </a:p>
          <a:p>
            <a:endParaRPr lang="ru-RU" sz="2400" b="1" smtClean="0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4302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0" y="0"/>
          <a:ext cx="495300" cy="257175"/>
        </p:xfrm>
        <a:graphic>
          <a:graphicData uri="http://schemas.openxmlformats.org/presentationml/2006/ole">
            <p:oleObj spid="_x0000_s43012" name="Equation" r:id="rId3" imgW="494870" imgH="253780" progId="">
              <p:embed/>
            </p:oleObj>
          </a:graphicData>
        </a:graphic>
      </p:graphicFrame>
      <p:sp>
        <p:nvSpPr>
          <p:cNvPr id="4302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3014" name="Object 6"/>
          <p:cNvGraphicFramePr>
            <a:graphicFrameLocks noChangeAspect="1"/>
          </p:cNvGraphicFramePr>
          <p:nvPr/>
        </p:nvGraphicFramePr>
        <p:xfrm>
          <a:off x="0" y="0"/>
          <a:ext cx="495300" cy="257175"/>
        </p:xfrm>
        <a:graphic>
          <a:graphicData uri="http://schemas.openxmlformats.org/presentationml/2006/ole">
            <p:oleObj spid="_x0000_s43014" name="Equation" r:id="rId4" imgW="494870" imgH="253780" progId="">
              <p:embed/>
            </p:oleObj>
          </a:graphicData>
        </a:graphic>
      </p:graphicFrame>
      <p:sp>
        <p:nvSpPr>
          <p:cNvPr id="4302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3016" name="Object 8"/>
          <p:cNvGraphicFramePr>
            <a:graphicFrameLocks noChangeAspect="1"/>
          </p:cNvGraphicFramePr>
          <p:nvPr/>
        </p:nvGraphicFramePr>
        <p:xfrm>
          <a:off x="0" y="0"/>
          <a:ext cx="495300" cy="257175"/>
        </p:xfrm>
        <a:graphic>
          <a:graphicData uri="http://schemas.openxmlformats.org/presentationml/2006/ole">
            <p:oleObj spid="_x0000_s43016" name="Equation" r:id="rId5" imgW="494870" imgH="253780" progId="">
              <p:embed/>
            </p:oleObj>
          </a:graphicData>
        </a:graphic>
      </p:graphicFrame>
      <p:sp>
        <p:nvSpPr>
          <p:cNvPr id="43023" name="Rectangle 11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3018" name="Object 10"/>
          <p:cNvGraphicFramePr>
            <a:graphicFrameLocks noChangeAspect="1"/>
          </p:cNvGraphicFramePr>
          <p:nvPr/>
        </p:nvGraphicFramePr>
        <p:xfrm>
          <a:off x="0" y="3300413"/>
          <a:ext cx="495300" cy="257175"/>
        </p:xfrm>
        <a:graphic>
          <a:graphicData uri="http://schemas.openxmlformats.org/presentationml/2006/ole">
            <p:oleObj spid="_x0000_s43018" name="Equation" r:id="rId6" imgW="494870" imgH="253780" progId="">
              <p:embed/>
            </p:oleObj>
          </a:graphicData>
        </a:graphic>
      </p:graphicFrame>
      <p:sp>
        <p:nvSpPr>
          <p:cNvPr id="43024" name="WordArt 12"/>
          <p:cNvSpPr>
            <a:spLocks noChangeArrowheads="1" noChangeShapeType="1" noTextEdit="1"/>
          </p:cNvSpPr>
          <p:nvPr/>
        </p:nvSpPr>
        <p:spPr bwMode="auto">
          <a:xfrm>
            <a:off x="971550" y="836613"/>
            <a:ext cx="5329238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АКТУАЛІЗАЦІЯ</a:t>
            </a:r>
          </a:p>
          <a:p>
            <a:pPr algn="ctr"/>
            <a:r>
              <a:rPr lang="ru-RU" sz="2000" b="1" kern="1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ОПОРНИХ ЗНАНЬ УЧНІВ</a:t>
            </a:r>
            <a:endParaRPr lang="en-US" sz="2000" b="1" kern="1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3025" name="Picture 4" descr="Уваг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42125" y="0"/>
            <a:ext cx="1970088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WordArt 46"/>
          <p:cNvSpPr>
            <a:spLocks noChangeArrowheads="1" noChangeShapeType="1" noTextEdit="1"/>
          </p:cNvSpPr>
          <p:nvPr/>
        </p:nvSpPr>
        <p:spPr bwMode="auto">
          <a:xfrm>
            <a:off x="1258888" y="836613"/>
            <a:ext cx="7129462" cy="187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Графік функції - </a:t>
            </a:r>
          </a:p>
          <a:p>
            <a:pPr algn="ctr"/>
            <a:r>
              <a:rPr lang="ru-RU" sz="2400" kern="1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це множина усіх точок координатної площини,</a:t>
            </a:r>
          </a:p>
          <a:p>
            <a:pPr algn="ctr"/>
            <a:r>
              <a:rPr lang="ru-RU" sz="2400" kern="1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абсциси яких дорівнюють усім значенням аргументу, </a:t>
            </a:r>
          </a:p>
          <a:p>
            <a:pPr algn="ctr"/>
            <a:r>
              <a:rPr lang="ru-RU" sz="2400" kern="1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 ординати – відповідним значенням функції</a:t>
            </a:r>
            <a:endParaRPr lang="en-US" sz="2400" kern="1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5538" name="Picture 47" descr="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33375"/>
            <a:ext cx="10985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Рисунок 33" descr="Рис 62-02 Визначення графік функції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713" y="3357563"/>
            <a:ext cx="600868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3" descr="SWScan006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773238"/>
            <a:ext cx="392430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Text Box 4"/>
          <p:cNvSpPr txBox="1">
            <a:spLocks noChangeArrowheads="1"/>
          </p:cNvSpPr>
          <p:nvPr/>
        </p:nvSpPr>
        <p:spPr bwMode="auto">
          <a:xfrm>
            <a:off x="4876800" y="1828800"/>
            <a:ext cx="42672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/>
              <a:t>Якщо х=4, то у=</a:t>
            </a:r>
          </a:p>
          <a:p>
            <a:pPr>
              <a:spcBef>
                <a:spcPct val="50000"/>
              </a:spcBef>
            </a:pPr>
            <a:r>
              <a:rPr lang="uk-UA"/>
              <a:t>Якщо у=6, то х=</a:t>
            </a:r>
          </a:p>
          <a:p>
            <a:pPr>
              <a:spcBef>
                <a:spcPct val="50000"/>
              </a:spcBef>
            </a:pPr>
            <a:r>
              <a:rPr lang="uk-UA"/>
              <a:t>Область визначення функції …</a:t>
            </a:r>
          </a:p>
          <a:p>
            <a:pPr>
              <a:spcBef>
                <a:spcPct val="50000"/>
              </a:spcBef>
            </a:pPr>
            <a:r>
              <a:rPr lang="uk-UA"/>
              <a:t>Область значень функції …</a:t>
            </a:r>
          </a:p>
          <a:p>
            <a:pPr>
              <a:spcBef>
                <a:spcPct val="50000"/>
              </a:spcBef>
            </a:pPr>
            <a:r>
              <a:rPr lang="uk-UA"/>
              <a:t>Найбільше значення функції …</a:t>
            </a:r>
          </a:p>
          <a:p>
            <a:pPr>
              <a:spcBef>
                <a:spcPct val="50000"/>
              </a:spcBef>
            </a:pPr>
            <a:r>
              <a:rPr lang="uk-UA"/>
              <a:t>Найменше значення функції …</a:t>
            </a:r>
          </a:p>
          <a:p>
            <a:pPr>
              <a:spcBef>
                <a:spcPct val="50000"/>
              </a:spcBef>
            </a:pPr>
            <a:r>
              <a:rPr lang="uk-UA"/>
              <a:t>Функція набуває додатних значень …</a:t>
            </a:r>
          </a:p>
          <a:p>
            <a:pPr>
              <a:spcBef>
                <a:spcPct val="50000"/>
              </a:spcBef>
            </a:pPr>
            <a:r>
              <a:rPr lang="uk-UA"/>
              <a:t>Функція набуває від'ємних значень …</a:t>
            </a:r>
            <a:br>
              <a:rPr lang="uk-UA"/>
            </a:br>
            <a:endParaRPr lang="uk-UA"/>
          </a:p>
        </p:txBody>
      </p:sp>
      <p:sp>
        <p:nvSpPr>
          <p:cNvPr id="66563" name="Text Box 5"/>
          <p:cNvSpPr txBox="1">
            <a:spLocks noChangeArrowheads="1"/>
          </p:cNvSpPr>
          <p:nvPr/>
        </p:nvSpPr>
        <p:spPr bwMode="auto">
          <a:xfrm>
            <a:off x="4006850" y="5149850"/>
            <a:ext cx="502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/>
              <a:t>Значення функції дорівнює нулю, якщо х=…</a:t>
            </a:r>
          </a:p>
        </p:txBody>
      </p:sp>
      <p:sp>
        <p:nvSpPr>
          <p:cNvPr id="66564" name="WordArt 6"/>
          <p:cNvSpPr>
            <a:spLocks noChangeArrowheads="1" noChangeShapeType="1" noTextEdit="1"/>
          </p:cNvSpPr>
          <p:nvPr/>
        </p:nvSpPr>
        <p:spPr bwMode="auto">
          <a:xfrm>
            <a:off x="2484438" y="620713"/>
            <a:ext cx="3352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Заповніть пропуски</a:t>
            </a:r>
            <a:endParaRPr lang="en-US" sz="3600" kern="10">
              <a:ln w="9525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66565" name="Picture 7" descr="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404813"/>
            <a:ext cx="2039937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Подзаголовок 2"/>
          <p:cNvSpPr>
            <a:spLocks noGrp="1"/>
          </p:cNvSpPr>
          <p:nvPr>
            <p:ph type="subTitle" idx="4294967295"/>
            <p:custDataLst>
              <p:tags r:id="rId1"/>
            </p:custDataLst>
          </p:nvPr>
        </p:nvSpPr>
        <p:spPr>
          <a:xfrm>
            <a:off x="755650" y="476250"/>
            <a:ext cx="7885113" cy="84455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2400" b="1" i="1" smtClean="0">
                <a:solidFill>
                  <a:srgbClr val="003300"/>
                </a:solidFill>
              </a:rPr>
              <a:t/>
            </a:r>
            <a:br>
              <a:rPr lang="ru-RU" sz="2400" b="1" i="1" smtClean="0">
                <a:solidFill>
                  <a:srgbClr val="003300"/>
                </a:solidFill>
              </a:rPr>
            </a:br>
            <a:endParaRPr lang="ru-RU" sz="2400" b="1" i="1" smtClean="0">
              <a:solidFill>
                <a:srgbClr val="003300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uk-UA" sz="2400" b="1" i="1" smtClean="0">
                <a:solidFill>
                  <a:srgbClr val="009900"/>
                </a:solidFill>
              </a:rPr>
              <a:t>а) Заповніть таблицю: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uk-UA" sz="2400" b="1" i="1" smtClean="0">
              <a:solidFill>
                <a:srgbClr val="009900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uk-UA" sz="2400" b="1" i="1" smtClean="0">
                <a:solidFill>
                  <a:srgbClr val="009900"/>
                </a:solidFill>
                <a:ea typeface="Calibri" pitchFamily="34" charset="0"/>
                <a:cs typeface="Arial" charset="0"/>
              </a:rPr>
              <a:t>б) Яка область визначення та область значень цієї функції?</a:t>
            </a:r>
            <a:endParaRPr lang="uk-UA" sz="2400" b="1" i="1" smtClean="0">
              <a:solidFill>
                <a:srgbClr val="009900"/>
              </a:solidFill>
              <a:cs typeface="Arial" charset="0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uk-UA" sz="2400" b="1" i="1" smtClean="0">
                <a:solidFill>
                  <a:srgbClr val="009900"/>
                </a:solidFill>
              </a:rPr>
              <a:t>в) При яких значеннях х  функція дорівнює 0?</a:t>
            </a:r>
            <a:endParaRPr lang="uk-UA" sz="2400" b="1" i="1" smtClean="0">
              <a:solidFill>
                <a:srgbClr val="009900"/>
              </a:solidFill>
              <a:cs typeface="Arial" charset="0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uk-UA" sz="2400" b="1" i="1" smtClean="0">
                <a:solidFill>
                  <a:srgbClr val="009900"/>
                </a:solidFill>
              </a:rPr>
              <a:t>г) При яких значеннях х функція додатна? від’ємна?</a:t>
            </a:r>
            <a:endParaRPr lang="uk-UA" sz="2400" b="1" i="1" smtClean="0">
              <a:solidFill>
                <a:srgbClr val="009900"/>
              </a:solidFill>
              <a:cs typeface="Arial" charset="0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uk-UA" b="1" i="1" smtClean="0">
              <a:solidFill>
                <a:srgbClr val="009900"/>
              </a:solidFill>
              <a:cs typeface="Arial" charset="0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uk-UA" b="1" i="1" smtClean="0">
              <a:solidFill>
                <a:srgbClr val="003300"/>
              </a:solidFill>
              <a:cs typeface="Arial" charset="0"/>
            </a:endParaRPr>
          </a:p>
          <a:p>
            <a:pPr marL="0" indent="0" algn="ctr">
              <a:buFont typeface="Arial" charset="0"/>
              <a:buNone/>
            </a:pPr>
            <a:endParaRPr lang="uk-UA" b="1" i="1" smtClean="0">
              <a:solidFill>
                <a:srgbClr val="003300"/>
              </a:solidFill>
            </a:endParaRPr>
          </a:p>
          <a:p>
            <a:pPr marL="0" indent="0" algn="ctr">
              <a:buFont typeface="Arial" charset="0"/>
              <a:buNone/>
            </a:pPr>
            <a:endParaRPr lang="uk-UA" b="1" i="1" smtClean="0">
              <a:solidFill>
                <a:srgbClr val="003300"/>
              </a:solidFill>
            </a:endParaRPr>
          </a:p>
          <a:p>
            <a:pPr marL="0" indent="0" algn="ctr">
              <a:buFont typeface="Arial" charset="0"/>
              <a:buNone/>
            </a:pPr>
            <a:endParaRPr lang="uk-UA" b="1" i="1" smtClean="0">
              <a:solidFill>
                <a:srgbClr val="003300"/>
              </a:solidFill>
            </a:endParaRPr>
          </a:p>
        </p:txBody>
      </p:sp>
      <p:pic>
        <p:nvPicPr>
          <p:cNvPr id="67586" name="Picture 2" descr="Рис 62-03 Засвоєння практичних умінь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150" y="3586163"/>
            <a:ext cx="4000500" cy="272256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527550" y="981075"/>
          <a:ext cx="3357563" cy="928688"/>
        </p:xfrm>
        <a:graphic>
          <a:graphicData uri="http://schemas.openxmlformats.org/drawingml/2006/table">
            <a:tbl>
              <a:tblPr/>
              <a:tblGrid>
                <a:gridCol w="479425"/>
                <a:gridCol w="479425"/>
                <a:gridCol w="479425"/>
                <a:gridCol w="481013"/>
                <a:gridCol w="479425"/>
                <a:gridCol w="479425"/>
                <a:gridCol w="479425"/>
              </a:tblGrid>
              <a:tr h="465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–3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у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–3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–1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613" name="WordArt 30"/>
          <p:cNvSpPr>
            <a:spLocks noChangeArrowheads="1" noChangeShapeType="1" noTextEdit="1"/>
          </p:cNvSpPr>
          <p:nvPr/>
        </p:nvSpPr>
        <p:spPr bwMode="auto">
          <a:xfrm>
            <a:off x="971550" y="476250"/>
            <a:ext cx="727233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Використовуючи графік функції заповніть таблицю.</a:t>
            </a:r>
            <a:endParaRPr lang="en-US" sz="2000" b="1" kern="1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171535SlideId2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171544SlideId2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171544SlideId2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171544SlideId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171544SlideId25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1650</TotalTime>
  <Words>1169</Words>
  <Application>Microsoft Office PowerPoint</Application>
  <PresentationFormat>Экран (4:3)</PresentationFormat>
  <Paragraphs>245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Тема Office</vt:lpstr>
      <vt:lpstr>Формула</vt:lpstr>
      <vt:lpstr>Equation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Домашнє завдання</vt:lpstr>
      <vt:lpstr>Слайд 22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72</cp:revision>
  <dcterms:created xsi:type="dcterms:W3CDTF">2011-12-07T18:32:23Z</dcterms:created>
  <dcterms:modified xsi:type="dcterms:W3CDTF">2015-11-17T21:22:36Z</dcterms:modified>
</cp:coreProperties>
</file>