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70" r:id="rId3"/>
    <p:sldId id="257" r:id="rId4"/>
    <p:sldId id="267" r:id="rId5"/>
    <p:sldId id="258" r:id="rId6"/>
    <p:sldId id="271" r:id="rId7"/>
    <p:sldId id="268" r:id="rId8"/>
    <p:sldId id="259" r:id="rId9"/>
    <p:sldId id="269" r:id="rId10"/>
    <p:sldId id="265" r:id="rId11"/>
    <p:sldId id="260" r:id="rId12"/>
    <p:sldId id="261" r:id="rId13"/>
    <p:sldId id="266" r:id="rId14"/>
    <p:sldId id="262" r:id="rId15"/>
    <p:sldId id="263" r:id="rId16"/>
    <p:sldId id="264" r:id="rId17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8942D"/>
    <a:srgbClr val="1FC33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67B96-51F2-4C8E-9429-168F40DC584C}" type="datetimeFigureOut">
              <a:rPr lang="uk-UA" smtClean="0"/>
              <a:pPr/>
              <a:t>06.05.2014</a:t>
            </a:fld>
            <a:endParaRPr lang="uk-UA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B2749-4C69-45DD-A3F0-23AEE6FAAE0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67B96-51F2-4C8E-9429-168F40DC584C}" type="datetimeFigureOut">
              <a:rPr lang="uk-UA" smtClean="0"/>
              <a:pPr/>
              <a:t>06.05.2014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B2749-4C69-45DD-A3F0-23AEE6FAAE0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67B96-51F2-4C8E-9429-168F40DC584C}" type="datetimeFigureOut">
              <a:rPr lang="uk-UA" smtClean="0"/>
              <a:pPr/>
              <a:t>06.05.2014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B2749-4C69-45DD-A3F0-23AEE6FAAE0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67B96-51F2-4C8E-9429-168F40DC584C}" type="datetimeFigureOut">
              <a:rPr lang="uk-UA" smtClean="0"/>
              <a:pPr/>
              <a:t>06.05.2014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B2749-4C69-45DD-A3F0-23AEE6FAAE0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67B96-51F2-4C8E-9429-168F40DC584C}" type="datetimeFigureOut">
              <a:rPr lang="uk-UA" smtClean="0"/>
              <a:pPr/>
              <a:t>06.05.2014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B2749-4C69-45DD-A3F0-23AEE6FAAE0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67B96-51F2-4C8E-9429-168F40DC584C}" type="datetimeFigureOut">
              <a:rPr lang="uk-UA" smtClean="0"/>
              <a:pPr/>
              <a:t>06.05.2014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B2749-4C69-45DD-A3F0-23AEE6FAAE0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67B96-51F2-4C8E-9429-168F40DC584C}" type="datetimeFigureOut">
              <a:rPr lang="uk-UA" smtClean="0"/>
              <a:pPr/>
              <a:t>06.05.2014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B2749-4C69-45DD-A3F0-23AEE6FAAE0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67B96-51F2-4C8E-9429-168F40DC584C}" type="datetimeFigureOut">
              <a:rPr lang="uk-UA" smtClean="0"/>
              <a:pPr/>
              <a:t>06.05.2014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B2749-4C69-45DD-A3F0-23AEE6FAAE0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67B96-51F2-4C8E-9429-168F40DC584C}" type="datetimeFigureOut">
              <a:rPr lang="uk-UA" smtClean="0"/>
              <a:pPr/>
              <a:t>06.05.2014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B2749-4C69-45DD-A3F0-23AEE6FAAE0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67B96-51F2-4C8E-9429-168F40DC584C}" type="datetimeFigureOut">
              <a:rPr lang="uk-UA" smtClean="0"/>
              <a:pPr/>
              <a:t>06.05.2014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B2749-4C69-45DD-A3F0-23AEE6FAAE0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67B96-51F2-4C8E-9429-168F40DC584C}" type="datetimeFigureOut">
              <a:rPr lang="uk-UA" smtClean="0"/>
              <a:pPr/>
              <a:t>06.05.2014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BEB2749-4C69-45DD-A3F0-23AEE6FAAE06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DE67B96-51F2-4C8E-9429-168F40DC584C}" type="datetimeFigureOut">
              <a:rPr lang="uk-UA" smtClean="0"/>
              <a:pPr/>
              <a:t>06.05.2014</a:t>
            </a:fld>
            <a:endParaRPr lang="uk-UA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BEB2749-4C69-45DD-A3F0-23AEE6FAAE06}" type="slidenum">
              <a:rPr lang="uk-UA" smtClean="0"/>
              <a:pPr/>
              <a:t>‹#›</a:t>
            </a:fld>
            <a:endParaRPr lang="uk-UA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translate.googleusercontent.com/translate_c?depth=1&amp;hl=uk&amp;prev=/search?q=%D1%81%D0%BA%D1%80%D0%B0%D0%BF%D0%B1%D1%83%D0%BA%D1%96%D0%BD%D0%B3&amp;es_sm=93&amp;rurl=translate.google.com.ua&amp;sl=ru&amp;u=http://ru.wikipedia.org/wiki/%D0%90%D0%BD%D0%B3%D0%BB%D0%B8%D0%B9%D1%81%D0%BA%D0%B8%D0%B9_%D1%8F%D0%B7%D1%8B%D0%BA&amp;usg=ALkJrhgWjfYmyHMxkhiyHETVwY5i5mCVfw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&#9654;%20&#1057;&#1082;&#1088;&#1072;&#1087;&#1073;&#1091;&#1082;&#1080;&#1085;&#1075;%20&#1080;%20&#1082;&#1072;&#1088;&#1076;&#1084;&#1077;&#1081;&#1082;&#1080;&#1085;&#1075;.%20&#1053;&#1086;&#1074;&#1086;&#1075;&#1086;&#1076;&#1085;&#1080;&#1081;%20&#1084;&#1072;&#1089;&#1090;&#1077;&#1088;-&#1082;&#1083;&#1072;&#1089;&#1089;.web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png"/><Relationship Id="rId7" Type="http://schemas.openxmlformats.org/officeDocument/2006/relationships/image" Target="../media/image1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Рисунок 4" descr="україни стяг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1" cy="68580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4149295" y="1340768"/>
            <a:ext cx="4994705" cy="255454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32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РОЗВИТОК КРЕАТИВНОГО МИСЛЕННЯ  </a:t>
            </a:r>
          </a:p>
          <a:p>
            <a:r>
              <a:rPr lang="uk-UA" sz="32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 УРОКАХ СВІТОВОЇ ЛІТЕРАТУРИ</a:t>
            </a:r>
            <a:endParaRPr lang="uk-UA" sz="32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83968" y="4437112"/>
            <a:ext cx="6193299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2400" b="1" dirty="0" smtClean="0">
                <a:ln w="11430"/>
                <a:solidFill>
                  <a:schemeClr val="tx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Педагогічне кредо: </a:t>
            </a:r>
          </a:p>
          <a:p>
            <a:r>
              <a:rPr lang="uk-UA" sz="2400" b="1" dirty="0" smtClean="0">
                <a:ln w="11430"/>
                <a:solidFill>
                  <a:schemeClr val="tx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“У серце входить те, що йде</a:t>
            </a:r>
          </a:p>
          <a:p>
            <a:r>
              <a:rPr lang="uk-UA" sz="2400" b="1" dirty="0" smtClean="0">
                <a:ln w="11430"/>
                <a:solidFill>
                  <a:schemeClr val="tx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від серця ”</a:t>
            </a:r>
          </a:p>
          <a:p>
            <a:r>
              <a:rPr lang="uk-UA" sz="2400" b="1" dirty="0" smtClean="0">
                <a:ln w="11430"/>
                <a:solidFill>
                  <a:schemeClr val="tx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             В. Сухомлинський</a:t>
            </a:r>
            <a:endParaRPr lang="uk-UA" sz="2400" b="1" dirty="0">
              <a:ln w="11430"/>
              <a:solidFill>
                <a:schemeClr val="tx2">
                  <a:lumMod val="1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9" name="Рисунок 8" descr="_IMG_16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1052736"/>
            <a:ext cx="3456384" cy="51917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1115616" y="332656"/>
            <a:ext cx="7202613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uk-UA" sz="32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ХОЛОДНЯК НАТАЛІЯ ВАСИЛІВНА</a:t>
            </a:r>
            <a:endParaRPr lang="uk-UA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Содержимое 3" descr="11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407" y="0"/>
            <a:ext cx="9121593" cy="6841195"/>
          </a:xfrm>
        </p:spPr>
      </p:pic>
      <p:sp>
        <p:nvSpPr>
          <p:cNvPr id="5" name="TextBox 4"/>
          <p:cNvSpPr txBox="1"/>
          <p:nvPr/>
        </p:nvSpPr>
        <p:spPr>
          <a:xfrm>
            <a:off x="4067944" y="0"/>
            <a:ext cx="2007281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uk-UA" sz="2800" b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ПРОЕКТИ</a:t>
            </a:r>
            <a:endParaRPr lang="uk-UA" sz="2800" b="1" dirty="0">
              <a:ln w="11430"/>
              <a:solidFill>
                <a:srgbClr val="C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6" name="Рисунок 5" descr="DSC0577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3645024"/>
            <a:ext cx="4283969" cy="3212977"/>
          </a:xfrm>
          <a:prstGeom prst="rect">
            <a:avLst/>
          </a:prstGeom>
        </p:spPr>
      </p:pic>
      <p:pic>
        <p:nvPicPr>
          <p:cNvPr id="7" name="Рисунок 6" descr="DSC0585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60032" y="0"/>
            <a:ext cx="4283968" cy="3212976"/>
          </a:xfrm>
          <a:prstGeom prst="rect">
            <a:avLst/>
          </a:prstGeom>
        </p:spPr>
      </p:pic>
      <p:pic>
        <p:nvPicPr>
          <p:cNvPr id="8" name="Рисунок 7" descr="DSC0582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4953042" cy="3714782"/>
          </a:xfrm>
          <a:prstGeom prst="rect">
            <a:avLst/>
          </a:prstGeom>
        </p:spPr>
      </p:pic>
      <p:pic>
        <p:nvPicPr>
          <p:cNvPr id="9" name="Рисунок 8" descr="DSC0578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998938" y="2999203"/>
            <a:ext cx="5145062" cy="385879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139952" y="188640"/>
            <a:ext cx="2007281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uk-UA" sz="2800" b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ПРОЕКТИ</a:t>
            </a:r>
            <a:endParaRPr lang="uk-UA" sz="2800" b="1" dirty="0">
              <a:ln w="11430"/>
              <a:solidFill>
                <a:srgbClr val="C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Содержимое 3" descr="11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224676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4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</a:t>
            </a:r>
            <a:r>
              <a:rPr kumimoji="0" lang="uk-UA" sz="4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Скрапбукінг</a:t>
            </a:r>
            <a:r>
              <a:rPr kumimoji="0" lang="uk-UA" sz="4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uk-UA" sz="24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</a:t>
            </a:r>
            <a:r>
              <a:rPr kumimoji="0" lang="uk-UA" sz="2400" b="1" i="0" u="none" strike="noStrike" cap="none" normalizeH="0" baseline="0" dirty="0" err="1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скрапбукінг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(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англ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uk-UA" sz="2400" b="0" i="1" u="none" strike="noStrike" cap="none" normalizeH="0" baseline="0" dirty="0" err="1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scrapbooking</a:t>
            </a:r>
            <a:r>
              <a:rPr kumimoji="0" lang="uk-UA" sz="2400" b="0" i="1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від 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B008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англ.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uk-UA" sz="2400" b="0" i="1" u="none" strike="noStrike" cap="none" normalizeH="0" baseline="0" dirty="0" err="1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scrapbook</a:t>
            </a:r>
            <a:r>
              <a:rPr kumimoji="0" lang="uk-UA" sz="2400" b="0" i="1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 </a:t>
            </a:r>
            <a:r>
              <a:rPr kumimoji="0" lang="uk-UA" sz="2400" b="0" i="1" u="none" strike="noStrike" cap="none" normalizeH="0" baseline="0" dirty="0" err="1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scrap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- вирізка, </a:t>
            </a:r>
            <a:r>
              <a:rPr kumimoji="0" lang="uk-UA" sz="2400" b="0" i="1" u="none" strike="noStrike" cap="none" normalizeH="0" baseline="0" dirty="0" err="1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book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- книга, букв. «книга з вирізок») – вид мистецтва  , що полягає у виготовленні та оформленні сімейних чи особистих 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фотоальбомів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.</a:t>
            </a:r>
            <a:endParaRPr kumimoji="0" lang="uk-U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3528" y="2492896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err="1" smtClean="0"/>
              <a:t>кардмейкінг</a:t>
            </a:r>
            <a:r>
              <a:rPr lang="uk-UA" sz="2400" b="1" dirty="0" smtClean="0"/>
              <a:t>,</a:t>
            </a:r>
            <a:r>
              <a:rPr lang="uk-UA" sz="2400" dirty="0" smtClean="0"/>
              <a:t> </a:t>
            </a:r>
            <a:r>
              <a:rPr lang="uk-UA" sz="2400" u="sng" dirty="0" smtClean="0">
                <a:solidFill>
                  <a:schemeClr val="tx2">
                    <a:lumMod val="75000"/>
                  </a:schemeClr>
                </a:solidFill>
                <a:hlinkClick r:id="rId3" tooltip="Англійська мова"/>
              </a:rPr>
              <a:t>англ.</a:t>
            </a:r>
            <a:r>
              <a:rPr lang="uk-UA" sz="2400" dirty="0" smtClean="0">
                <a:solidFill>
                  <a:schemeClr val="tx2">
                    <a:lumMod val="75000"/>
                  </a:schemeClr>
                </a:solidFill>
              </a:rPr>
              <a:t> </a:t>
            </a:r>
            <a:r>
              <a:rPr lang="uk-UA" sz="2400" i="1" u="sng" dirty="0" err="1" smtClean="0">
                <a:solidFill>
                  <a:schemeClr val="tx2">
                    <a:lumMod val="75000"/>
                  </a:schemeClr>
                </a:solidFill>
              </a:rPr>
              <a:t>cardmaking</a:t>
            </a:r>
            <a:r>
              <a:rPr lang="uk-UA" sz="2400" dirty="0" smtClean="0"/>
              <a:t>, букв. «виготовлення листівок») </a:t>
            </a:r>
            <a:endParaRPr lang="uk-UA" sz="2400" dirty="0"/>
          </a:p>
        </p:txBody>
      </p:sp>
      <p:pic>
        <p:nvPicPr>
          <p:cNvPr id="9" name="Рисунок 8" descr="yana-smakula-2014-Card-Thanks-a-bunch-3-500x50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05751">
            <a:off x="5796136" y="3180606"/>
            <a:ext cx="2885306" cy="2885306"/>
          </a:xfrm>
          <a:prstGeom prst="rect">
            <a:avLst/>
          </a:prstGeom>
        </p:spPr>
      </p:pic>
      <p:pic>
        <p:nvPicPr>
          <p:cNvPr id="10" name="Рисунок 9" descr="yana-smakula-2014-card-Spellbinders-Graphic-45-6-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1028743">
            <a:off x="3436228" y="3378230"/>
            <a:ext cx="2247714" cy="2996952"/>
          </a:xfrm>
          <a:prstGeom prst="rect">
            <a:avLst/>
          </a:prstGeom>
        </p:spPr>
      </p:pic>
      <p:pic>
        <p:nvPicPr>
          <p:cNvPr id="11" name="Рисунок 10" descr="yana-smakula-2014-AE-Card-Birthday-2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9552" y="3284984"/>
            <a:ext cx="2517744" cy="3356992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7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770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4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6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7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770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6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Содержимое 3" descr="11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1" cy="6858000"/>
          </a:xfrm>
        </p:spPr>
      </p:pic>
      <p:pic>
        <p:nvPicPr>
          <p:cNvPr id="18435" name="Picture 3" descr="C:\Users\klient\AppData\Local\Microsoft\Windows\Temporary Internet Files\Content.IE5\5TCK98EZ\MC90028708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54721" y="1969128"/>
            <a:ext cx="2634558" cy="2919743"/>
          </a:xfrm>
          <a:prstGeom prst="rect">
            <a:avLst/>
          </a:prstGeom>
          <a:noFill/>
        </p:spPr>
      </p:pic>
      <p:sp>
        <p:nvSpPr>
          <p:cNvPr id="13" name="Вертикальный свиток 12"/>
          <p:cNvSpPr/>
          <p:nvPr/>
        </p:nvSpPr>
        <p:spPr>
          <a:xfrm>
            <a:off x="5868144" y="764704"/>
            <a:ext cx="3275856" cy="5544616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/>
              <a:t>1872  р. </a:t>
            </a:r>
            <a:r>
              <a:rPr lang="uk-UA" sz="2400" dirty="0" err="1" smtClean="0"/>
              <a:t>Марк</a:t>
            </a:r>
            <a:r>
              <a:rPr lang="uk-UA" sz="2400" dirty="0" smtClean="0"/>
              <a:t> Твен запатентував  </a:t>
            </a:r>
            <a:r>
              <a:rPr lang="uk-UA" sz="2400" dirty="0" err="1" smtClean="0"/>
              <a:t>“самостійно</a:t>
            </a:r>
            <a:r>
              <a:rPr lang="uk-UA" sz="2400" dirty="0" smtClean="0"/>
              <a:t> наповнюваний  альбом ”.  У 1901 створив 57 різновидів таких альбомів</a:t>
            </a:r>
            <a:endParaRPr lang="uk-UA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3491880" y="476672"/>
            <a:ext cx="2124108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uk-UA" sz="3600" b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ІСТОРІЯ</a:t>
            </a:r>
            <a:endParaRPr lang="uk-UA" sz="3600" b="1" dirty="0">
              <a:ln w="11430"/>
              <a:solidFill>
                <a:srgbClr val="C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8" name="Вертикальный свиток 17"/>
          <p:cNvSpPr/>
          <p:nvPr/>
        </p:nvSpPr>
        <p:spPr>
          <a:xfrm>
            <a:off x="0" y="764704"/>
            <a:ext cx="3347864" cy="5472608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/>
              <a:t>1598 р. – перша згадка про цей вид творчості. Найбільшої популярності набуває у ХІХ ст.  в Америці та Німеччині</a:t>
            </a:r>
            <a:endParaRPr lang="uk-UA" sz="2400" dirty="0"/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8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5" name="Содержимое 4" descr="111.jpg">
            <a:hlinkClick r:id="rId2" action="ppaction://hlinkfile"/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70412" y="0"/>
            <a:ext cx="9178916" cy="6884187"/>
          </a:xfrm>
        </p:spPr>
      </p:pic>
      <p:pic>
        <p:nvPicPr>
          <p:cNvPr id="4" name="Рисунок 3" descr="yana-smakula-2014-card-Spellbinders-Graphic-45-2-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9712" y="0"/>
            <a:ext cx="54006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Содержимое 3" descr="11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6" name="Рисунок 5" descr="IMG_034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4" y="0"/>
            <a:ext cx="5436096" cy="3429000"/>
          </a:xfrm>
          <a:prstGeom prst="rect">
            <a:avLst/>
          </a:prstGeom>
        </p:spPr>
      </p:pic>
      <p:pic>
        <p:nvPicPr>
          <p:cNvPr id="8" name="Рисунок 7" descr="IMG_033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068960"/>
            <a:ext cx="6742064" cy="3789040"/>
          </a:xfrm>
          <a:prstGeom prst="rect">
            <a:avLst/>
          </a:prstGeom>
        </p:spPr>
      </p:pic>
      <p:pic>
        <p:nvPicPr>
          <p:cNvPr id="9" name="Рисунок 8" descr="IMG_034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01526" y="3329608"/>
            <a:ext cx="4942474" cy="3528392"/>
          </a:xfrm>
          <a:prstGeom prst="rect">
            <a:avLst/>
          </a:prstGeom>
        </p:spPr>
      </p:pic>
      <p:pic>
        <p:nvPicPr>
          <p:cNvPr id="5" name="Рисунок 4" descr="DSC_066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-1" y="0"/>
            <a:ext cx="4584496" cy="3068960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Содержимое 3" descr="11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</p:spPr>
      </p:pic>
      <p:sp>
        <p:nvSpPr>
          <p:cNvPr id="5" name="TextBox 4"/>
          <p:cNvSpPr txBox="1"/>
          <p:nvPr/>
        </p:nvSpPr>
        <p:spPr>
          <a:xfrm>
            <a:off x="2699792" y="2708920"/>
            <a:ext cx="360040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uk-UA" sz="3200" b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СКРАПБУКІНГ</a:t>
            </a:r>
            <a:r>
              <a:rPr lang="uk-UA" sz="2000" b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endParaRPr lang="uk-UA" sz="2000" b="1" dirty="0">
              <a:ln w="11430"/>
              <a:solidFill>
                <a:srgbClr val="C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Блок-схема: несколько документов 6"/>
          <p:cNvSpPr/>
          <p:nvPr/>
        </p:nvSpPr>
        <p:spPr>
          <a:xfrm>
            <a:off x="827584" y="764704"/>
            <a:ext cx="2016224" cy="1512168"/>
          </a:xfrm>
          <a:prstGeom prst="flowChartMulti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Присвячено  конкретному  герою чи події</a:t>
            </a:r>
            <a:endParaRPr lang="uk-UA" dirty="0"/>
          </a:p>
        </p:txBody>
      </p:sp>
      <p:sp>
        <p:nvSpPr>
          <p:cNvPr id="8" name="Блок-схема: несколько документов 7"/>
          <p:cNvSpPr/>
          <p:nvPr/>
        </p:nvSpPr>
        <p:spPr>
          <a:xfrm>
            <a:off x="539552" y="2852936"/>
            <a:ext cx="2088232" cy="1656184"/>
          </a:xfrm>
          <a:prstGeom prst="flowChartMulti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Використання асоціативних образів</a:t>
            </a:r>
            <a:endParaRPr lang="uk-UA" dirty="0"/>
          </a:p>
        </p:txBody>
      </p:sp>
      <p:sp>
        <p:nvSpPr>
          <p:cNvPr id="9" name="Блок-схема: несколько документов 8"/>
          <p:cNvSpPr/>
          <p:nvPr/>
        </p:nvSpPr>
        <p:spPr>
          <a:xfrm>
            <a:off x="2627784" y="4509120"/>
            <a:ext cx="2376264" cy="1656184"/>
          </a:xfrm>
          <a:prstGeom prst="flowChartMulti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Відповідність кольорів та теми</a:t>
            </a:r>
            <a:endParaRPr lang="uk-UA" dirty="0"/>
          </a:p>
        </p:txBody>
      </p:sp>
      <p:sp>
        <p:nvSpPr>
          <p:cNvPr id="10" name="Блок-схема: несколько документов 9"/>
          <p:cNvSpPr/>
          <p:nvPr/>
        </p:nvSpPr>
        <p:spPr>
          <a:xfrm>
            <a:off x="3707904" y="260648"/>
            <a:ext cx="2016224" cy="1728192"/>
          </a:xfrm>
          <a:prstGeom prst="flowChartMulti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Естетика</a:t>
            </a:r>
            <a:endParaRPr lang="uk-UA" dirty="0"/>
          </a:p>
        </p:txBody>
      </p:sp>
      <p:sp>
        <p:nvSpPr>
          <p:cNvPr id="11" name="Блок-схема: несколько документов 10"/>
          <p:cNvSpPr/>
          <p:nvPr/>
        </p:nvSpPr>
        <p:spPr>
          <a:xfrm>
            <a:off x="5724128" y="3573016"/>
            <a:ext cx="2016224" cy="1728192"/>
          </a:xfrm>
          <a:prstGeom prst="flowChartMulti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Презентація роботи</a:t>
            </a:r>
            <a:endParaRPr lang="uk-UA" dirty="0"/>
          </a:p>
        </p:txBody>
      </p:sp>
      <p:sp>
        <p:nvSpPr>
          <p:cNvPr id="12" name="Блок-схема: несколько документов 11"/>
          <p:cNvSpPr/>
          <p:nvPr/>
        </p:nvSpPr>
        <p:spPr>
          <a:xfrm>
            <a:off x="6372200" y="1196752"/>
            <a:ext cx="2232248" cy="1728192"/>
          </a:xfrm>
          <a:prstGeom prst="flowChartMulti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Критерії оцінювання</a:t>
            </a:r>
            <a:endParaRPr lang="uk-UA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Содержимое 3" descr="11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92004" cy="6894003"/>
          </a:xfrm>
        </p:spPr>
      </p:pic>
      <p:sp>
        <p:nvSpPr>
          <p:cNvPr id="5" name="TextBox 4"/>
          <p:cNvSpPr txBox="1"/>
          <p:nvPr/>
        </p:nvSpPr>
        <p:spPr>
          <a:xfrm>
            <a:off x="251520" y="404665"/>
            <a:ext cx="8892480" cy="79098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ln w="12700">
                  <a:solidFill>
                    <a:srgbClr val="F87A42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ТРЕБА НАВЧАТИ ТВОРЧОСТІ НЕ ДЛЯ ТОГО, </a:t>
            </a:r>
          </a:p>
          <a:p>
            <a:r>
              <a:rPr lang="uk-UA" sz="3600" b="1" dirty="0" smtClean="0">
                <a:ln w="12700">
                  <a:solidFill>
                    <a:srgbClr val="F87A42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ЩОБ ЗРОСТИТИ ПОЕТІВ, А ДЛЯ ТОГО, </a:t>
            </a:r>
          </a:p>
          <a:p>
            <a:r>
              <a:rPr lang="uk-UA" sz="3600" b="1" dirty="0" smtClean="0">
                <a:ln w="12700">
                  <a:solidFill>
                    <a:srgbClr val="F87A42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ЩОБ ЗБАГАТИТИ КОЖНЕ ЮНЕ СЕРЦЕ !</a:t>
            </a:r>
          </a:p>
          <a:p>
            <a:endParaRPr lang="uk-UA" sz="3600" b="1" dirty="0" smtClean="0">
              <a:ln w="12700">
                <a:solidFill>
                  <a:srgbClr val="F87A42"/>
                </a:solidFill>
              </a:ln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r>
              <a:rPr lang="uk-UA" sz="3600" b="1" dirty="0" smtClean="0">
                <a:ln w="12700">
                  <a:solidFill>
                    <a:srgbClr val="F87A42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ЗНАЙДІТЬ ЧАС ДЛЯ ТВОРЧОСТІ, БО ВОНА Є БАГАТСТВОМ ДЛЯ ДУШІ!</a:t>
            </a:r>
          </a:p>
          <a:p>
            <a:r>
              <a:rPr lang="uk-UA" sz="3200" b="1" smtClean="0">
                <a:ln w="12700">
                  <a:solidFill>
                    <a:srgbClr val="F87A42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                            </a:t>
            </a:r>
            <a:r>
              <a:rPr lang="uk-UA" sz="3200" b="1" smtClean="0">
                <a:ln w="12700">
                  <a:solidFill>
                    <a:srgbClr val="F87A42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                                   В. СУХОМЛИНСЬКИЙ</a:t>
            </a:r>
            <a:endParaRPr lang="uk-UA" sz="3200" b="1" dirty="0" smtClean="0">
              <a:ln w="12700">
                <a:solidFill>
                  <a:srgbClr val="F87A42"/>
                </a:solidFill>
              </a:ln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uk-UA" sz="3600" dirty="0" smtClean="0">
              <a:ln w="12700">
                <a:solidFill>
                  <a:srgbClr val="F87A42"/>
                </a:solidFill>
              </a:ln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uk-UA" sz="2800" dirty="0" smtClean="0">
              <a:ln w="12700">
                <a:solidFill>
                  <a:srgbClr val="F87A42"/>
                </a:solidFill>
              </a:ln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uk-UA" sz="2800" dirty="0" smtClean="0">
              <a:ln w="12700">
                <a:solidFill>
                  <a:srgbClr val="F87A42"/>
                </a:solidFill>
              </a:ln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r>
              <a:rPr lang="uk-UA" sz="2800" dirty="0" smtClean="0">
                <a:ln w="12700">
                  <a:solidFill>
                    <a:srgbClr val="F87A42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                               </a:t>
            </a:r>
            <a:endParaRPr lang="uk-UA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Содержимое 3" descr="11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Содержимое 3" descr="IMG_236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283968" cy="328498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283968" y="0"/>
            <a:ext cx="6200871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8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ДЕВІЗ :</a:t>
            </a:r>
            <a:br>
              <a:rPr lang="uk-UA" sz="38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uk-UA" sz="38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Кожний </a:t>
            </a:r>
            <a:r>
              <a:rPr lang="uk-UA" sz="38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ранок</a:t>
            </a:r>
          </a:p>
          <a:p>
            <a:r>
              <a:rPr lang="uk-UA" sz="38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uk-UA" sz="38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потрібно </a:t>
            </a:r>
            <a:endParaRPr lang="uk-UA" sz="3800" b="1" dirty="0" smtClean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r>
              <a:rPr lang="uk-UA" sz="38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зустрічати</a:t>
            </a:r>
          </a:p>
          <a:p>
            <a:r>
              <a:rPr lang="uk-UA" sz="38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uk-UA" sz="38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 посмішкою,</a:t>
            </a:r>
            <a:br>
              <a:rPr lang="uk-UA" sz="38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uk-UA" sz="38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кожну справу розпочинати – з оптимізмом,  </a:t>
            </a:r>
            <a:br>
              <a:rPr lang="uk-UA" sz="38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uk-UA" sz="38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 кожну  </a:t>
            </a:r>
            <a:r>
              <a:rPr lang="uk-UA" sz="38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людину</a:t>
            </a:r>
          </a:p>
          <a:p>
            <a:r>
              <a:rPr lang="uk-UA" sz="38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uk-UA" sz="38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вітати щиро </a:t>
            </a:r>
            <a:endParaRPr lang="uk-UA" sz="3800" b="1" dirty="0" smtClean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r>
              <a:rPr lang="uk-UA" sz="38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і </a:t>
            </a:r>
            <a:r>
              <a:rPr lang="uk-UA" sz="38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 радістю!</a:t>
            </a:r>
            <a:endParaRPr lang="uk-UA" sz="3800" dirty="0"/>
          </a:p>
        </p:txBody>
      </p:sp>
      <p:pic>
        <p:nvPicPr>
          <p:cNvPr id="9" name="Рисунок 8" descr="smiley_flower_1920x108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356992"/>
            <a:ext cx="4283968" cy="3501008"/>
          </a:xfrm>
          <a:prstGeom prst="rect">
            <a:avLst/>
          </a:prstGeom>
        </p:spPr>
      </p:pic>
    </p:spTree>
  </p:cSld>
  <p:clrMapOvr>
    <a:masterClrMapping/>
  </p:clrMapOvr>
  <p:transition spd="med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Содержимое 24" descr="11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9" name="Скругленный прямоугольник 8"/>
          <p:cNvSpPr/>
          <p:nvPr/>
        </p:nvSpPr>
        <p:spPr>
          <a:xfrm>
            <a:off x="1187624" y="3068960"/>
            <a:ext cx="5256584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uk-UA" sz="2800" b="1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Активно мислити, </a:t>
            </a:r>
            <a:r>
              <a:rPr lang="uk-UA" sz="2800" b="1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uk-UA" sz="2800" b="1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вирішувати,  досліджувати</a:t>
            </a:r>
            <a:endParaRPr lang="uk-UA" sz="2800" b="1" dirty="0">
              <a:ln w="11430"/>
              <a:solidFill>
                <a:schemeClr val="bg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259632" y="1772816"/>
            <a:ext cx="5184576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28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Вчити,  запам'ятовувати, відтворювати</a:t>
            </a:r>
            <a:endParaRPr lang="uk-UA" sz="2800" b="1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187624" y="4437112"/>
            <a:ext cx="5184576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uk-UA" sz="2800" b="1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Творити,  </a:t>
            </a:r>
            <a:r>
              <a:rPr lang="uk-UA" sz="2800" b="1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інтерпретувати</a:t>
            </a:r>
            <a:endParaRPr lang="uk-UA" sz="2800" b="1" dirty="0">
              <a:ln w="11430"/>
              <a:solidFill>
                <a:schemeClr val="bg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0" y="404664"/>
            <a:ext cx="90020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uk-UA" sz="5400" b="1" cap="none" spc="0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Завдання сучасної освіти:</a:t>
            </a:r>
            <a:endParaRPr lang="uk-UA" sz="5400" b="1" cap="none" spc="0" dirty="0">
              <a:ln w="11430"/>
              <a:solidFill>
                <a:srgbClr val="C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7" name="Содержимое 7" descr="image22s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581650"/>
            <a:ext cx="9144000" cy="1276350"/>
          </a:xfrm>
          <a:prstGeom prst="rect">
            <a:avLst/>
          </a:prstGeom>
        </p:spPr>
      </p:pic>
      <p:pic>
        <p:nvPicPr>
          <p:cNvPr id="7" name="Рисунок 6" descr="i2mages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4208" y="2348880"/>
            <a:ext cx="1888232" cy="3360603"/>
          </a:xfrm>
          <a:prstGeom prst="rect">
            <a:avLst/>
          </a:prstGeom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Содержимое 3" descr="11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9" name="TextBox 8"/>
          <p:cNvSpPr txBox="1"/>
          <p:nvPr/>
        </p:nvSpPr>
        <p:spPr>
          <a:xfrm>
            <a:off x="1187624" y="548680"/>
            <a:ext cx="6624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МЕТОЮ  СУЧАСНОГО  ПЕДАГОГА  Є </a:t>
            </a:r>
            <a:endParaRPr lang="uk-UA" sz="28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2" name="Рисунок 11" descr="image90s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28800"/>
            <a:ext cx="3320544" cy="3456384"/>
          </a:xfrm>
          <a:prstGeom prst="rect">
            <a:avLst/>
          </a:prstGeom>
        </p:spPr>
      </p:pic>
      <p:sp>
        <p:nvSpPr>
          <p:cNvPr id="5" name="Блок-схема: альтернативный процесс 4"/>
          <p:cNvSpPr/>
          <p:nvPr/>
        </p:nvSpPr>
        <p:spPr>
          <a:xfrm>
            <a:off x="2555776" y="1340768"/>
            <a:ext cx="5832648" cy="122413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/>
              <a:t>Виховання людини свідомої, </a:t>
            </a:r>
            <a:r>
              <a:rPr lang="uk-UA" b="1" dirty="0" smtClean="0"/>
              <a:t>вільної, здатної самостійно орієнтуватися у реаліях сучасного життя та  адекватно оцінювати ситуацію</a:t>
            </a:r>
            <a:endParaRPr lang="uk-UA" b="1" dirty="0"/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2555776" y="2996952"/>
            <a:ext cx="5904656" cy="108012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/>
              <a:t>Формування  </a:t>
            </a:r>
            <a:r>
              <a:rPr lang="uk-UA" b="1" dirty="0" smtClean="0"/>
              <a:t>позитивного світосприйняття, </a:t>
            </a:r>
            <a:r>
              <a:rPr lang="uk-UA" b="1" dirty="0" smtClean="0"/>
              <a:t>високих духовних  і моральних цінностей  та творити багатогранний світогляд школяра </a:t>
            </a:r>
            <a:endParaRPr lang="uk-UA" b="1" dirty="0"/>
          </a:p>
        </p:txBody>
      </p:sp>
      <p:pic>
        <p:nvPicPr>
          <p:cNvPr id="13" name="Рисунок 12" descr="i7mages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64522" y="0"/>
            <a:ext cx="1279477" cy="1196752"/>
          </a:xfrm>
          <a:prstGeom prst="rect">
            <a:avLst/>
          </a:prstGeom>
        </p:spPr>
      </p:pic>
      <p:pic>
        <p:nvPicPr>
          <p:cNvPr id="14" name="Рисунок 13" descr="im7ages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80312" y="5495464"/>
            <a:ext cx="1763688" cy="1362536"/>
          </a:xfrm>
          <a:prstGeom prst="rect">
            <a:avLst/>
          </a:prstGeom>
        </p:spPr>
      </p:pic>
      <p:sp>
        <p:nvSpPr>
          <p:cNvPr id="7" name="Блок-схема: альтернативный процесс 6"/>
          <p:cNvSpPr/>
          <p:nvPr/>
        </p:nvSpPr>
        <p:spPr>
          <a:xfrm>
            <a:off x="2555776" y="4437112"/>
            <a:ext cx="5904656" cy="122413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/>
              <a:t>Вироблення активної життєвої позиції ,  уміння приймати рішення  та формувати креативний підхід до вирішення завдань </a:t>
            </a:r>
            <a:endParaRPr lang="uk-UA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Содержимое 26" descr="11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1030" name="Picture 6" descr="C:\Users\klient\AppData\Local\Microsoft\Windows\Temporary Internet Files\Content.IE5\GR98KL9B\MC900440379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47864" y="2204864"/>
            <a:ext cx="2743200" cy="2743200"/>
          </a:xfrm>
          <a:prstGeom prst="rect">
            <a:avLst/>
          </a:prstGeom>
          <a:noFill/>
        </p:spPr>
      </p:pic>
      <p:pic>
        <p:nvPicPr>
          <p:cNvPr id="1034" name="Picture 10" descr="C:\Users\klient\AppData\Local\Microsoft\Windows\Temporary Internet Files\Content.IE5\5TCK98EZ\MC900281104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31840" y="0"/>
            <a:ext cx="2571184" cy="2409731"/>
          </a:xfrm>
          <a:prstGeom prst="rect">
            <a:avLst/>
          </a:prstGeom>
          <a:noFill/>
        </p:spPr>
      </p:pic>
      <p:sp>
        <p:nvSpPr>
          <p:cNvPr id="24" name="TextBox 23"/>
          <p:cNvSpPr txBox="1"/>
          <p:nvPr/>
        </p:nvSpPr>
        <p:spPr>
          <a:xfrm>
            <a:off x="827584" y="2996952"/>
            <a:ext cx="2523654" cy="9541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uk-UA" sz="2800" b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КРЕАТИВНЕ </a:t>
            </a:r>
          </a:p>
          <a:p>
            <a:r>
              <a:rPr lang="uk-UA" sz="2800" b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МИСЛЕННЯ</a:t>
            </a:r>
            <a:endParaRPr lang="uk-UA" sz="2800" b="1" dirty="0">
              <a:ln w="11430"/>
              <a:solidFill>
                <a:srgbClr val="C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372200" y="2996952"/>
            <a:ext cx="2383986" cy="95410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uk-UA" sz="2800" b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КРИТИЧНЕ </a:t>
            </a:r>
          </a:p>
          <a:p>
            <a:r>
              <a:rPr lang="uk-UA" sz="2800" b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МИСЛЕННЯ</a:t>
            </a:r>
            <a:endParaRPr lang="uk-UA" sz="2800" b="1" dirty="0">
              <a:ln w="11430"/>
              <a:solidFill>
                <a:srgbClr val="C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7" name="Рисунок 6" descr="17.03.2010 07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3323861" cy="2492896"/>
          </a:xfrm>
          <a:prstGeom prst="rect">
            <a:avLst/>
          </a:prstGeom>
        </p:spPr>
      </p:pic>
      <p:pic>
        <p:nvPicPr>
          <p:cNvPr id="8" name="Рисунок 7" descr="17.03.2010 06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628117" y="4221088"/>
            <a:ext cx="3515883" cy="2636912"/>
          </a:xfrm>
          <a:prstGeom prst="rect">
            <a:avLst/>
          </a:prstGeom>
        </p:spPr>
      </p:pic>
      <p:pic>
        <p:nvPicPr>
          <p:cNvPr id="9" name="Рисунок 8" descr="IMG_000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4239090"/>
            <a:ext cx="3491880" cy="2618910"/>
          </a:xfrm>
          <a:prstGeom prst="rect">
            <a:avLst/>
          </a:prstGeom>
        </p:spPr>
      </p:pic>
      <p:pic>
        <p:nvPicPr>
          <p:cNvPr id="10" name="Рисунок 9" descr="IMGA0058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64043" y="0"/>
            <a:ext cx="3679957" cy="2492896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Содержимое 3" descr="11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Рисунок 4" descr="0721217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1800" y="2708920"/>
            <a:ext cx="3599688" cy="3675888"/>
          </a:xfrm>
          <a:prstGeom prst="rect">
            <a:avLst/>
          </a:prstGeom>
        </p:spPr>
      </p:pic>
      <p:sp>
        <p:nvSpPr>
          <p:cNvPr id="6" name="Выноска-облако 5"/>
          <p:cNvSpPr/>
          <p:nvPr/>
        </p:nvSpPr>
        <p:spPr>
          <a:xfrm rot="19900189">
            <a:off x="-101985" y="2853484"/>
            <a:ext cx="2845750" cy="1692768"/>
          </a:xfrm>
          <a:prstGeom prst="cloudCallout">
            <a:avLst>
              <a:gd name="adj1" fmla="val 19699"/>
              <a:gd name="adj2" fmla="val 5458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Допитливість </a:t>
            </a:r>
            <a:endParaRPr lang="uk-UA" sz="28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Выноска-облако 6"/>
          <p:cNvSpPr/>
          <p:nvPr/>
        </p:nvSpPr>
        <p:spPr>
          <a:xfrm rot="21304707">
            <a:off x="1047403" y="330262"/>
            <a:ext cx="3383724" cy="1912555"/>
          </a:xfrm>
          <a:prstGeom prst="cloudCallout">
            <a:avLst>
              <a:gd name="adj1" fmla="val 14387"/>
              <a:gd name="adj2" fmla="val 713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Швидкість і гнучкість думки</a:t>
            </a:r>
            <a:endParaRPr lang="uk-UA" sz="28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Выноска-облако 7"/>
          <p:cNvSpPr/>
          <p:nvPr/>
        </p:nvSpPr>
        <p:spPr>
          <a:xfrm>
            <a:off x="4860032" y="188640"/>
            <a:ext cx="3096344" cy="18002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7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Оригінальність</a:t>
            </a:r>
            <a:endParaRPr lang="uk-UA" sz="27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Выноска-облако 8"/>
          <p:cNvSpPr/>
          <p:nvPr/>
        </p:nvSpPr>
        <p:spPr>
          <a:xfrm rot="1715617">
            <a:off x="6237964" y="2584803"/>
            <a:ext cx="2588584" cy="177304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Власне бачення світу</a:t>
            </a:r>
            <a:endParaRPr lang="uk-UA" sz="28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Содержимое 3" descr="11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8" name="Рисунок 7" descr="image60s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0"/>
            <a:ext cx="8386061" cy="645333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47664" y="908720"/>
            <a:ext cx="2808312" cy="73866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Мозковий штурм,</a:t>
            </a:r>
          </a:p>
          <a:p>
            <a:r>
              <a:rPr lang="uk-UA" sz="28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Коло знань, </a:t>
            </a:r>
          </a:p>
          <a:p>
            <a:r>
              <a:rPr lang="uk-UA" sz="28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Мікрофон,</a:t>
            </a:r>
          </a:p>
          <a:p>
            <a:r>
              <a:rPr lang="uk-UA" sz="28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Суд, </a:t>
            </a:r>
          </a:p>
          <a:p>
            <a:r>
              <a:rPr lang="uk-UA" sz="28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Дискусія,</a:t>
            </a:r>
          </a:p>
          <a:p>
            <a:r>
              <a:rPr lang="uk-UA" sz="28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Диспут,</a:t>
            </a:r>
          </a:p>
          <a:p>
            <a:r>
              <a:rPr lang="uk-UA" sz="28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Гра,</a:t>
            </a:r>
          </a:p>
          <a:p>
            <a:r>
              <a:rPr lang="uk-UA" sz="2800" b="1" dirty="0" err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Гронування</a:t>
            </a:r>
            <a:endParaRPr lang="uk-UA" sz="2800" b="1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uk-UA" sz="28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uk-UA" sz="2800" b="1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endParaRPr lang="uk-UA" sz="2800" b="1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endParaRPr lang="uk-UA" sz="2800" b="1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endParaRPr lang="uk-UA" sz="2800" b="1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endParaRPr lang="uk-UA" sz="2800" b="1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endParaRPr lang="uk-UA" sz="2800" b="1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endParaRPr lang="uk-UA" dirty="0" smtClean="0"/>
          </a:p>
          <a:p>
            <a:r>
              <a:rPr lang="uk-UA" dirty="0" smtClean="0"/>
              <a:t> </a:t>
            </a:r>
          </a:p>
          <a:p>
            <a:endParaRPr lang="uk-UA" dirty="0"/>
          </a:p>
        </p:txBody>
      </p:sp>
      <p:sp>
        <p:nvSpPr>
          <p:cNvPr id="5" name="TextBox 4"/>
          <p:cNvSpPr txBox="1"/>
          <p:nvPr/>
        </p:nvSpPr>
        <p:spPr>
          <a:xfrm>
            <a:off x="395536" y="5657671"/>
            <a:ext cx="82089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Сучасний</a:t>
            </a:r>
            <a:r>
              <a:rPr lang="ru-RU" sz="3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 урок - </a:t>
            </a:r>
            <a:r>
              <a:rPr lang="ru-RU" sz="3600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мистецтво</a:t>
            </a:r>
            <a:r>
              <a:rPr lang="ru-RU" sz="3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 </a:t>
            </a:r>
            <a:r>
              <a:rPr lang="ru-RU" sz="3600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поєднання</a:t>
            </a:r>
            <a:endParaRPr lang="ru-RU" sz="3600" kern="10" dirty="0" smtClean="0">
              <a:ln w="9525">
                <a:noFill/>
                <a:round/>
                <a:headEnd/>
                <a:tailEnd/>
              </a:ln>
              <a:solidFill>
                <a:srgbClr val="C000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/>
            </a:endParaRPr>
          </a:p>
          <a:p>
            <a:pPr algn="ctr"/>
            <a:r>
              <a:rPr lang="ru-RU" sz="3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 методик та </a:t>
            </a:r>
            <a:r>
              <a:rPr lang="ru-RU" sz="3600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прийомів</a:t>
            </a:r>
            <a:endParaRPr lang="uk-UA" sz="3600" kern="10" dirty="0">
              <a:ln w="9525">
                <a:noFill/>
                <a:round/>
                <a:headEnd/>
                <a:tailEnd/>
              </a:ln>
              <a:solidFill>
                <a:srgbClr val="C000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76056" y="548680"/>
            <a:ext cx="3145861" cy="52322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uk-UA" dirty="0" smtClean="0"/>
          </a:p>
          <a:p>
            <a:r>
              <a:rPr lang="uk-UA" sz="28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Літературний </a:t>
            </a:r>
          </a:p>
          <a:p>
            <a:r>
              <a:rPr lang="uk-UA" sz="28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крос,</a:t>
            </a:r>
          </a:p>
          <a:p>
            <a:r>
              <a:rPr lang="uk-UA" sz="28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Асоціативний </a:t>
            </a:r>
          </a:p>
          <a:p>
            <a:r>
              <a:rPr lang="uk-UA" sz="28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кущ,</a:t>
            </a:r>
          </a:p>
          <a:p>
            <a:r>
              <a:rPr lang="uk-UA" sz="28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Дружня порада,</a:t>
            </a:r>
          </a:p>
          <a:p>
            <a:r>
              <a:rPr lang="uk-UA" sz="28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Знайди зайве,</a:t>
            </a:r>
          </a:p>
          <a:p>
            <a:r>
              <a:rPr lang="uk-UA" sz="2800" b="1" dirty="0" err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Сенкан</a:t>
            </a:r>
            <a:r>
              <a:rPr lang="uk-UA" sz="28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</a:t>
            </a:r>
            <a:endParaRPr lang="uk-UA" sz="2800" b="1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uk-UA" sz="28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Робота в групах, </a:t>
            </a:r>
          </a:p>
          <a:p>
            <a:r>
              <a:rPr lang="uk-UA" sz="28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Робота в парах</a:t>
            </a:r>
          </a:p>
          <a:p>
            <a:endParaRPr lang="uk-UA" sz="2800" b="1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endParaRPr lang="uk-UA" dirty="0" smtClean="0"/>
          </a:p>
          <a:p>
            <a:endParaRPr lang="uk-UA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Содержимое 3" descr="11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475656" y="548680"/>
            <a:ext cx="5672778" cy="138499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uk-UA" sz="2800" b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ВИДИ  ТВОРЧИХ  ЗАВДАНЬ:</a:t>
            </a:r>
          </a:p>
          <a:p>
            <a:endParaRPr lang="uk-UA" sz="2800" b="1" dirty="0">
              <a:ln w="11430"/>
              <a:solidFill>
                <a:srgbClr val="C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endParaRPr lang="uk-UA" sz="2800" b="1" dirty="0">
              <a:ln w="11430"/>
              <a:solidFill>
                <a:srgbClr val="C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2049" name="Picture 1" descr="C:\Users\klient\AppData\Local\Microsoft\Windows\Temporary Internet Files\Content.IE5\D3UC6M2D\MC900088568[2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442009" cy="1793138"/>
          </a:xfrm>
          <a:prstGeom prst="rect">
            <a:avLst/>
          </a:prstGeom>
          <a:noFill/>
        </p:spPr>
      </p:pic>
      <p:pic>
        <p:nvPicPr>
          <p:cNvPr id="11" name="Рисунок 10" descr="2796611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3608" y="1374612"/>
            <a:ext cx="6345288" cy="479069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195736" y="1700808"/>
            <a:ext cx="485491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Асоціативний образ</a:t>
            </a:r>
          </a:p>
          <a:p>
            <a:r>
              <a:rPr lang="uk-UA" sz="32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Реклама </a:t>
            </a:r>
          </a:p>
          <a:p>
            <a:r>
              <a:rPr lang="uk-UA" sz="32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Плакатний звіт</a:t>
            </a:r>
          </a:p>
          <a:p>
            <a:r>
              <a:rPr lang="uk-UA" sz="32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Проекти </a:t>
            </a:r>
          </a:p>
          <a:p>
            <a:r>
              <a:rPr lang="uk-UA" sz="3200" b="1" dirty="0" err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Скрапбукінг</a:t>
            </a:r>
            <a:endParaRPr lang="uk-UA" sz="3200" b="1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uk-UA" sz="32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uk-UA" sz="32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Презентації        відеоролики</a:t>
            </a:r>
            <a:endParaRPr lang="uk-UA" sz="32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3" name="Рисунок 12" descr="image9s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62725" y="5086350"/>
            <a:ext cx="2581275" cy="1771650"/>
          </a:xfrm>
          <a:prstGeom prst="rect">
            <a:avLst/>
          </a:prstGeom>
        </p:spPr>
      </p:pic>
      <p:pic>
        <p:nvPicPr>
          <p:cNvPr id="14" name="Рисунок 13" descr="image665s.jpe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03740" y="0"/>
            <a:ext cx="2340260" cy="1440160"/>
          </a:xfrm>
          <a:prstGeom prst="rect">
            <a:avLst/>
          </a:prstGeom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6" name="Содержимое 5" descr="fon_s_perom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794178"/>
          </a:xfrm>
        </p:spPr>
      </p:pic>
      <p:sp>
        <p:nvSpPr>
          <p:cNvPr id="7" name="TextBox 6"/>
          <p:cNvSpPr txBox="1"/>
          <p:nvPr/>
        </p:nvSpPr>
        <p:spPr>
          <a:xfrm>
            <a:off x="1331640" y="1412776"/>
            <a:ext cx="1546642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ГАСЛО</a:t>
            </a:r>
          </a:p>
          <a:p>
            <a:endParaRPr lang="uk-UA" dirty="0" smtClean="0"/>
          </a:p>
          <a:p>
            <a:endParaRPr lang="uk-UA" dirty="0"/>
          </a:p>
        </p:txBody>
      </p:sp>
      <p:sp>
        <p:nvSpPr>
          <p:cNvPr id="8" name="TextBox 7"/>
          <p:cNvSpPr txBox="1"/>
          <p:nvPr/>
        </p:nvSpPr>
        <p:spPr>
          <a:xfrm>
            <a:off x="5580112" y="1412776"/>
            <a:ext cx="33602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ОЗНАКИ ДОБИ</a:t>
            </a:r>
            <a:endParaRPr lang="uk-UA" sz="32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8" name="Picture 4" descr="C:\Users\klient\AppData\Local\Microsoft\Windows\Temporary Internet Files\Content.IE5\GR98KL9B\MP900401231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3212976"/>
            <a:ext cx="3914488" cy="31315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>
            <a:off x="2411760" y="476672"/>
            <a:ext cx="44312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ПЛАКАТНИЙ ЗВІТ</a:t>
            </a:r>
            <a:endParaRPr lang="uk-UA" sz="36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1360</TotalTime>
  <Words>287</Words>
  <Application>Microsoft Office PowerPoint</Application>
  <PresentationFormat>Экран (4:3)</PresentationFormat>
  <Paragraphs>92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klient</dc:creator>
  <cp:lastModifiedBy>klient</cp:lastModifiedBy>
  <cp:revision>27</cp:revision>
  <dcterms:created xsi:type="dcterms:W3CDTF">2014-05-03T08:49:04Z</dcterms:created>
  <dcterms:modified xsi:type="dcterms:W3CDTF">2014-05-06T16:29:36Z</dcterms:modified>
</cp:coreProperties>
</file>