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9" r:id="rId3"/>
    <p:sldId id="257" r:id="rId4"/>
    <p:sldId id="261" r:id="rId5"/>
    <p:sldId id="272" r:id="rId6"/>
    <p:sldId id="273" r:id="rId7"/>
    <p:sldId id="260" r:id="rId8"/>
    <p:sldId id="267" r:id="rId9"/>
    <p:sldId id="271" r:id="rId10"/>
    <p:sldId id="258" r:id="rId11"/>
    <p:sldId id="268" r:id="rId12"/>
    <p:sldId id="262" r:id="rId13"/>
    <p:sldId id="263" r:id="rId14"/>
    <p:sldId id="264" r:id="rId15"/>
    <p:sldId id="266" r:id="rId16"/>
    <p:sldId id="265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2" autoAdjust="0"/>
    <p:restoredTop sz="99867" autoAdjust="0"/>
  </p:normalViewPr>
  <p:slideViewPr>
    <p:cSldViewPr>
      <p:cViewPr varScale="1">
        <p:scale>
          <a:sx n="87" d="100"/>
          <a:sy n="87" d="100"/>
        </p:scale>
        <p:origin x="-10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A91A3-5DBC-4602-A604-FE6C372B557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8AB6-72FF-4F80-9863-133C2250D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8AB6-72FF-4F80-9863-133C2250D2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&#1055;&#1088;&#1077;&#1079;&#1077;&#1085;&#1090;%20&#1055;&#1088;&#1080;&#1088;%20&#1082;&#1072;&#1092;\10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55;&#1088;&#1077;&#1079;&#1077;&#1085;&#1090;%20&#1055;&#1088;&#1080;&#1088;%20&#1082;&#1072;&#1092;\4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571744"/>
            <a:ext cx="77724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ГОРИН</a:t>
            </a:r>
            <a:r>
              <a:rPr lang="uk-UA" dirty="0" smtClean="0"/>
              <a:t> НАТАЛІЯ ПЕТРІВНА</a:t>
            </a:r>
            <a:br>
              <a:rPr lang="uk-UA" dirty="0" smtClean="0"/>
            </a:br>
            <a:r>
              <a:rPr lang="uk-UA" sz="2000" dirty="0" smtClean="0"/>
              <a:t>УЧИТЕЛЬ ВИЩОЇ КАТЕГОРІЇ, СТАРШИЙ ВЧИТЕЛЬ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571500" y="4857750"/>
            <a:ext cx="7772400" cy="9144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Працює над проблемою “ Формування екологічного світогляду учнів на уроках фізики через використання новітніх технологій"</a:t>
            </a:r>
            <a:endParaRPr lang="ru-RU" dirty="0"/>
          </a:p>
        </p:txBody>
      </p:sp>
      <p:pic>
        <p:nvPicPr>
          <p:cNvPr id="6" name="Рисунок 5" descr="DSC_0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79"/>
            <a:ext cx="2286016" cy="34418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Районні олімпіади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5843598" cy="4898912"/>
          </a:xfrm>
        </p:spPr>
        <p:txBody>
          <a:bodyPr/>
          <a:lstStyle/>
          <a:p>
            <a:r>
              <a:rPr lang="uk-UA" dirty="0" smtClean="0"/>
              <a:t>2007-2008 </a:t>
            </a:r>
            <a:r>
              <a:rPr lang="uk-UA" dirty="0" err="1" smtClean="0"/>
              <a:t>н.р</a:t>
            </a:r>
            <a:r>
              <a:rPr lang="uk-UA" dirty="0" smtClean="0"/>
              <a:t>. 2008-2009н.р.</a:t>
            </a:r>
          </a:p>
          <a:p>
            <a:r>
              <a:rPr lang="uk-UA" dirty="0" smtClean="0"/>
              <a:t>1 місце-1           1 місце -1</a:t>
            </a:r>
          </a:p>
          <a:p>
            <a:r>
              <a:rPr lang="uk-UA" dirty="0" smtClean="0"/>
              <a:t>3 місць-2           2 місце-1</a:t>
            </a:r>
          </a:p>
          <a:p>
            <a:pPr>
              <a:buNone/>
            </a:pPr>
            <a:r>
              <a:rPr lang="uk-UA" dirty="0" smtClean="0"/>
              <a:t>                         3 місць-3</a:t>
            </a:r>
          </a:p>
          <a:p>
            <a:r>
              <a:rPr lang="uk-UA" dirty="0" smtClean="0"/>
              <a:t>2009-2010н.р.</a:t>
            </a:r>
          </a:p>
          <a:p>
            <a:r>
              <a:rPr lang="uk-UA" dirty="0" smtClean="0"/>
              <a:t>3 місце-1</a:t>
            </a:r>
          </a:p>
          <a:p>
            <a:endParaRPr lang="uk-UA" dirty="0" smtClean="0"/>
          </a:p>
          <a:p>
            <a:r>
              <a:rPr lang="uk-UA" dirty="0" smtClean="0"/>
              <a:t>2010-2011</a:t>
            </a:r>
          </a:p>
          <a:p>
            <a:r>
              <a:rPr lang="uk-UA" dirty="0" smtClean="0"/>
              <a:t>1 місць-3</a:t>
            </a:r>
          </a:p>
          <a:p>
            <a:r>
              <a:rPr lang="uk-UA" dirty="0" smtClean="0"/>
              <a:t>2 місць-2</a:t>
            </a:r>
          </a:p>
          <a:p>
            <a:r>
              <a:rPr lang="uk-UA" dirty="0" smtClean="0"/>
              <a:t>3 місць-1 </a:t>
            </a:r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8" descr="IMG_29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801" t="11810" r="74638" b="49323"/>
          <a:stretch>
            <a:fillRect/>
          </a:stretch>
        </p:blipFill>
        <p:spPr bwMode="auto">
          <a:xfrm>
            <a:off x="5643570" y="1000108"/>
            <a:ext cx="3286148" cy="3819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logo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000504"/>
            <a:ext cx="3486150" cy="16906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Співпраця з фізичним факультетом ЧНУ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43" name="Содержимое 4" descr="250220061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" y="1250950"/>
            <a:ext cx="3932238" cy="2947988"/>
          </a:xfrm>
        </p:spPr>
      </p:pic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/>
          <a:lstStyle/>
          <a:p>
            <a:pPr eaLnBrk="1" hangingPunct="1"/>
            <a:r>
              <a:rPr lang="uk-UA" smtClean="0"/>
              <a:t>На базі кафедри оптоелектроніки фізичного факультету ЧНУ проводиться лабораторний фізпрактикум учнів гімназії</a:t>
            </a:r>
            <a:endParaRPr lang="ru-RU" smtClean="0"/>
          </a:p>
        </p:txBody>
      </p:sp>
      <p:pic>
        <p:nvPicPr>
          <p:cNvPr id="5" name="Picture 8" descr="IMG_2939"/>
          <p:cNvPicPr>
            <a:picLocks noChangeAspect="1" noChangeArrowheads="1"/>
          </p:cNvPicPr>
          <p:nvPr/>
        </p:nvPicPr>
        <p:blipFill>
          <a:blip r:embed="rId3" cstate="print"/>
          <a:srcRect l="3801" t="11810" r="74638" b="49323"/>
          <a:stretch>
            <a:fillRect/>
          </a:stretch>
        </p:blipFill>
        <p:spPr bwMode="auto">
          <a:xfrm>
            <a:off x="-1543050" y="5072074"/>
            <a:ext cx="1543050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Робота фізичної секції </a:t>
            </a:r>
            <a:r>
              <a:rPr lang="uk-UA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МАН</a:t>
            </a: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171" name="Содержимое 3" descr="IMG_40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509" y="1249435"/>
            <a:ext cx="3931920" cy="2951018"/>
          </a:xfrm>
        </p:spPr>
      </p:pic>
      <p:sp>
        <p:nvSpPr>
          <p:cNvPr id="7172" name="Содержимое 4"/>
          <p:cNvSpPr>
            <a:spLocks noGrp="1"/>
          </p:cNvSpPr>
          <p:nvPr>
            <p:ph sz="half" idx="2"/>
          </p:nvPr>
        </p:nvSpPr>
        <p:spPr>
          <a:xfrm>
            <a:off x="4962525" y="530225"/>
            <a:ext cx="3930650" cy="4389438"/>
          </a:xfrm>
        </p:spPr>
        <p:txBody>
          <a:bodyPr/>
          <a:lstStyle/>
          <a:p>
            <a:pPr eaLnBrk="1" hangingPunct="1"/>
            <a:r>
              <a:rPr lang="uk-UA" dirty="0" smtClean="0"/>
              <a:t>У 2009-10 навчальному році підготувала  чотири роботи на обласний етап конкурсу захисту робіт  МАН. </a:t>
            </a:r>
          </a:p>
          <a:p>
            <a:pPr eaLnBrk="1" hangingPunct="1"/>
            <a:r>
              <a:rPr lang="uk-UA" dirty="0" smtClean="0"/>
              <a:t>У 2010-11 три роботи </a:t>
            </a: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Призери обласного етапу захисту робіт по лінії МАН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195" name="Содержимое 4" descr="250220061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509" y="1249435"/>
            <a:ext cx="3931920" cy="2951018"/>
          </a:xfrm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uk-UA" dirty="0" smtClean="0"/>
              <a:t>Солодкий Микола (2008-09 та 2009- 10 </a:t>
            </a:r>
            <a:r>
              <a:rPr lang="uk-UA" dirty="0" err="1" smtClean="0"/>
              <a:t>н.р</a:t>
            </a:r>
            <a:r>
              <a:rPr lang="uk-UA" dirty="0" smtClean="0"/>
              <a:t>.) </a:t>
            </a:r>
          </a:p>
          <a:p>
            <a:pPr eaLnBrk="1" hangingPunct="1"/>
            <a:r>
              <a:rPr lang="uk-UA" dirty="0" smtClean="0"/>
              <a:t> Боднар Роман (2008-09н.р.)</a:t>
            </a:r>
          </a:p>
          <a:p>
            <a:pPr eaLnBrk="1" hangingPunct="1"/>
            <a:r>
              <a:rPr lang="uk-UA" dirty="0" smtClean="0"/>
              <a:t> теми робіт:</a:t>
            </a:r>
            <a:r>
              <a:rPr lang="en-US" dirty="0" smtClean="0"/>
              <a:t> </a:t>
            </a:r>
            <a:r>
              <a:rPr lang="uk-UA" dirty="0" err="1" smtClean="0"/>
              <a:t>”Фотодетектори</a:t>
            </a:r>
            <a:r>
              <a:rPr lang="uk-UA" dirty="0" smtClean="0"/>
              <a:t> на  </a:t>
            </a:r>
            <a:r>
              <a:rPr lang="en-US" dirty="0" err="1" smtClean="0"/>
              <a:t>CdTe</a:t>
            </a:r>
            <a:r>
              <a:rPr lang="uk-UA" dirty="0" smtClean="0"/>
              <a:t>“</a:t>
            </a:r>
          </a:p>
          <a:p>
            <a:pPr eaLnBrk="1" hangingPunct="1"/>
            <a:r>
              <a:rPr lang="uk-UA" dirty="0" err="1" smtClean="0"/>
              <a:t>“Вплив</a:t>
            </a:r>
            <a:r>
              <a:rPr lang="uk-UA" dirty="0" smtClean="0"/>
              <a:t> електромагнітного випромінювання на </a:t>
            </a:r>
            <a:r>
              <a:rPr lang="uk-UA" dirty="0" err="1" smtClean="0"/>
              <a:t>людину”</a:t>
            </a: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Всеукраїнський колоквіум:</a:t>
            </a:r>
            <a:b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uk-UA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” </a:t>
            </a:r>
            <a:r>
              <a:rPr lang="uk-UA" sz="24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Космос.Людина.Духовність”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9219" name="Содержимое 4" descr="IMG_40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509" y="1249435"/>
            <a:ext cx="3931920" cy="2951018"/>
          </a:xfrm>
        </p:spPr>
      </p:pic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uk-UA" dirty="0" smtClean="0"/>
              <a:t>Учасники та призери: Ковальчук </a:t>
            </a:r>
            <a:r>
              <a:rPr lang="uk-UA" dirty="0" err="1" smtClean="0"/>
              <a:t>Людмилана</a:t>
            </a:r>
            <a:r>
              <a:rPr lang="uk-UA" dirty="0" smtClean="0"/>
              <a:t> протязі 2006-09 років(3)</a:t>
            </a:r>
          </a:p>
          <a:p>
            <a:pPr eaLnBrk="1" hangingPunct="1"/>
            <a:r>
              <a:rPr lang="uk-UA" dirty="0" smtClean="0"/>
              <a:t> Боднар Роман 2009-10 </a:t>
            </a:r>
            <a:r>
              <a:rPr lang="uk-UA" dirty="0" err="1" smtClean="0"/>
              <a:t>н.р</a:t>
            </a:r>
            <a:r>
              <a:rPr lang="uk-UA" dirty="0" smtClean="0"/>
              <a:t>.(3)</a:t>
            </a:r>
          </a:p>
          <a:p>
            <a:pPr eaLnBrk="1" hangingPunct="1"/>
            <a:r>
              <a:rPr lang="uk-UA" dirty="0" err="1" smtClean="0"/>
              <a:t>Кукурудзяк</a:t>
            </a:r>
            <a:r>
              <a:rPr lang="uk-UA" dirty="0" smtClean="0"/>
              <a:t> Марта 2009-10н.р.(3)</a:t>
            </a:r>
          </a:p>
          <a:p>
            <a:pPr eaLnBrk="1" hangingPunct="1"/>
            <a:r>
              <a:rPr lang="uk-UA" dirty="0" err="1" smtClean="0"/>
              <a:t>Дребіт</a:t>
            </a:r>
            <a:r>
              <a:rPr lang="uk-UA" dirty="0" smtClean="0"/>
              <a:t> Василь</a:t>
            </a:r>
          </a:p>
          <a:p>
            <a:pPr eaLnBrk="1" hangingPunct="1">
              <a:buNone/>
            </a:pPr>
            <a:r>
              <a:rPr lang="uk-UA" dirty="0" smtClean="0"/>
              <a:t> 2010-11н.р.(4)</a:t>
            </a:r>
            <a:endParaRPr lang="ru-RU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39750" y="62071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827088" y="5589588"/>
            <a:ext cx="417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28596" y="785794"/>
            <a:ext cx="309721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Ковальчук Людмила </a:t>
            </a:r>
            <a:r>
              <a:rPr lang="uk-UA" dirty="0" err="1" smtClean="0"/>
              <a:t>-трьохразовий</a:t>
            </a:r>
            <a:r>
              <a:rPr lang="uk-UA" dirty="0" smtClean="0"/>
              <a:t> призер Всеукраїнського </a:t>
            </a:r>
            <a:r>
              <a:rPr lang="uk-UA" dirty="0" err="1" smtClean="0"/>
              <a:t>колокіуму</a:t>
            </a:r>
            <a:endParaRPr lang="uk-UA" dirty="0"/>
          </a:p>
          <a:p>
            <a:pPr>
              <a:spcBef>
                <a:spcPct val="50000"/>
              </a:spcBef>
            </a:pPr>
            <a:endParaRPr lang="uk-UA" dirty="0"/>
          </a:p>
          <a:p>
            <a:pPr>
              <a:spcBef>
                <a:spcPct val="50000"/>
              </a:spcBef>
            </a:pPr>
            <a:r>
              <a:rPr lang="uk-UA" dirty="0" err="1"/>
              <a:t>Кукурудзяк</a:t>
            </a:r>
            <a:r>
              <a:rPr lang="uk-UA" dirty="0"/>
              <a:t> </a:t>
            </a:r>
            <a:r>
              <a:rPr lang="uk-UA" dirty="0" err="1" smtClean="0"/>
              <a:t>Марта-</a:t>
            </a:r>
            <a:r>
              <a:rPr lang="uk-UA" dirty="0" smtClean="0"/>
              <a:t> призер 2008року </a:t>
            </a:r>
            <a:endParaRPr lang="uk-UA" dirty="0"/>
          </a:p>
          <a:p>
            <a:pPr>
              <a:spcBef>
                <a:spcPct val="50000"/>
              </a:spcBef>
            </a:pPr>
            <a:r>
              <a:rPr lang="uk-UA" dirty="0"/>
              <a:t> </a:t>
            </a:r>
            <a:endParaRPr lang="ru-RU" dirty="0"/>
          </a:p>
        </p:txBody>
      </p:sp>
      <p:pic>
        <p:nvPicPr>
          <p:cNvPr id="78854" name="Picture 6" descr="IMG_4069"/>
          <p:cNvPicPr>
            <a:picLocks noChangeAspect="1" noChangeArrowheads="1"/>
          </p:cNvPicPr>
          <p:nvPr/>
        </p:nvPicPr>
        <p:blipFill>
          <a:blip r:embed="rId3" cstate="print"/>
          <a:srcRect r="6017"/>
          <a:stretch>
            <a:fillRect/>
          </a:stretch>
        </p:blipFill>
        <p:spPr bwMode="auto">
          <a:xfrm>
            <a:off x="4286248" y="642918"/>
            <a:ext cx="2232025" cy="3311525"/>
          </a:xfrm>
          <a:prstGeom prst="rect">
            <a:avLst/>
          </a:prstGeom>
          <a:noFill/>
        </p:spPr>
      </p:pic>
      <p:pic>
        <p:nvPicPr>
          <p:cNvPr id="78855" name="Picture 7" descr="Кукурудзяк 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357562"/>
            <a:ext cx="2028825" cy="2909887"/>
          </a:xfrm>
          <a:prstGeom prst="rect">
            <a:avLst/>
          </a:prstGeom>
          <a:noFill/>
        </p:spPr>
      </p:pic>
      <p:pic>
        <p:nvPicPr>
          <p:cNvPr id="78856" name="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6308725"/>
            <a:ext cx="304800" cy="304800"/>
          </a:xfrm>
          <a:prstGeom prst="rect">
            <a:avLst/>
          </a:prstGeom>
          <a:noFill/>
        </p:spPr>
      </p:pic>
      <p:pic>
        <p:nvPicPr>
          <p:cNvPr id="8" name="Picture 5" descr="logo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357694"/>
            <a:ext cx="3486150" cy="1690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5" fill="hold"/>
                                        <p:tgtEl>
                                          <p:spTgt spid="788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963" y="277813"/>
            <a:ext cx="2890837" cy="2574925"/>
          </a:xfrm>
        </p:spPr>
        <p:txBody>
          <a:bodyPr/>
          <a:lstStyle/>
          <a:p>
            <a:r>
              <a:rPr lang="uk-UA" sz="2400"/>
              <a:t>Гість кафедри автор підручника “Астрономія” Климишин І.А. </a:t>
            </a:r>
            <a:br>
              <a:rPr lang="uk-UA" sz="2400"/>
            </a:br>
            <a:r>
              <a:rPr lang="uk-UA" sz="2400"/>
              <a:t>(в центрі)</a:t>
            </a:r>
            <a:r>
              <a:rPr lang="uk-UA"/>
              <a:t> </a:t>
            </a:r>
            <a:endParaRPr lang="ru-RU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013325"/>
            <a:ext cx="3035300" cy="14414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400"/>
              <a:t>Районний семінар вчителів астрономії</a:t>
            </a:r>
            <a:endParaRPr lang="ru-RU" sz="2400"/>
          </a:p>
        </p:txBody>
      </p:sp>
      <p:pic>
        <p:nvPicPr>
          <p:cNvPr id="238597" name="Picture 5" descr="Климиш Дан"/>
          <p:cNvPicPr>
            <a:picLocks noChangeAspect="1" noChangeArrowheads="1"/>
          </p:cNvPicPr>
          <p:nvPr/>
        </p:nvPicPr>
        <p:blipFill>
          <a:blip r:embed="rId3" cstate="print"/>
          <a:srcRect t="25209" b="22812"/>
          <a:stretch>
            <a:fillRect/>
          </a:stretch>
        </p:blipFill>
        <p:spPr bwMode="auto">
          <a:xfrm>
            <a:off x="395288" y="260350"/>
            <a:ext cx="5273675" cy="3848100"/>
          </a:xfrm>
          <a:prstGeom prst="rect">
            <a:avLst/>
          </a:prstGeom>
          <a:noFill/>
        </p:spPr>
      </p:pic>
      <p:pic>
        <p:nvPicPr>
          <p:cNvPr id="238596" name="Picture 4" descr="Климишин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167063"/>
            <a:ext cx="4981575" cy="3378200"/>
          </a:xfrm>
          <a:prstGeom prst="rect">
            <a:avLst/>
          </a:prstGeom>
          <a:noFill/>
        </p:spPr>
      </p:pic>
      <p:pic>
        <p:nvPicPr>
          <p:cNvPr id="238598" name="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9" fill="hold"/>
                                        <p:tgtEl>
                                          <p:spTgt spid="2385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859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21C64E7E-9395-4CE3-A4A2-B6B8821EF0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0" y="2420938"/>
            <a:ext cx="3457575" cy="3722706"/>
          </a:xfrm>
          <a:prstGeom prst="wedgeRoundRectCallout">
            <a:avLst>
              <a:gd name="adj1" fmla="val 68917"/>
              <a:gd name="adj2" fmla="val -45542"/>
              <a:gd name="adj3" fmla="val 1666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400" dirty="0">
                <a:latin typeface="Times New Roman" pitchFamily="18" charset="0"/>
              </a:rPr>
              <a:t>Дасть поради для уроку,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Як його укласти в строки,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Як  роботу спланувати,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Як себе стимулювати,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Досліди робити нові,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І задачі дасть чудові.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Словом, вчителька ця</a:t>
            </a:r>
            <a:r>
              <a:rPr lang="en-US" sz="1400" dirty="0">
                <a:latin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</a:rPr>
              <a:t> класна!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І завжди вона сучасна,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І мудра, і актуальна,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Треба де – офіціальна.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Так дозвольте побажати Вам: 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Надалі так тримати,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Виконавши надзадачу,</a:t>
            </a:r>
          </a:p>
          <a:p>
            <a:pPr algn="ctr"/>
            <a:r>
              <a:rPr lang="uk-UA" sz="1400" dirty="0">
                <a:latin typeface="Times New Roman" pitchFamily="18" charset="0"/>
              </a:rPr>
              <a:t>Освітянам всім на вдачу</a:t>
            </a:r>
            <a:r>
              <a:rPr lang="uk-UA" sz="1400" dirty="0" smtClean="0">
                <a:latin typeface="Times New Roman" pitchFamily="18" charset="0"/>
              </a:rPr>
              <a:t>!</a:t>
            </a:r>
          </a:p>
          <a:p>
            <a:pPr algn="ctr"/>
            <a:endParaRPr lang="uk-UA" sz="1400" dirty="0" smtClean="0">
              <a:latin typeface="Times New Roman" pitchFamily="18" charset="0"/>
            </a:endParaRPr>
          </a:p>
          <a:p>
            <a:pPr algn="ctr"/>
            <a:r>
              <a:rPr lang="uk-UA" sz="1400" dirty="0" smtClean="0">
                <a:latin typeface="Times New Roman" pitchFamily="18" charset="0"/>
              </a:rPr>
              <a:t>Ваші учні</a:t>
            </a:r>
            <a:endParaRPr lang="uk-UA" sz="1400" dirty="0">
              <a:latin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zalischy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878684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8183880" cy="1051560"/>
          </a:xfrm>
        </p:spPr>
        <p:txBody>
          <a:bodyPr/>
          <a:lstStyle/>
          <a:p>
            <a:r>
              <a:rPr lang="uk-UA" b="1" dirty="0" smtClean="0">
                <a:solidFill>
                  <a:srgbClr val="0000CC"/>
                </a:solidFill>
              </a:rPr>
              <a:t>                     Зміст</a:t>
            </a:r>
            <a:endParaRPr lang="uk-UA" b="1" dirty="0">
              <a:solidFill>
                <a:srgbClr val="0000C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428736"/>
            <a:ext cx="8043890" cy="4504014"/>
          </a:xfrm>
        </p:spPr>
        <p:txBody>
          <a:bodyPr>
            <a:normAutofit/>
          </a:bodyPr>
          <a:lstStyle/>
          <a:p>
            <a:pPr lvl="8">
              <a:lnSpc>
                <a:spcPct val="150000"/>
              </a:lnSpc>
            </a:pPr>
            <a:r>
              <a:rPr lang="uk-UA" sz="1800" b="1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Розділ І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 Загальні відомості про </a:t>
            </a:r>
            <a:r>
              <a:rPr lang="uk-UA" sz="18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вчителя</a:t>
            </a:r>
          </a:p>
          <a:p>
            <a:pPr lvl="8">
              <a:lnSpc>
                <a:spcPct val="150000"/>
              </a:lnSpc>
            </a:pPr>
            <a:r>
              <a:rPr lang="uk-UA" sz="1800" b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uk-UA" sz="1800" b="1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ІІ.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Науково-методична діяльність.</a:t>
            </a:r>
            <a:endParaRPr lang="en-US" sz="1800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800" b="1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Розділ ІІІ.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Результати педагогічної діяльності.</a:t>
            </a:r>
            <a:endParaRPr lang="en-US" sz="1800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800" b="1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1800" b="1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Позакласна діяльність з предмета.</a:t>
            </a:r>
            <a:endParaRPr lang="en-US" sz="1800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800" b="1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en-US" sz="1800" b="1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800" b="1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Навчально-матеріальна база.</a:t>
            </a:r>
          </a:p>
          <a:p>
            <a:pPr>
              <a:lnSpc>
                <a:spcPct val="150000"/>
              </a:lnSpc>
            </a:pPr>
            <a:endParaRPr lang="uk-UA" sz="1400" dirty="0">
              <a:solidFill>
                <a:srgbClr val="0000CC"/>
              </a:solidFill>
            </a:endParaRPr>
          </a:p>
        </p:txBody>
      </p:sp>
      <p:pic>
        <p:nvPicPr>
          <p:cNvPr id="29700" name="Picture 4" descr="920d4b9086f4fd9c625d89a79fd126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765175"/>
            <a:ext cx="1114425" cy="857250"/>
          </a:xfrm>
          <a:prstGeom prst="rect">
            <a:avLst/>
          </a:prstGeom>
          <a:noFill/>
        </p:spPr>
      </p:pic>
      <p:pic>
        <p:nvPicPr>
          <p:cNvPr id="6" name="Picture 3" descr="C:\Documents and Settings\Костік\Рабочий стол\презентація кафедри\01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007" y="3786190"/>
            <a:ext cx="41785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5715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Загальні відомості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214422"/>
            <a:ext cx="5700722" cy="4500594"/>
          </a:xfrm>
        </p:spPr>
        <p:txBody>
          <a:bodyPr>
            <a:normAutofit fontScale="55000" lnSpcReduction="20000"/>
          </a:bodyPr>
          <a:lstStyle/>
          <a:p>
            <a:pPr hangingPunct="0"/>
            <a:endParaRPr lang="ru-RU" dirty="0" smtClean="0"/>
          </a:p>
          <a:p>
            <a:pPr hangingPunct="0"/>
            <a:r>
              <a:rPr lang="uk-UA" dirty="0" smtClean="0"/>
              <a:t> Які навчальні заклади закінчили, у якому році, спеціальність за дипломом:</a:t>
            </a:r>
            <a:endParaRPr lang="ru-RU" dirty="0" smtClean="0"/>
          </a:p>
          <a:p>
            <a:pPr hangingPunct="0"/>
            <a:r>
              <a:rPr lang="uk-UA" dirty="0" smtClean="0"/>
              <a:t>Чернівецький університет ім. Ю.</a:t>
            </a:r>
            <a:r>
              <a:rPr lang="uk-UA" dirty="0" err="1" smtClean="0"/>
              <a:t>Федьковича</a:t>
            </a:r>
            <a:r>
              <a:rPr lang="uk-UA" dirty="0" smtClean="0"/>
              <a:t>, у 1984 році, спеціальність «Фізика», кваліфікація: фізик, викладач</a:t>
            </a:r>
          </a:p>
          <a:p>
            <a:pPr hangingPunct="0"/>
            <a:endParaRPr lang="ru-RU" dirty="0" smtClean="0"/>
          </a:p>
          <a:p>
            <a:pPr hangingPunct="0"/>
            <a:r>
              <a:rPr lang="uk-UA" dirty="0" smtClean="0"/>
              <a:t> Місце роботи (повна адреса, телефон, </a:t>
            </a:r>
            <a:r>
              <a:rPr lang="en-US" dirty="0" smtClean="0"/>
              <a:t>email</a:t>
            </a:r>
            <a:r>
              <a:rPr lang="uk-UA" dirty="0" smtClean="0"/>
              <a:t> закладу):</a:t>
            </a:r>
            <a:endParaRPr lang="ru-RU" dirty="0" smtClean="0"/>
          </a:p>
          <a:p>
            <a:pPr hangingPunct="0"/>
            <a:r>
              <a:rPr lang="uk-UA" dirty="0" err="1" smtClean="0"/>
              <a:t>Заліщицька</a:t>
            </a:r>
            <a:r>
              <a:rPr lang="uk-UA" dirty="0" smtClean="0"/>
              <a:t> державна гімназія, вул. С.Бандери,  68, м. </a:t>
            </a:r>
            <a:r>
              <a:rPr lang="uk-UA" dirty="0" err="1" smtClean="0"/>
              <a:t>Заліщики</a:t>
            </a:r>
            <a:r>
              <a:rPr lang="uk-UA" dirty="0" smtClean="0"/>
              <a:t>, Тернопільська обл.. тел. 8(03554)2-13-34</a:t>
            </a:r>
          </a:p>
          <a:p>
            <a:pPr hangingPunct="0"/>
            <a:endParaRPr lang="ru-RU" dirty="0" smtClean="0"/>
          </a:p>
          <a:p>
            <a:pPr hangingPunct="0"/>
            <a:r>
              <a:rPr lang="uk-UA" dirty="0" smtClean="0"/>
              <a:t>Стаж роботи: загальний -27 років</a:t>
            </a:r>
            <a:endParaRPr lang="ru-RU" dirty="0" smtClean="0"/>
          </a:p>
          <a:p>
            <a:pPr hangingPunct="0"/>
            <a:r>
              <a:rPr lang="uk-UA" dirty="0" smtClean="0"/>
              <a:t>у тому числі педагогічний-27 років</a:t>
            </a:r>
          </a:p>
          <a:p>
            <a:pPr hangingPunct="0"/>
            <a:endParaRPr lang="ru-RU" dirty="0" smtClean="0"/>
          </a:p>
          <a:p>
            <a:pPr hangingPunct="0"/>
            <a:r>
              <a:rPr lang="uk-UA" dirty="0" smtClean="0"/>
              <a:t>Кваліфікаційна категорія:   вища</a:t>
            </a:r>
            <a:endParaRPr lang="ru-RU" dirty="0" smtClean="0"/>
          </a:p>
          <a:p>
            <a:pPr hangingPunct="0"/>
            <a:r>
              <a:rPr lang="uk-UA" dirty="0" smtClean="0"/>
              <a:t>Звання:  старший вчитель</a:t>
            </a:r>
          </a:p>
          <a:p>
            <a:pPr hangingPunct="0"/>
            <a:r>
              <a:rPr lang="uk-UA" dirty="0" smtClean="0"/>
              <a:t> Державні нагороди, відзнаки: немає</a:t>
            </a:r>
          </a:p>
          <a:p>
            <a:pPr hangingPunct="0">
              <a:buNone/>
            </a:pPr>
            <a:r>
              <a:rPr lang="uk-UA" dirty="0" smtClean="0"/>
              <a:t> </a:t>
            </a:r>
          </a:p>
          <a:p>
            <a:pPr hangingPunct="0"/>
            <a:r>
              <a:rPr lang="uk-UA" dirty="0" smtClean="0"/>
              <a:t> Класи в яких викладаєте:  3(7), 4(8), 5(9), 6(10)</a:t>
            </a:r>
          </a:p>
          <a:p>
            <a:pPr hangingPunct="0"/>
            <a:r>
              <a:rPr lang="uk-UA" dirty="0" smtClean="0"/>
              <a:t> Мова викладання:   українська</a:t>
            </a:r>
            <a:endParaRPr lang="ru-RU" dirty="0" smtClean="0"/>
          </a:p>
          <a:p>
            <a:pPr hangingPunct="0"/>
            <a:endParaRPr lang="ru-RU" dirty="0" smtClean="0"/>
          </a:p>
          <a:p>
            <a:pPr hangingPunct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7" descr="Горин 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72198" y="571480"/>
            <a:ext cx="2643206" cy="43894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714884"/>
            <a:ext cx="8183880" cy="1320156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dirty="0" err="1" smtClean="0"/>
              <a:t>Науково-</a:t>
            </a:r>
            <a:r>
              <a:rPr lang="uk-UA" sz="3600" dirty="0" smtClean="0"/>
              <a:t> методична                   діяльність</a:t>
            </a:r>
            <a:endParaRPr lang="ru-RU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1800" dirty="0" smtClean="0"/>
              <a:t>Керівник гімназійного методичного об</a:t>
            </a:r>
            <a:r>
              <a:rPr lang="en-US" sz="1800" dirty="0" smtClean="0"/>
              <a:t>’</a:t>
            </a:r>
            <a:r>
              <a:rPr lang="uk-UA" sz="1800" dirty="0" smtClean="0"/>
              <a:t>єднання вчителів природничо-математичного циклу (2008-09 </a:t>
            </a:r>
            <a:r>
              <a:rPr lang="uk-UA" sz="1800" dirty="0" err="1" smtClean="0"/>
              <a:t>н.р</a:t>
            </a:r>
            <a:r>
              <a:rPr lang="uk-UA" sz="1800" dirty="0" smtClean="0"/>
              <a:t>.);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dirty="0" smtClean="0"/>
              <a:t>Член журі районної олімпіади з фізики (2007,2009,2010)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dirty="0" smtClean="0"/>
              <a:t>Організація та проведення районного семінару вчителів фізики (2009-10 </a:t>
            </a:r>
            <a:r>
              <a:rPr lang="uk-UA" sz="1800" dirty="0" err="1" smtClean="0"/>
              <a:t>н.р</a:t>
            </a:r>
            <a:r>
              <a:rPr lang="uk-UA" sz="1800" dirty="0" smtClean="0"/>
              <a:t>.)</a:t>
            </a:r>
            <a:r>
              <a:rPr lang="ru-RU" sz="1800" dirty="0" smtClean="0"/>
              <a:t>;</a:t>
            </a:r>
            <a:endParaRPr lang="uk-UA" sz="1800" dirty="0" smtClean="0"/>
          </a:p>
          <a:p>
            <a:pPr eaLnBrk="1" hangingPunct="1">
              <a:lnSpc>
                <a:spcPct val="80000"/>
              </a:lnSpc>
            </a:pPr>
            <a:r>
              <a:rPr lang="uk-UA" sz="1800" dirty="0" smtClean="0"/>
              <a:t>Використання технологій активних та інтерактивних, інформаційних з використанням випереджувального навчання та кооперативного навчання у освітньому процесі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dirty="0" smtClean="0">
                <a:solidFill>
                  <a:srgbClr val="000033"/>
                </a:solidFill>
              </a:rPr>
              <a:t>Робота з обдарованими учнями у клубі юних фізиків </a:t>
            </a:r>
            <a:r>
              <a:rPr lang="uk-UA" sz="1800" dirty="0" err="1" smtClean="0">
                <a:solidFill>
                  <a:srgbClr val="000033"/>
                </a:solidFill>
              </a:rPr>
              <a:t>“Дві</a:t>
            </a:r>
            <a:r>
              <a:rPr lang="uk-UA" sz="1800" dirty="0" smtClean="0">
                <a:solidFill>
                  <a:srgbClr val="000033"/>
                </a:solidFill>
              </a:rPr>
              <a:t> точки </a:t>
            </a:r>
            <a:r>
              <a:rPr lang="uk-UA" sz="1800" dirty="0" err="1" smtClean="0">
                <a:solidFill>
                  <a:srgbClr val="000033"/>
                </a:solidFill>
              </a:rPr>
              <a:t>зору”</a:t>
            </a:r>
            <a:r>
              <a:rPr lang="uk-UA" sz="1800" dirty="0" smtClean="0">
                <a:solidFill>
                  <a:srgbClr val="000033"/>
                </a:solidFill>
              </a:rPr>
              <a:t> ;</a:t>
            </a:r>
            <a:endParaRPr lang="ru-RU" sz="1800" dirty="0" smtClean="0">
              <a:solidFill>
                <a:srgbClr val="0000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1800" dirty="0" smtClean="0">
                <a:solidFill>
                  <a:srgbClr val="000033"/>
                </a:solidFill>
              </a:rPr>
              <a:t>Науково-дослідницька діяльність учнів у науковому товаристві </a:t>
            </a:r>
            <a:r>
              <a:rPr lang="uk-UA" sz="1800" dirty="0" err="1" smtClean="0">
                <a:solidFill>
                  <a:srgbClr val="000033"/>
                </a:solidFill>
              </a:rPr>
              <a:t>“Пошук”</a:t>
            </a:r>
            <a:r>
              <a:rPr lang="uk-UA" sz="1800" dirty="0" smtClean="0">
                <a:solidFill>
                  <a:srgbClr val="000033"/>
                </a:solidFill>
              </a:rPr>
              <a:t> та МАН;</a:t>
            </a:r>
            <a:endParaRPr lang="ru-RU" sz="1800" dirty="0" smtClean="0">
              <a:solidFill>
                <a:srgbClr val="0000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1800" dirty="0" smtClean="0">
                <a:solidFill>
                  <a:srgbClr val="000033"/>
                </a:solidFill>
              </a:rPr>
              <a:t>Відпрацювання проектної технології;</a:t>
            </a:r>
            <a:endParaRPr lang="ru-RU" sz="1800" dirty="0" smtClean="0">
              <a:solidFill>
                <a:srgbClr val="0000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1800" dirty="0" smtClean="0">
                <a:solidFill>
                  <a:srgbClr val="000033"/>
                </a:solidFill>
              </a:rPr>
              <a:t>Підготовка учнів до участі у предметних олімпіадах та конкурсах-захистах учнівських науково-дослідницьких робіт;</a:t>
            </a:r>
            <a:endParaRPr lang="ru-RU" sz="1800" dirty="0" smtClean="0">
              <a:solidFill>
                <a:srgbClr val="0000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1800" dirty="0" smtClean="0">
                <a:solidFill>
                  <a:srgbClr val="000033"/>
                </a:solidFill>
              </a:rPr>
              <a:t>Застосування мультимедійних засобів навчання;</a:t>
            </a:r>
            <a:endParaRPr lang="ru-RU" sz="1800" dirty="0" smtClean="0">
              <a:solidFill>
                <a:srgbClr val="000033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1800" dirty="0" smtClean="0"/>
          </a:p>
        </p:txBody>
      </p:sp>
      <p:pic>
        <p:nvPicPr>
          <p:cNvPr id="15364" name="Picture 4" descr="MCj039721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941888"/>
            <a:ext cx="180181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Нагороди</a:t>
            </a:r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uk-UA" sz="1600" dirty="0" smtClean="0"/>
          </a:p>
          <a:p>
            <a:pPr eaLnBrk="1" hangingPunct="1"/>
            <a:r>
              <a:rPr lang="uk-UA" sz="1600" dirty="0" smtClean="0"/>
              <a:t>Грамота управління</a:t>
            </a:r>
            <a:endParaRPr lang="en-US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   </a:t>
            </a:r>
            <a:r>
              <a:rPr lang="uk-UA" sz="1600" dirty="0" smtClean="0"/>
              <a:t> освіти і науки</a:t>
            </a:r>
            <a:endParaRPr lang="en-US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dirty="0" smtClean="0"/>
              <a:t>   </a:t>
            </a:r>
            <a:r>
              <a:rPr lang="uk-UA" sz="1600" dirty="0" smtClean="0"/>
              <a:t> Тернопільської  області (2005р.)</a:t>
            </a:r>
          </a:p>
          <a:p>
            <a:pPr eaLnBrk="1" hangingPunct="1">
              <a:buFont typeface="Wingdings" pitchFamily="2" charset="2"/>
              <a:buNone/>
            </a:pPr>
            <a:endParaRPr lang="uk-UA" sz="1600" dirty="0" smtClean="0"/>
          </a:p>
          <a:p>
            <a:pPr eaLnBrk="1" hangingPunct="1">
              <a:buFont typeface="Wingdings" pitchFamily="2" charset="2"/>
              <a:buNone/>
            </a:pPr>
            <a:endParaRPr lang="uk-UA" sz="1600" dirty="0" smtClean="0"/>
          </a:p>
          <a:p>
            <a:pPr eaLnBrk="1" hangingPunct="1"/>
            <a:r>
              <a:rPr lang="uk-UA" sz="1600" dirty="0" smtClean="0"/>
              <a:t>Диплом учасника  Всеукраїнського</a:t>
            </a:r>
          </a:p>
          <a:p>
            <a:pPr eaLnBrk="1" hangingPunct="1">
              <a:buNone/>
            </a:pPr>
            <a:r>
              <a:rPr lang="uk-UA" sz="1600" dirty="0" smtClean="0"/>
              <a:t>конкурсу учнівських та педагогічних</a:t>
            </a:r>
          </a:p>
          <a:p>
            <a:pPr eaLnBrk="1" hangingPunct="1">
              <a:buNone/>
            </a:pPr>
            <a:r>
              <a:rPr lang="uk-UA" sz="1600" dirty="0" smtClean="0"/>
              <a:t> робіт </a:t>
            </a:r>
            <a:r>
              <a:rPr lang="uk-UA" sz="1600" dirty="0" err="1" smtClean="0"/>
              <a:t>“Здорова</a:t>
            </a:r>
            <a:r>
              <a:rPr lang="uk-UA" sz="1600" dirty="0" smtClean="0"/>
              <a:t> планета –</a:t>
            </a:r>
          </a:p>
          <a:p>
            <a:pPr eaLnBrk="1" hangingPunct="1">
              <a:buNone/>
            </a:pPr>
            <a:r>
              <a:rPr lang="uk-UA" sz="1600" dirty="0" smtClean="0"/>
              <a:t> здоровий </a:t>
            </a:r>
            <a:r>
              <a:rPr lang="uk-UA" sz="1600" dirty="0" err="1" smtClean="0"/>
              <a:t>ти”</a:t>
            </a:r>
            <a:endParaRPr lang="uk-UA" sz="1600" dirty="0" smtClean="0"/>
          </a:p>
          <a:p>
            <a:pPr eaLnBrk="1" hangingPunct="1">
              <a:buNone/>
            </a:pPr>
            <a:endParaRPr lang="uk-UA" sz="1600" dirty="0" smtClean="0"/>
          </a:p>
          <a:p>
            <a:pPr eaLnBrk="1" hangingPunct="1">
              <a:buNone/>
            </a:pPr>
            <a:r>
              <a:rPr lang="uk-UA" sz="1600" dirty="0" smtClean="0"/>
              <a:t>Грамоти дирекції Заліщицької державної гімназії</a:t>
            </a:r>
          </a:p>
          <a:p>
            <a:pPr eaLnBrk="1" hangingPunct="1">
              <a:buNone/>
            </a:pPr>
            <a:r>
              <a:rPr lang="uk-UA" sz="1600" dirty="0" smtClean="0"/>
              <a:t>за підготовку призерів обласних етапів МАН та </a:t>
            </a:r>
          </a:p>
          <a:p>
            <a:pPr eaLnBrk="1" hangingPunct="1">
              <a:buNone/>
            </a:pPr>
            <a:r>
              <a:rPr lang="uk-UA" sz="1600" dirty="0" smtClean="0"/>
              <a:t>Всеукраїнського </a:t>
            </a:r>
            <a:r>
              <a:rPr lang="uk-UA" sz="1600" dirty="0" err="1" smtClean="0"/>
              <a:t>колоквіума</a:t>
            </a:r>
            <a:endParaRPr lang="uk-UA" sz="1600" dirty="0" smtClean="0"/>
          </a:p>
        </p:txBody>
      </p:sp>
      <p:pic>
        <p:nvPicPr>
          <p:cNvPr id="2050" name="Picture 2" descr="C:\Documents and Settings\Вася\Мои документы\Мои рисунки\портф\портф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4"/>
            <a:ext cx="2286016" cy="3143272"/>
          </a:xfrm>
          <a:prstGeom prst="rect">
            <a:avLst/>
          </a:prstGeom>
          <a:noFill/>
        </p:spPr>
      </p:pic>
      <p:pic>
        <p:nvPicPr>
          <p:cNvPr id="2051" name="Picture 3" descr="C:\Documents and Settings\Вася\Мои документы\Мои рисунки\портф\портф. 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496"/>
            <a:ext cx="2071702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Вікно у фізику</a:t>
            </a:r>
            <a:endParaRPr lang="ru-RU" dirty="0"/>
          </a:p>
        </p:txBody>
      </p:sp>
      <p:pic>
        <p:nvPicPr>
          <p:cNvPr id="3074" name="Picture 2" descr="C:\Documents and Settings\Вася\Мои документы\Мои рисунки\портф\портф.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Використання інформаційної технології випереджувального та кооперативного навчання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Використання методу </a:t>
            </a:r>
            <a:r>
              <a:rPr lang="uk-UA" dirty="0" err="1" smtClean="0"/>
              <a:t>“Джиг-со”</a:t>
            </a:r>
            <a:r>
              <a:rPr lang="uk-UA" dirty="0" smtClean="0"/>
              <a:t> в циклі уроків </a:t>
            </a:r>
            <a:r>
              <a:rPr lang="uk-UA" dirty="0" err="1" smtClean="0"/>
              <a:t>“Електричний</a:t>
            </a:r>
            <a:r>
              <a:rPr lang="uk-UA" dirty="0" smtClean="0"/>
              <a:t> струм у різних </a:t>
            </a:r>
            <a:r>
              <a:rPr lang="uk-UA" dirty="0" err="1" smtClean="0"/>
              <a:t>середовищах”</a:t>
            </a:r>
            <a:endParaRPr lang="ru-RU" dirty="0"/>
          </a:p>
        </p:txBody>
      </p:sp>
      <p:pic>
        <p:nvPicPr>
          <p:cNvPr id="1026" name="Picture 2" descr="C:\Documents and Settings\Вася\Мои документы\Мои рисунки\портф\портф. 0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77" r="287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Вася\Мои документы\Мои рисунки\портф\портф.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uk-UA" sz="3200" smtClean="0"/>
              <a:t>Моя гордість – мої учні, моя професія, мій кабінет, моя школа!!!</a:t>
            </a:r>
            <a:endParaRPr lang="ru-RU" sz="3200" smtClean="0"/>
          </a:p>
        </p:txBody>
      </p:sp>
      <p:pic>
        <p:nvPicPr>
          <p:cNvPr id="1026" name="Picture 2" descr="C:\Documents and Settings\Вася\Мои документы\Мои рисунки\портф\портф.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8001056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285</TotalTime>
  <Words>577</Words>
  <Application>Microsoft Office PowerPoint</Application>
  <PresentationFormat>Экран (4:3)</PresentationFormat>
  <Paragraphs>108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ГОРИН НАТАЛІЯ ПЕТРІВНА УЧИТЕЛЬ ВИЩОЇ КАТЕГОРІЇ, СТАРШИЙ ВЧИТЕЛЬ</vt:lpstr>
      <vt:lpstr>                     Зміст</vt:lpstr>
      <vt:lpstr>Загальні відомості </vt:lpstr>
      <vt:lpstr>Науково- методична                   діяльність</vt:lpstr>
      <vt:lpstr>Нагороди</vt:lpstr>
      <vt:lpstr>Вікно у фізику</vt:lpstr>
      <vt:lpstr>Використання інформаційної технології випереджувального та кооперативного навчання</vt:lpstr>
      <vt:lpstr>Слайд 8</vt:lpstr>
      <vt:lpstr>Моя гордість – мої учні, моя професія, мій кабінет, моя школа!!!</vt:lpstr>
      <vt:lpstr>Районні олімпіади</vt:lpstr>
      <vt:lpstr>Співпраця з фізичним факультетом ЧНУ</vt:lpstr>
      <vt:lpstr>Робота фізичної секції МАН</vt:lpstr>
      <vt:lpstr>Призери обласного етапу захисту робіт по лінії МАН</vt:lpstr>
      <vt:lpstr>Всеукраїнський колоквіум: ” Космос.Людина.Духовність”</vt:lpstr>
      <vt:lpstr>Слайд 15</vt:lpstr>
      <vt:lpstr>Гість кафедри автор підручника “Астрономія” Климишин І.А.  (в центрі)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ГОРИН НАТАЛІЯ ПЕТРІВНА УЧИТЕЛЬ ВИЩОЇ КАТЕГОРІЇ, СТАРШИЙ ВЧИТЕЛЬ</dc:title>
  <cp:lastModifiedBy>Admin</cp:lastModifiedBy>
  <cp:revision>32</cp:revision>
  <dcterms:modified xsi:type="dcterms:W3CDTF">2011-02-23T05:40:51Z</dcterms:modified>
</cp:coreProperties>
</file>