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7" r:id="rId3"/>
    <p:sldId id="260" r:id="rId4"/>
    <p:sldId id="262" r:id="rId5"/>
    <p:sldId id="261" r:id="rId6"/>
    <p:sldId id="259" r:id="rId7"/>
    <p:sldId id="258" r:id="rId8"/>
    <p:sldId id="263" r:id="rId9"/>
    <p:sldId id="264" r:id="rId10"/>
    <p:sldId id="265" r:id="rId11"/>
    <p:sldId id="268" r:id="rId12"/>
    <p:sldId id="270" r:id="rId13"/>
    <p:sldId id="273" r:id="rId14"/>
    <p:sldId id="284" r:id="rId15"/>
    <p:sldId id="285" r:id="rId16"/>
    <p:sldId id="274" r:id="rId17"/>
    <p:sldId id="286" r:id="rId18"/>
    <p:sldId id="289" r:id="rId19"/>
    <p:sldId id="290" r:id="rId20"/>
    <p:sldId id="288" r:id="rId21"/>
    <p:sldId id="281" r:id="rId22"/>
    <p:sldId id="293" r:id="rId23"/>
    <p:sldId id="294" r:id="rId24"/>
    <p:sldId id="282" r:id="rId25"/>
    <p:sldId id="283" r:id="rId26"/>
    <p:sldId id="292" r:id="rId27"/>
    <p:sldId id="295" r:id="rId28"/>
    <p:sldId id="296" r:id="rId29"/>
    <p:sldId id="297" r:id="rId30"/>
    <p:sldId id="29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9" autoAdjust="0"/>
    <p:restoredTop sz="94681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6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CA702-C3C0-41FE-96AF-8A1F1D506149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BFE0D-118C-44AC-8895-F2F94BC32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0832-7BC2-488E-B461-BDB9F807288F}" type="datetimeFigureOut">
              <a:rPr lang="ru-RU" smtClean="0"/>
              <a:pPr/>
              <a:t>15.02.2011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BE05-C4D8-418C-A869-8A46E266D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1.png"/><Relationship Id="rId5" Type="http://schemas.openxmlformats.org/officeDocument/2006/relationships/image" Target="../media/image24.jpeg"/><Relationship Id="rId10" Type="http://schemas.openxmlformats.org/officeDocument/2006/relationships/image" Target="../media/image30.jpeg"/><Relationship Id="rId4" Type="http://schemas.openxmlformats.org/officeDocument/2006/relationships/image" Target="../media/image23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eg"/><Relationship Id="rId7" Type="http://schemas.openxmlformats.org/officeDocument/2006/relationships/image" Target="../media/image27.jpeg"/><Relationship Id="rId12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1.png"/><Relationship Id="rId5" Type="http://schemas.openxmlformats.org/officeDocument/2006/relationships/image" Target="../media/image24.jpeg"/><Relationship Id="rId10" Type="http://schemas.openxmlformats.org/officeDocument/2006/relationships/image" Target="../media/image30.jpeg"/><Relationship Id="rId4" Type="http://schemas.openxmlformats.org/officeDocument/2006/relationships/image" Target="../media/image23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8.jpe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7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1.jpeg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3570" y="500043"/>
            <a:ext cx="3071834" cy="2357453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latin typeface="Georgia" pitchFamily="18" charset="0"/>
              </a:rPr>
              <a:t/>
            </a:r>
            <a:br>
              <a:rPr lang="en-US" sz="4000" b="1" i="1" dirty="0" smtClean="0">
                <a:latin typeface="Georgia" pitchFamily="18" charset="0"/>
              </a:rPr>
            </a:br>
            <a:r>
              <a:rPr lang="en-US" sz="4000" b="1" i="1" dirty="0">
                <a:latin typeface="Georgia" pitchFamily="18" charset="0"/>
              </a:rPr>
              <a:t/>
            </a:r>
            <a:br>
              <a:rPr lang="en-US" sz="4000" b="1" i="1" dirty="0">
                <a:latin typeface="Georgia" pitchFamily="18" charset="0"/>
              </a:rPr>
            </a:br>
            <a:r>
              <a:rPr lang="en-US" sz="8000" b="1" i="1" dirty="0" smtClean="0">
                <a:latin typeface="Georgia" pitchFamily="18" charset="0"/>
              </a:rPr>
              <a:t>City</a:t>
            </a:r>
            <a:r>
              <a:rPr lang="ru-RU" sz="4000" b="1" i="1" dirty="0" smtClean="0">
                <a:latin typeface="Georgia" pitchFamily="18" charset="0"/>
              </a:rPr>
              <a:t/>
            </a:r>
            <a:br>
              <a:rPr lang="ru-RU" sz="4000" b="1" i="1" dirty="0" smtClean="0">
                <a:latin typeface="Georgia" pitchFamily="18" charset="0"/>
              </a:rPr>
            </a:br>
            <a:r>
              <a:rPr lang="ru-RU" sz="4000" b="1" i="1" dirty="0">
                <a:latin typeface="Georgia" pitchFamily="18" charset="0"/>
              </a:rPr>
              <a:t/>
            </a:r>
            <a:br>
              <a:rPr lang="ru-RU" sz="4000" b="1" i="1" dirty="0">
                <a:latin typeface="Georgia" pitchFamily="18" charset="0"/>
              </a:rPr>
            </a:br>
            <a:r>
              <a:rPr lang="ru-RU" sz="4000" b="1" i="1" dirty="0" smtClean="0">
                <a:latin typeface="Georgia" pitchFamily="18" charset="0"/>
              </a:rPr>
              <a:t/>
            </a:r>
            <a:br>
              <a:rPr lang="ru-RU" sz="4000" b="1" i="1" dirty="0" smtClean="0">
                <a:latin typeface="Georgia" pitchFamily="18" charset="0"/>
              </a:rPr>
            </a:b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514353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43570" y="3357562"/>
            <a:ext cx="32861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latin typeface="Georgia" pitchFamily="18" charset="0"/>
              </a:rPr>
              <a:t>What buildings </a:t>
            </a:r>
          </a:p>
          <a:p>
            <a:pPr algn="ctr">
              <a:buNone/>
            </a:pPr>
            <a:r>
              <a:rPr lang="en-US" sz="4000" b="1" i="1" dirty="0" smtClean="0">
                <a:latin typeface="Georgia" pitchFamily="18" charset="0"/>
              </a:rPr>
              <a:t>can you see </a:t>
            </a:r>
          </a:p>
          <a:p>
            <a:pPr algn="ctr">
              <a:buNone/>
            </a:pPr>
            <a:r>
              <a:rPr lang="en-US" sz="4000" b="1" i="1" dirty="0" smtClean="0">
                <a:latin typeface="Georgia" pitchFamily="18" charset="0"/>
              </a:rPr>
              <a:t>in the city?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14282" y="1000108"/>
            <a:ext cx="4143404" cy="12144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US" sz="3100" b="1" i="1" dirty="0" smtClean="0">
                <a:latin typeface="Georgia" pitchFamily="18" charset="0"/>
              </a:rPr>
              <a:t>a place where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100" b="1" i="1" dirty="0" smtClean="0">
                <a:latin typeface="Georgia" pitchFamily="18" charset="0"/>
              </a:rPr>
              <a:t>you can get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100" b="1" i="1" dirty="0" smtClean="0">
                <a:latin typeface="Georgia" pitchFamily="18" charset="0"/>
              </a:rPr>
              <a:t>some bread</a:t>
            </a:r>
            <a:endParaRPr lang="uk-UA" sz="3100" i="1" dirty="0" smtClean="0"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57752" y="3214686"/>
            <a:ext cx="4071966" cy="12858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3100" b="1" i="1" dirty="0" smtClean="0">
                <a:latin typeface="Georgia" pitchFamily="18" charset="0"/>
              </a:rPr>
              <a:t>a place where </a:t>
            </a:r>
          </a:p>
          <a:p>
            <a:pPr algn="ctr">
              <a:buNone/>
            </a:pPr>
            <a:r>
              <a:rPr lang="en-US" sz="3100" b="1" i="1" dirty="0" smtClean="0">
                <a:latin typeface="Georgia" pitchFamily="18" charset="0"/>
              </a:rPr>
              <a:t>you can get </a:t>
            </a:r>
          </a:p>
          <a:p>
            <a:pPr algn="ctr">
              <a:buNone/>
            </a:pPr>
            <a:r>
              <a:rPr lang="en-US" sz="3100" b="1" i="1" dirty="0" smtClean="0">
                <a:latin typeface="Georgia" pitchFamily="18" charset="0"/>
              </a:rPr>
              <a:t>vegetables and fruits</a:t>
            </a:r>
            <a:endParaRPr lang="ru-RU" sz="3100" dirty="0" smtClean="0"/>
          </a:p>
          <a:p>
            <a:endParaRPr lang="ru-RU" dirty="0"/>
          </a:p>
        </p:txBody>
      </p:sp>
      <p:sp>
        <p:nvSpPr>
          <p:cNvPr id="11" name="Содержимое 6"/>
          <p:cNvSpPr txBox="1">
            <a:spLocks/>
          </p:cNvSpPr>
          <p:nvPr/>
        </p:nvSpPr>
        <p:spPr>
          <a:xfrm>
            <a:off x="214282" y="3214686"/>
            <a:ext cx="4143404" cy="1285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n-US" sz="2400" b="1" i="1" dirty="0" smtClean="0">
                <a:latin typeface="Georgia" pitchFamily="18" charset="0"/>
              </a:rPr>
              <a:t>a place where </a:t>
            </a:r>
          </a:p>
          <a:p>
            <a:pPr algn="ctr">
              <a:buNone/>
            </a:pPr>
            <a:r>
              <a:rPr lang="en-US" sz="2400" b="1" i="1" dirty="0" smtClean="0">
                <a:latin typeface="Georgia" pitchFamily="18" charset="0"/>
              </a:rPr>
              <a:t>you can buy meat </a:t>
            </a:r>
          </a:p>
          <a:p>
            <a:pPr algn="ctr">
              <a:buNone/>
            </a:pPr>
            <a:r>
              <a:rPr lang="en-US" sz="2400" b="1" i="1" dirty="0" smtClean="0">
                <a:latin typeface="Georgia" pitchFamily="18" charset="0"/>
              </a:rPr>
              <a:t>and sausages</a:t>
            </a:r>
            <a:endParaRPr lang="ru-RU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6"/>
          <p:cNvSpPr txBox="1">
            <a:spLocks/>
          </p:cNvSpPr>
          <p:nvPr/>
        </p:nvSpPr>
        <p:spPr>
          <a:xfrm>
            <a:off x="214282" y="5500702"/>
            <a:ext cx="4143404" cy="12144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 place where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you can get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 newspaper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6"/>
          <p:cNvSpPr txBox="1">
            <a:spLocks/>
          </p:cNvSpPr>
          <p:nvPr/>
        </p:nvSpPr>
        <p:spPr>
          <a:xfrm>
            <a:off x="4857752" y="5500702"/>
            <a:ext cx="4071966" cy="12144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b="1" i="1" dirty="0" smtClean="0">
                <a:latin typeface="Georgia" pitchFamily="18" charset="0"/>
              </a:rPr>
              <a:t>a place where </a:t>
            </a:r>
          </a:p>
          <a:p>
            <a:pPr algn="ctr"/>
            <a:r>
              <a:rPr lang="en-US" sz="2400" b="1" i="1" dirty="0" smtClean="0">
                <a:latin typeface="Georgia" pitchFamily="18" charset="0"/>
              </a:rPr>
              <a:t>you can get some stamps </a:t>
            </a:r>
            <a:endParaRPr lang="ru-RU" sz="2400" b="1" i="1" dirty="0" smtClean="0">
              <a:latin typeface="Georg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6"/>
          <p:cNvSpPr txBox="1">
            <a:spLocks/>
          </p:cNvSpPr>
          <p:nvPr/>
        </p:nvSpPr>
        <p:spPr>
          <a:xfrm>
            <a:off x="4857752" y="4643446"/>
            <a:ext cx="4071966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p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ost</a:t>
            </a:r>
            <a:r>
              <a:rPr kumimoji="0" lang="en-US" sz="45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 office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7" name="Содержимое 6"/>
          <p:cNvSpPr txBox="1">
            <a:spLocks/>
          </p:cNvSpPr>
          <p:nvPr/>
        </p:nvSpPr>
        <p:spPr>
          <a:xfrm>
            <a:off x="4786314" y="1000108"/>
            <a:ext cx="4143404" cy="12144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sz="2400" b="1" i="1" dirty="0">
                <a:latin typeface="Georgia" pitchFamily="18" charset="0"/>
              </a:rPr>
              <a:t>a place where </a:t>
            </a:r>
          </a:p>
          <a:p>
            <a:pPr algn="ctr">
              <a:defRPr/>
            </a:pPr>
            <a:r>
              <a:rPr lang="en-US" sz="2400" b="1" i="1" dirty="0">
                <a:latin typeface="Georgia" pitchFamily="18" charset="0"/>
              </a:rPr>
              <a:t>you can get </a:t>
            </a:r>
          </a:p>
          <a:p>
            <a:pPr algn="ctr">
              <a:defRPr/>
            </a:pPr>
            <a:r>
              <a:rPr lang="en-US" sz="2400" b="1" i="1" dirty="0">
                <a:latin typeface="Georgia" pitchFamily="18" charset="0"/>
              </a:rPr>
              <a:t>some medicine 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Содержимое 6"/>
          <p:cNvSpPr txBox="1">
            <a:spLocks/>
          </p:cNvSpPr>
          <p:nvPr/>
        </p:nvSpPr>
        <p:spPr>
          <a:xfrm>
            <a:off x="214282" y="4643446"/>
            <a:ext cx="414340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n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ewsagent’s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9" name="Содержимое 6"/>
          <p:cNvSpPr txBox="1">
            <a:spLocks/>
          </p:cNvSpPr>
          <p:nvPr/>
        </p:nvSpPr>
        <p:spPr>
          <a:xfrm>
            <a:off x="214282" y="2357430"/>
            <a:ext cx="414340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b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utcher’s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20" name="Содержимое 6"/>
          <p:cNvSpPr txBox="1">
            <a:spLocks/>
          </p:cNvSpPr>
          <p:nvPr/>
        </p:nvSpPr>
        <p:spPr>
          <a:xfrm>
            <a:off x="4786314" y="2357430"/>
            <a:ext cx="414340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g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reengrocer’s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21" name="Содержимое 6"/>
          <p:cNvSpPr txBox="1">
            <a:spLocks/>
          </p:cNvSpPr>
          <p:nvPr/>
        </p:nvSpPr>
        <p:spPr>
          <a:xfrm>
            <a:off x="214282" y="142852"/>
            <a:ext cx="414340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b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aker’s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22" name="Содержимое 6"/>
          <p:cNvSpPr txBox="1">
            <a:spLocks/>
          </p:cNvSpPr>
          <p:nvPr/>
        </p:nvSpPr>
        <p:spPr>
          <a:xfrm>
            <a:off x="4786314" y="142852"/>
            <a:ext cx="414340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500" b="1" i="1" u="sng" dirty="0" smtClean="0">
                <a:solidFill>
                  <a:schemeClr val="tx1"/>
                </a:solidFill>
                <a:latin typeface="Georgia" pitchFamily="18" charset="0"/>
              </a:rPr>
              <a:t>c</a:t>
            </a:r>
            <a:r>
              <a:rPr kumimoji="0" lang="en-US" sz="45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hemist’s</a:t>
            </a:r>
            <a:endParaRPr kumimoji="0" lang="ru-RU" sz="45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i="1" dirty="0" smtClean="0">
                <a:latin typeface="Georgia" pitchFamily="18" charset="0"/>
              </a:rPr>
              <a:t>      shops			   things </a:t>
            </a:r>
            <a:endParaRPr lang="ru-RU" sz="3600" b="1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57298"/>
            <a:ext cx="4038600" cy="47688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butcher’s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post office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newsagent’s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greengrocer’s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baker’s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chemist’s</a:t>
            </a:r>
            <a:endParaRPr lang="en-US" sz="2800" b="1" i="1" dirty="0" smtClean="0">
              <a:latin typeface="Georgi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929190" y="1285860"/>
            <a:ext cx="3286148" cy="48403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stamps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fruits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sausage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bread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medicine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Georgia" pitchFamily="18" charset="0"/>
              </a:rPr>
              <a:t>newspaper</a:t>
            </a:r>
          </a:p>
          <a:p>
            <a:endParaRPr lang="en-US" b="1" i="1" dirty="0" smtClean="0">
              <a:latin typeface="Georg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5857891"/>
            <a:ext cx="1571604" cy="10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0"/>
            <a:ext cx="1571604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1142984"/>
            <a:ext cx="15716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2357430"/>
            <a:ext cx="157160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3571876"/>
            <a:ext cx="1571604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4714884"/>
            <a:ext cx="1571604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57892"/>
            <a:ext cx="4286248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>
            <a:off x="2857488" y="1785926"/>
            <a:ext cx="2071702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3107521" y="3393281"/>
            <a:ext cx="2071702" cy="1714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928926" y="1714488"/>
            <a:ext cx="2071702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500430" y="2500306"/>
            <a:ext cx="1500198" cy="1428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428860" y="3929066"/>
            <a:ext cx="2500330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714612" y="4643446"/>
            <a:ext cx="2286016" cy="7143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643174" y="4786322"/>
            <a:ext cx="200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i="1" dirty="0" smtClean="0">
                <a:latin typeface="Georgia" pitchFamily="18" charset="0"/>
              </a:rPr>
              <a:t>          </a:t>
            </a:r>
            <a:r>
              <a:rPr lang="en-US" sz="9600" b="1" i="1" dirty="0" smtClean="0">
                <a:latin typeface="Georgia" pitchFamily="18" charset="0"/>
              </a:rPr>
              <a:t>?</a:t>
            </a:r>
            <a:endParaRPr lang="ru-RU" sz="9600" b="1" i="1" dirty="0">
              <a:latin typeface="Georgia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86314" y="714356"/>
            <a:ext cx="1928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Georgia" pitchFamily="18" charset="0"/>
              </a:rPr>
              <a:t>          </a:t>
            </a:r>
            <a:r>
              <a:rPr lang="en-US" sz="9600" b="1" i="1" dirty="0" smtClean="0">
                <a:latin typeface="Georgia" pitchFamily="18" charset="0"/>
              </a:rPr>
              <a:t>?</a:t>
            </a:r>
            <a:endParaRPr lang="ru-RU" sz="9600" dirty="0"/>
          </a:p>
        </p:txBody>
      </p:sp>
      <p:pic>
        <p:nvPicPr>
          <p:cNvPr id="19" name="Рисунок 1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1000132" cy="5654692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latin typeface="Georgia" pitchFamily="18" charset="0"/>
              </a:rPr>
              <a:t>S</a:t>
            </a:r>
            <a:br>
              <a:rPr lang="en-US" b="1" i="1" dirty="0" smtClean="0">
                <a:latin typeface="Georgia" pitchFamily="18" charset="0"/>
              </a:rPr>
            </a:br>
            <a:r>
              <a:rPr lang="en-US" b="1" i="1" dirty="0" smtClean="0">
                <a:latin typeface="Georgia" pitchFamily="18" charset="0"/>
              </a:rPr>
              <a:t>h</a:t>
            </a:r>
            <a:br>
              <a:rPr lang="en-US" b="1" i="1" dirty="0" smtClean="0">
                <a:latin typeface="Georgia" pitchFamily="18" charset="0"/>
              </a:rPr>
            </a:br>
            <a:r>
              <a:rPr lang="en-US" b="1" i="1" dirty="0" smtClean="0">
                <a:latin typeface="Georgia" pitchFamily="18" charset="0"/>
              </a:rPr>
              <a:t>o</a:t>
            </a:r>
            <a:br>
              <a:rPr lang="en-US" b="1" i="1" dirty="0" smtClean="0">
                <a:latin typeface="Georgia" pitchFamily="18" charset="0"/>
              </a:rPr>
            </a:br>
            <a:r>
              <a:rPr lang="en-US" b="1" i="1" dirty="0" smtClean="0">
                <a:latin typeface="Georgia" pitchFamily="18" charset="0"/>
              </a:rPr>
              <a:t>p</a:t>
            </a:r>
            <a:br>
              <a:rPr lang="en-US" b="1" i="1" dirty="0" smtClean="0">
                <a:latin typeface="Georgia" pitchFamily="18" charset="0"/>
              </a:rPr>
            </a:br>
            <a:r>
              <a:rPr lang="en-US" b="1" i="1" dirty="0" smtClean="0">
                <a:latin typeface="Georgia" pitchFamily="18" charset="0"/>
              </a:rPr>
              <a:t>s</a:t>
            </a:r>
            <a:endParaRPr lang="ru-RU" b="1" i="1" dirty="0">
              <a:latin typeface="Georg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622040" cy="26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714776" cy="272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1928802"/>
            <a:ext cx="36433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857364"/>
            <a:ext cx="3720374" cy="275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857628"/>
            <a:ext cx="3692204" cy="264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Georgia" pitchFamily="18" charset="0"/>
              </a:rPr>
              <a:t>What is missing?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14282" y="2857496"/>
            <a:ext cx="2214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i="1" dirty="0" smtClean="0">
                <a:latin typeface="Georgia" pitchFamily="18" charset="0"/>
              </a:rPr>
              <a:t>  ?</a:t>
            </a:r>
            <a:endParaRPr lang="ru-RU" sz="96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14620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786058"/>
            <a:ext cx="1898643" cy="16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714884"/>
            <a:ext cx="2286016" cy="188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786322"/>
            <a:ext cx="1883716" cy="183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857232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4857760"/>
            <a:ext cx="216883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4857760"/>
            <a:ext cx="2000264" cy="169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2714620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9454" y="85723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6"/>
          <p:cNvSpPr txBox="1">
            <a:spLocks/>
          </p:cNvSpPr>
          <p:nvPr/>
        </p:nvSpPr>
        <p:spPr>
          <a:xfrm>
            <a:off x="685800" y="1"/>
            <a:ext cx="7772400" cy="8572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What is missing?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6578" y="2786058"/>
            <a:ext cx="214313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2714621"/>
            <a:ext cx="2143140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428596" y="1643050"/>
            <a:ext cx="3429024" cy="1571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Bill went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baker’s to get some bread rolls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for Minnie.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428596" y="5000636"/>
            <a:ext cx="3429024" cy="1500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Sally went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the post office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to post letters.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428596" y="3429000"/>
            <a:ext cx="3429024" cy="1428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Helen went to the chemist’s to get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some medicine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and vitamins.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8596" y="214290"/>
            <a:ext cx="8286808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Read</a:t>
            </a:r>
            <a:r>
              <a:rPr lang="en-US" sz="2800" b="1" i="1" dirty="0" smtClean="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rPr>
              <a:t>,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match people and shops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14488"/>
            <a:ext cx="121444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072074"/>
            <a:ext cx="127152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4" cstate="print">
            <a:lum bright="20000" contrast="30000"/>
          </a:blip>
          <a:srcRect b="10881"/>
          <a:stretch>
            <a:fillRect/>
          </a:stretch>
        </p:blipFill>
        <p:spPr bwMode="auto">
          <a:xfrm>
            <a:off x="4143372" y="3429000"/>
            <a:ext cx="121444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071810"/>
            <a:ext cx="2453962" cy="166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142984"/>
            <a:ext cx="24701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929198"/>
            <a:ext cx="2470146" cy="17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5"/>
          <p:cNvSpPr txBox="1">
            <a:spLocks/>
          </p:cNvSpPr>
          <p:nvPr/>
        </p:nvSpPr>
        <p:spPr>
          <a:xfrm>
            <a:off x="5929322" y="2357430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1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8" name="Заголовок 5"/>
          <p:cNvSpPr txBox="1">
            <a:spLocks/>
          </p:cNvSpPr>
          <p:nvPr/>
        </p:nvSpPr>
        <p:spPr>
          <a:xfrm>
            <a:off x="5929322" y="6215082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3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9" name="Заголовок 5"/>
          <p:cNvSpPr txBox="1">
            <a:spLocks/>
          </p:cNvSpPr>
          <p:nvPr/>
        </p:nvSpPr>
        <p:spPr>
          <a:xfrm>
            <a:off x="5929322" y="4286256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2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cxnSp>
        <p:nvCxnSpPr>
          <p:cNvPr id="20" name="Прямая со стрелкой 19"/>
          <p:cNvCxnSpPr>
            <a:endCxn id="18" idx="0"/>
          </p:cNvCxnSpPr>
          <p:nvPr/>
        </p:nvCxnSpPr>
        <p:spPr>
          <a:xfrm rot="16200000" flipH="1">
            <a:off x="4895852" y="4962536"/>
            <a:ext cx="1714512" cy="7905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7" idx="2"/>
          </p:cNvCxnSpPr>
          <p:nvPr/>
        </p:nvCxnSpPr>
        <p:spPr>
          <a:xfrm rot="5400000" flipH="1" flipV="1">
            <a:off x="4079077" y="4145761"/>
            <a:ext cx="3419500" cy="7191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9" idx="0"/>
          </p:cNvCxnSpPr>
          <p:nvPr/>
        </p:nvCxnSpPr>
        <p:spPr>
          <a:xfrm rot="16200000" flipH="1">
            <a:off x="4752976" y="2890834"/>
            <a:ext cx="2000264" cy="7905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28596" y="1571612"/>
            <a:ext cx="3357586" cy="142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b="1" i="1" dirty="0" smtClean="0">
                <a:latin typeface="Georgia" pitchFamily="18" charset="0"/>
              </a:rPr>
              <a:t>Mum went to the butcher’s to get </a:t>
            </a:r>
            <a:br>
              <a:rPr lang="en-US" sz="2000" b="1" i="1" dirty="0" smtClean="0">
                <a:latin typeface="Georgia" pitchFamily="18" charset="0"/>
              </a:rPr>
            </a:br>
            <a:r>
              <a:rPr lang="en-US" sz="2000" b="1" i="1" dirty="0" smtClean="0">
                <a:latin typeface="Georgia" pitchFamily="18" charset="0"/>
              </a:rPr>
              <a:t>some meat and sausages.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428596" y="3357562"/>
            <a:ext cx="3357586" cy="1428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Adam went to the newsagent’s to get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a newspaper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his dad.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28596" y="5072074"/>
            <a:ext cx="3357586" cy="1428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Dad went to the greengrocer’s to get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some apples and bananas.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8596" y="214290"/>
            <a:ext cx="8286808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Read</a:t>
            </a:r>
            <a:r>
              <a:rPr lang="en-US" sz="2800" b="1" i="1" noProof="0" dirty="0" smtClean="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rPr>
              <a:t>,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match people and shops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lum bright="30000" contrast="20000"/>
          </a:blip>
          <a:srcRect/>
          <a:stretch>
            <a:fillRect/>
          </a:stretch>
        </p:blipFill>
        <p:spPr bwMode="auto">
          <a:xfrm>
            <a:off x="4000496" y="3286124"/>
            <a:ext cx="12858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000496" y="1571612"/>
            <a:ext cx="1143008" cy="147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000496" y="5072074"/>
            <a:ext cx="1211580" cy="147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071546"/>
            <a:ext cx="238191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5000636"/>
            <a:ext cx="2460914" cy="16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071810"/>
            <a:ext cx="2434490" cy="161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5"/>
          <p:cNvSpPr txBox="1">
            <a:spLocks/>
          </p:cNvSpPr>
          <p:nvPr/>
        </p:nvSpPr>
        <p:spPr>
          <a:xfrm>
            <a:off x="5929322" y="2357430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rPr>
              <a:t>4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9" name="Заголовок 5"/>
          <p:cNvSpPr txBox="1">
            <a:spLocks/>
          </p:cNvSpPr>
          <p:nvPr/>
        </p:nvSpPr>
        <p:spPr>
          <a:xfrm>
            <a:off x="5929322" y="6215082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 smtClean="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rPr>
              <a:t>6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0" name="Заголовок 5"/>
          <p:cNvSpPr txBox="1">
            <a:spLocks/>
          </p:cNvSpPr>
          <p:nvPr/>
        </p:nvSpPr>
        <p:spPr>
          <a:xfrm>
            <a:off x="5929322" y="4214818"/>
            <a:ext cx="438152" cy="43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 smtClean="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rPr>
              <a:t>5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cxnSp>
        <p:nvCxnSpPr>
          <p:cNvPr id="22" name="Прямая со стрелкой 21"/>
          <p:cNvCxnSpPr>
            <a:endCxn id="19" idx="0"/>
          </p:cNvCxnSpPr>
          <p:nvPr/>
        </p:nvCxnSpPr>
        <p:spPr>
          <a:xfrm rot="16200000" flipH="1">
            <a:off x="3681406" y="3748090"/>
            <a:ext cx="4000528" cy="9334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8" idx="2"/>
          </p:cNvCxnSpPr>
          <p:nvPr/>
        </p:nvCxnSpPr>
        <p:spPr>
          <a:xfrm rot="5400000" flipH="1" flipV="1">
            <a:off x="4829176" y="3252786"/>
            <a:ext cx="1776426" cy="8620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20" idx="2"/>
          </p:cNvCxnSpPr>
          <p:nvPr/>
        </p:nvCxnSpPr>
        <p:spPr>
          <a:xfrm rot="5400000" flipH="1" flipV="1">
            <a:off x="4900614" y="4967298"/>
            <a:ext cx="1562112" cy="9334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421" b="6689"/>
          <a:stretch>
            <a:fillRect/>
          </a:stretch>
        </p:blipFill>
        <p:spPr bwMode="auto">
          <a:xfrm>
            <a:off x="857224" y="1214422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latin typeface="Georgia" pitchFamily="18" charset="0"/>
              </a:rPr>
              <a:t>Guess the shop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285860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2928934"/>
            <a:ext cx="1643074" cy="157163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2928934"/>
            <a:ext cx="1643074" cy="15716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00892" y="4572008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4572008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0892" y="1285860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14744" y="1285860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4572008"/>
            <a:ext cx="1643074" cy="157163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71670" y="4572008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00892" y="2928934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71670" y="1285860"/>
            <a:ext cx="1643074" cy="157163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2928934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28596" y="2928934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57818" y="1285860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57818" y="4572008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r="6620" b="13707"/>
          <a:stretch>
            <a:fillRect/>
          </a:stretch>
        </p:blipFill>
        <p:spPr bwMode="auto">
          <a:xfrm>
            <a:off x="785786" y="1142985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latin typeface="Georgia" pitchFamily="18" charset="0"/>
              </a:rPr>
              <a:t>Guess the shop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85860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2928934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928934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00892" y="1285860"/>
            <a:ext cx="1643074" cy="157163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1285860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00892" y="2928934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1285860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2928934"/>
            <a:ext cx="1643074" cy="15716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2928934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1285860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4572008"/>
            <a:ext cx="1643074" cy="1571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71670" y="4572008"/>
            <a:ext cx="1643074" cy="15716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14744" y="4572008"/>
            <a:ext cx="1643074" cy="15716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57818" y="4572008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000892" y="4572008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3"/>
            <a:ext cx="810853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57224" y="21429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latin typeface="Georgia" pitchFamily="18" charset="0"/>
              </a:rPr>
              <a:t>Guess the shop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2928934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2928934"/>
            <a:ext cx="1643074" cy="15716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000892" y="1285860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1285860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00892" y="2928934"/>
            <a:ext cx="1643074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71670" y="1285860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2928934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928934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1285860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4572008"/>
            <a:ext cx="1643074" cy="15716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71670" y="4572008"/>
            <a:ext cx="1643074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14744" y="4572008"/>
            <a:ext cx="1643074" cy="1571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57818" y="4572008"/>
            <a:ext cx="1643074" cy="157163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000892" y="4572008"/>
            <a:ext cx="164307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14488"/>
            <a:ext cx="528641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latin typeface="Georgia" pitchFamily="18" charset="0"/>
              </a:rPr>
              <a:t>Choose what you can get here.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429264"/>
            <a:ext cx="750099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Georgia" pitchFamily="18" charset="0"/>
              </a:rPr>
              <a:t>lemon, bread, chocolate, bread rolls, cakes, sausages, toasts, eggs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57918" y="3429000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toasts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3429000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bread rolls</a:t>
            </a:r>
            <a:endParaRPr lang="ru-RU" sz="3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0694" y="1142984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cakes</a:t>
            </a:r>
            <a:endParaRPr lang="ru-RU" sz="3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1142984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bread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714488"/>
            <a:ext cx="5286412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62" y="5429264"/>
            <a:ext cx="750099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Georgia" pitchFamily="18" charset="0"/>
              </a:rPr>
              <a:t> chocolate, lemons, oranges, cheese, carrots, milk, tomatoes, apples, meat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15074" y="4143380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apples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15074" y="2143116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tomatoes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14678" y="1071546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carrots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2143116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oranges</a:t>
            </a:r>
            <a:endParaRPr lang="ru-RU" sz="3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4000504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lemons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214290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latin typeface="Georgia" pitchFamily="18" charset="0"/>
              </a:rPr>
              <a:t>Choose what you can get here.</a:t>
            </a:r>
            <a:endParaRPr lang="ru-RU" sz="36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000240"/>
            <a:ext cx="564360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2" y="5429264"/>
            <a:ext cx="750099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Georgia" pitchFamily="18" charset="0"/>
              </a:rPr>
              <a:t>toothbrush,  fruits, vitamins, meat, bread rolls, milk, medicine, toothpaste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14290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latin typeface="Georgia" pitchFamily="18" charset="0"/>
              </a:rPr>
              <a:t>Choose what you can get here.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2198" y="4143380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toothpaste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4071942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toothbrush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86446" y="1357298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medicine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5786" y="1428736"/>
            <a:ext cx="278608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Georgia" pitchFamily="18" charset="0"/>
              </a:rPr>
              <a:t>vitamins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3225800"/>
          </a:xfrm>
        </p:spPr>
        <p:txBody>
          <a:bodyPr/>
          <a:lstStyle/>
          <a:p>
            <a:r>
              <a:rPr lang="en-US" b="1" i="1" dirty="0" smtClean="0">
                <a:latin typeface="Georgia" pitchFamily="18" charset="0"/>
              </a:rPr>
              <a:t>baker’s</a:t>
            </a:r>
            <a:r>
              <a:rPr lang="en-US" dirty="0" smtClean="0"/>
              <a:t>  </a:t>
            </a:r>
            <a:r>
              <a:rPr lang="uk-UA" sz="3600" i="1" dirty="0" smtClean="0">
                <a:latin typeface="Georgia" pitchFamily="18" charset="0"/>
              </a:rPr>
              <a:t>хлібний магазин, булочна</a:t>
            </a:r>
            <a:endParaRPr lang="ru-RU" sz="3600" i="1" dirty="0">
              <a:latin typeface="Georgia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57628"/>
            <a:ext cx="3811905" cy="276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3643314"/>
            <a:ext cx="421484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smtClean="0">
                <a:latin typeface="Georgia" pitchFamily="18" charset="0"/>
              </a:rPr>
              <a:t>baker’s</a:t>
            </a:r>
            <a:r>
              <a:rPr lang="uk-UA" sz="3600" b="1" i="1" u="sng" dirty="0">
                <a:latin typeface="Georgia" pitchFamily="18" charset="0"/>
              </a:rPr>
              <a:t> </a:t>
            </a:r>
            <a:r>
              <a:rPr lang="uk-UA" sz="3600" b="1" i="1" dirty="0" smtClean="0">
                <a:latin typeface="Georgia" pitchFamily="18" charset="0"/>
              </a:rPr>
              <a:t> </a:t>
            </a:r>
            <a:endParaRPr lang="en-US" sz="3600" b="1" i="1" dirty="0" smtClean="0">
              <a:latin typeface="Georgia" pitchFamily="18" charset="0"/>
            </a:endParaRPr>
          </a:p>
          <a:p>
            <a:pPr algn="ctr"/>
            <a:r>
              <a:rPr lang="en-US" sz="3600" b="1" i="1" dirty="0" smtClean="0">
                <a:latin typeface="Georgia" pitchFamily="18" charset="0"/>
              </a:rPr>
              <a:t>a place where you can buy bread</a:t>
            </a:r>
            <a:endParaRPr lang="uk-UA" sz="3600" i="1" dirty="0" smtClean="0">
              <a:latin typeface="Georgia" pitchFamily="18" charset="0"/>
            </a:endParaRPr>
          </a:p>
          <a:p>
            <a:endParaRPr lang="uk-UA" i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i="1" dirty="0" smtClean="0">
                <a:latin typeface="Georgia" pitchFamily="18" charset="0"/>
              </a:rPr>
              <a:t>Make your sentences:</a:t>
            </a:r>
            <a:r>
              <a:rPr lang="en-US" sz="3600" b="1" i="1" dirty="0" smtClean="0">
                <a:latin typeface="Georgia" pitchFamily="18" charset="0"/>
              </a:rPr>
              <a:t/>
            </a:r>
            <a:br>
              <a:rPr lang="en-US" sz="3600" b="1" i="1" dirty="0" smtClean="0">
                <a:latin typeface="Georgia" pitchFamily="18" charset="0"/>
              </a:rPr>
            </a:br>
            <a:r>
              <a:rPr lang="en-US" b="1" i="1" dirty="0" smtClean="0">
                <a:latin typeface="Georgia" pitchFamily="18" charset="0"/>
              </a:rPr>
              <a:t>We go to the ... </a:t>
            </a:r>
            <a:r>
              <a:rPr lang="en-US" b="1" i="1" dirty="0" smtClean="0">
                <a:latin typeface="Georgia" pitchFamily="18" charset="0"/>
              </a:rPr>
              <a:t>t</a:t>
            </a:r>
            <a:r>
              <a:rPr lang="en-US" b="1" i="1" dirty="0" smtClean="0">
                <a:latin typeface="Georgia" pitchFamily="18" charset="0"/>
              </a:rPr>
              <a:t>o get ….</a:t>
            </a:r>
            <a:endParaRPr lang="ru-RU" b="1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71802" y="2357430"/>
            <a:ext cx="3429024" cy="4143404"/>
          </a:xfrm>
        </p:spPr>
        <p:txBody>
          <a:bodyPr/>
          <a:lstStyle/>
          <a:p>
            <a:endParaRPr lang="en-US" b="1" i="1" dirty="0" smtClean="0">
              <a:latin typeface="Georgia" pitchFamily="18" charset="0"/>
            </a:endParaRPr>
          </a:p>
          <a:p>
            <a:r>
              <a:rPr lang="en-US" b="1" i="1" dirty="0" smtClean="0">
                <a:latin typeface="Georgia" pitchFamily="18" charset="0"/>
              </a:rPr>
              <a:t>b</a:t>
            </a:r>
            <a:r>
              <a:rPr lang="en-US" b="1" i="1" dirty="0" smtClean="0">
                <a:latin typeface="Georgia" pitchFamily="18" charset="0"/>
              </a:rPr>
              <a:t>aker’s</a:t>
            </a:r>
          </a:p>
          <a:p>
            <a:r>
              <a:rPr lang="en-US" b="1" i="1" dirty="0" smtClean="0">
                <a:latin typeface="Georgia" pitchFamily="18" charset="0"/>
              </a:rPr>
              <a:t>b</a:t>
            </a:r>
            <a:r>
              <a:rPr lang="en-US" b="1" i="1" dirty="0" smtClean="0">
                <a:latin typeface="Georgia" pitchFamily="18" charset="0"/>
              </a:rPr>
              <a:t>utchers</a:t>
            </a:r>
          </a:p>
          <a:p>
            <a:r>
              <a:rPr lang="en-US" b="1" i="1" dirty="0" smtClean="0">
                <a:latin typeface="Georgia" pitchFamily="18" charset="0"/>
              </a:rPr>
              <a:t>p</a:t>
            </a:r>
            <a:r>
              <a:rPr lang="en-US" b="1" i="1" dirty="0" smtClean="0">
                <a:latin typeface="Georgia" pitchFamily="18" charset="0"/>
              </a:rPr>
              <a:t>ost office</a:t>
            </a:r>
          </a:p>
          <a:p>
            <a:r>
              <a:rPr lang="en-US" b="1" i="1" dirty="0" smtClean="0">
                <a:latin typeface="Georgia" pitchFamily="18" charset="0"/>
              </a:rPr>
              <a:t>g</a:t>
            </a:r>
            <a:r>
              <a:rPr lang="en-US" b="1" i="1" dirty="0" smtClean="0">
                <a:latin typeface="Georgia" pitchFamily="18" charset="0"/>
              </a:rPr>
              <a:t>reengrocer’s</a:t>
            </a:r>
          </a:p>
          <a:p>
            <a:r>
              <a:rPr lang="en-US" b="1" i="1" dirty="0" smtClean="0">
                <a:latin typeface="Georgia" pitchFamily="18" charset="0"/>
              </a:rPr>
              <a:t>n</a:t>
            </a:r>
            <a:r>
              <a:rPr lang="en-US" b="1" i="1" dirty="0" smtClean="0">
                <a:latin typeface="Georgia" pitchFamily="18" charset="0"/>
              </a:rPr>
              <a:t>ewsagent’s</a:t>
            </a:r>
          </a:p>
          <a:p>
            <a:r>
              <a:rPr lang="en-US" b="1" i="1" dirty="0" smtClean="0">
                <a:latin typeface="Georgia" pitchFamily="18" charset="0"/>
              </a:rPr>
              <a:t>c</a:t>
            </a:r>
            <a:r>
              <a:rPr lang="en-US" b="1" i="1" dirty="0" smtClean="0">
                <a:latin typeface="Georgia" pitchFamily="18" charset="0"/>
              </a:rPr>
              <a:t>hemist’s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143512"/>
            <a:ext cx="2071702" cy="14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643314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5072074"/>
            <a:ext cx="209739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3116"/>
            <a:ext cx="20392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143116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643314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3154362"/>
          </a:xfrm>
        </p:spPr>
        <p:txBody>
          <a:bodyPr/>
          <a:lstStyle/>
          <a:p>
            <a:r>
              <a:rPr lang="en-US" b="1" i="1" dirty="0" smtClean="0">
                <a:latin typeface="Georgia" pitchFamily="18" charset="0"/>
              </a:rPr>
              <a:t>butcher’s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sz="3600" i="1" dirty="0" smtClean="0">
                <a:latin typeface="Georgia" pitchFamily="18" charset="0"/>
              </a:rPr>
              <a:t>м'ясний магазин</a:t>
            </a:r>
            <a:endParaRPr lang="ru-RU" sz="3600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876"/>
            <a:ext cx="4857752" cy="264320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i="1" u="sng" dirty="0" smtClean="0">
                <a:latin typeface="Georgia" pitchFamily="18" charset="0"/>
              </a:rPr>
              <a:t>butcher’s 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a place where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you can buy meat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and sausages</a:t>
            </a:r>
            <a:endParaRPr lang="ru-RU" sz="3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14752"/>
            <a:ext cx="3883343" cy="280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071966" cy="3154362"/>
          </a:xfrm>
        </p:spPr>
        <p:txBody>
          <a:bodyPr/>
          <a:lstStyle/>
          <a:p>
            <a:r>
              <a:rPr lang="en-US" b="1" i="1" dirty="0">
                <a:latin typeface="Georgia" pitchFamily="18" charset="0"/>
              </a:rPr>
              <a:t>p</a:t>
            </a:r>
            <a:r>
              <a:rPr lang="en-US" b="1" i="1" dirty="0" smtClean="0">
                <a:latin typeface="Georgia" pitchFamily="18" charset="0"/>
              </a:rPr>
              <a:t>ost office </a:t>
            </a:r>
            <a:br>
              <a:rPr lang="en-US" b="1" i="1" dirty="0" smtClean="0">
                <a:latin typeface="Georgia" pitchFamily="18" charset="0"/>
              </a:rPr>
            </a:br>
            <a:r>
              <a:rPr lang="uk-UA" sz="3600" i="1" dirty="0" smtClean="0">
                <a:latin typeface="Georgia" pitchFamily="18" charset="0"/>
              </a:rPr>
              <a:t>пошта</a:t>
            </a:r>
            <a:endParaRPr lang="ru-RU" sz="3600" i="1" dirty="0">
              <a:latin typeface="Georgia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4291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714752"/>
            <a:ext cx="352679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3714752"/>
            <a:ext cx="471490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>
                <a:latin typeface="Georgia" pitchFamily="18" charset="0"/>
              </a:rPr>
              <a:t>p</a:t>
            </a:r>
            <a:r>
              <a:rPr lang="en-US" sz="3600" b="1" i="1" u="sng" dirty="0" smtClean="0">
                <a:latin typeface="Georgia" pitchFamily="18" charset="0"/>
              </a:rPr>
              <a:t>ost office</a:t>
            </a:r>
            <a:r>
              <a:rPr lang="uk-UA" sz="3600" b="1" i="1" u="sng" dirty="0" smtClean="0">
                <a:latin typeface="Georgia" pitchFamily="18" charset="0"/>
              </a:rPr>
              <a:t> </a:t>
            </a:r>
            <a:endParaRPr lang="en-US" sz="3600" b="1" i="1" u="sng" dirty="0" smtClean="0">
              <a:latin typeface="Georgia" pitchFamily="18" charset="0"/>
            </a:endParaRPr>
          </a:p>
          <a:p>
            <a:pPr algn="ctr"/>
            <a:r>
              <a:rPr lang="en-US" sz="3600" b="1" i="1" dirty="0" smtClean="0">
                <a:latin typeface="Georgia" pitchFamily="18" charset="0"/>
              </a:rPr>
              <a:t>a place where </a:t>
            </a:r>
          </a:p>
          <a:p>
            <a:pPr algn="ctr"/>
            <a:r>
              <a:rPr lang="en-US" sz="3600" b="1" i="1" dirty="0" smtClean="0">
                <a:latin typeface="Georgia" pitchFamily="18" charset="0"/>
              </a:rPr>
              <a:t>you can buy stamps </a:t>
            </a:r>
            <a:endParaRPr lang="ru-RU" sz="3600" b="1" i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3154362"/>
          </a:xfrm>
        </p:spPr>
        <p:txBody>
          <a:bodyPr/>
          <a:lstStyle/>
          <a:p>
            <a:r>
              <a:rPr lang="en-US" b="1" i="1" dirty="0">
                <a:latin typeface="Georgia" pitchFamily="18" charset="0"/>
              </a:rPr>
              <a:t>c</a:t>
            </a:r>
            <a:r>
              <a:rPr lang="en-US" b="1" i="1" dirty="0" smtClean="0">
                <a:latin typeface="Georgia" pitchFamily="18" charset="0"/>
              </a:rPr>
              <a:t>hemist’s</a:t>
            </a:r>
            <a:br>
              <a:rPr lang="en-US" b="1" i="1" dirty="0" smtClean="0">
                <a:latin typeface="Georgia" pitchFamily="18" charset="0"/>
              </a:rPr>
            </a:br>
            <a:r>
              <a:rPr lang="uk-UA" sz="3600" i="1" dirty="0" smtClean="0">
                <a:latin typeface="Georgia" pitchFamily="18" charset="0"/>
              </a:rPr>
              <a:t>аптека</a:t>
            </a:r>
            <a:endParaRPr lang="ru-RU" sz="3600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3314"/>
            <a:ext cx="3614734" cy="2643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i="1" u="sng" dirty="0">
                <a:latin typeface="Georgia" pitchFamily="18" charset="0"/>
              </a:rPr>
              <a:t>c</a:t>
            </a:r>
            <a:r>
              <a:rPr lang="en-US" sz="3600" b="1" i="1" u="sng" dirty="0" smtClean="0">
                <a:latin typeface="Georgia" pitchFamily="18" charset="0"/>
              </a:rPr>
              <a:t>hemist’s </a:t>
            </a:r>
            <a:r>
              <a:rPr lang="en-US" sz="3600" b="1" i="1" u="sng" dirty="0">
                <a:latin typeface="Georgia" pitchFamily="18" charset="0"/>
              </a:rPr>
              <a:t>-</a:t>
            </a:r>
            <a:r>
              <a:rPr lang="en-US" sz="3600" b="1" i="1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a place where you can buy medicine </a:t>
            </a:r>
            <a:endParaRPr lang="ru-RU" sz="3600" b="1" i="1" dirty="0">
              <a:latin typeface="Georg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457203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791912" cy="279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286280" cy="32258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latin typeface="Georgia" pitchFamily="18" charset="0"/>
              </a:rPr>
              <a:t>greengrocer’s</a:t>
            </a:r>
            <a:br>
              <a:rPr lang="en-US" b="1" i="1" dirty="0" smtClean="0">
                <a:latin typeface="Georgia" pitchFamily="18" charset="0"/>
              </a:rPr>
            </a:br>
            <a:r>
              <a:rPr lang="uk-UA" sz="4000" i="1" dirty="0" smtClean="0">
                <a:latin typeface="Georgia" pitchFamily="18" charset="0"/>
              </a:rPr>
              <a:t>овочевий магазин</a:t>
            </a:r>
            <a:endParaRPr lang="ru-RU" sz="4000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643314"/>
            <a:ext cx="4286280" cy="307183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i="1" u="sng" dirty="0" smtClean="0">
                <a:latin typeface="Georgia" pitchFamily="18" charset="0"/>
              </a:rPr>
              <a:t>greengrocer’s</a:t>
            </a:r>
            <a:r>
              <a:rPr lang="en-US" sz="3600" b="1" i="1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a place where you can buy vegetables and fruits</a:t>
            </a:r>
            <a:endParaRPr lang="ru-RU" sz="3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643314"/>
            <a:ext cx="4118923" cy="295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20440" cy="28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286861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Georgia" pitchFamily="18" charset="0"/>
              </a:rPr>
              <a:t>n</a:t>
            </a:r>
            <a:r>
              <a:rPr lang="en-US" b="1" i="1" dirty="0" smtClean="0">
                <a:latin typeface="Georgia" pitchFamily="18" charset="0"/>
              </a:rPr>
              <a:t>ewsagent’s </a:t>
            </a:r>
            <a:br>
              <a:rPr lang="en-US" b="1" i="1" dirty="0" smtClean="0">
                <a:latin typeface="Georgia" pitchFamily="18" charset="0"/>
              </a:rPr>
            </a:br>
            <a:r>
              <a:rPr lang="uk-UA" sz="3600" i="1" dirty="0" smtClean="0">
                <a:latin typeface="Georgia" pitchFamily="18" charset="0"/>
              </a:rPr>
              <a:t>газетний кіоск</a:t>
            </a:r>
            <a:endParaRPr lang="ru-RU" sz="3600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429000"/>
            <a:ext cx="3757610" cy="30003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i="1" u="sng" dirty="0">
                <a:latin typeface="Georgia" pitchFamily="18" charset="0"/>
              </a:rPr>
              <a:t>n</a:t>
            </a:r>
            <a:r>
              <a:rPr lang="en-US" sz="3600" b="1" i="1" u="sng" dirty="0" smtClean="0">
                <a:latin typeface="Georgia" pitchFamily="18" charset="0"/>
              </a:rPr>
              <a:t>ewsagent’s </a:t>
            </a:r>
          </a:p>
          <a:p>
            <a:pPr algn="ctr">
              <a:buNone/>
            </a:pPr>
            <a:r>
              <a:rPr lang="en-US" sz="3600" b="1" i="1" dirty="0">
                <a:latin typeface="Georgia" pitchFamily="18" charset="0"/>
              </a:rPr>
              <a:t>a</a:t>
            </a:r>
            <a:r>
              <a:rPr lang="en-US" sz="3600" b="1" i="1" dirty="0" smtClean="0">
                <a:latin typeface="Georgia" pitchFamily="18" charset="0"/>
              </a:rPr>
              <a:t> place where you can get </a:t>
            </a:r>
          </a:p>
          <a:p>
            <a:pPr algn="ctr">
              <a:buNone/>
            </a:pPr>
            <a:r>
              <a:rPr lang="en-US" sz="3600" b="1" i="1" dirty="0" smtClean="0">
                <a:latin typeface="Georgia" pitchFamily="18" charset="0"/>
              </a:rPr>
              <a:t>a newspaper</a:t>
            </a:r>
            <a:endParaRPr lang="ru-RU" sz="3600" b="1" i="1" dirty="0">
              <a:latin typeface="Georg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4686"/>
            <a:ext cx="4078522" cy="319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3571900" cy="6429420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None/>
            </a:pPr>
            <a:r>
              <a:rPr lang="en-US" b="1" i="1" u="sng" dirty="0" smtClean="0">
                <a:latin typeface="Georgia" pitchFamily="18" charset="0"/>
              </a:rPr>
              <a:t>shops</a:t>
            </a:r>
            <a:endParaRPr lang="uk-UA" b="1" i="1" u="sng" dirty="0" smtClean="0">
              <a:latin typeface="Georgia" pitchFamily="18" charset="0"/>
            </a:endParaRPr>
          </a:p>
          <a:p>
            <a:r>
              <a:rPr lang="en-US" b="1" i="1" dirty="0" smtClean="0">
                <a:latin typeface="Georgia" pitchFamily="18" charset="0"/>
              </a:rPr>
              <a:t>baker’s</a:t>
            </a:r>
          </a:p>
          <a:p>
            <a:pPr>
              <a:lnSpc>
                <a:spcPct val="170000"/>
              </a:lnSpc>
            </a:pPr>
            <a:r>
              <a:rPr lang="en-US" b="1" i="1" dirty="0" smtClean="0">
                <a:latin typeface="Georgia" pitchFamily="18" charset="0"/>
              </a:rPr>
              <a:t>butcher’s</a:t>
            </a:r>
          </a:p>
          <a:p>
            <a:pPr>
              <a:lnSpc>
                <a:spcPct val="170000"/>
              </a:lnSpc>
            </a:pPr>
            <a:r>
              <a:rPr lang="en-US" b="1" i="1" dirty="0">
                <a:latin typeface="Georgia" pitchFamily="18" charset="0"/>
              </a:rPr>
              <a:t>c</a:t>
            </a:r>
            <a:r>
              <a:rPr lang="en-US" b="1" i="1" dirty="0" smtClean="0">
                <a:latin typeface="Georgia" pitchFamily="18" charset="0"/>
              </a:rPr>
              <a:t>hemist’s</a:t>
            </a:r>
          </a:p>
          <a:p>
            <a:pPr>
              <a:lnSpc>
                <a:spcPct val="170000"/>
              </a:lnSpc>
            </a:pPr>
            <a:r>
              <a:rPr lang="en-US" b="1" i="1" dirty="0" smtClean="0">
                <a:latin typeface="Georgia" pitchFamily="18" charset="0"/>
              </a:rPr>
              <a:t>post office</a:t>
            </a:r>
          </a:p>
          <a:p>
            <a:pPr>
              <a:lnSpc>
                <a:spcPct val="170000"/>
              </a:lnSpc>
            </a:pPr>
            <a:r>
              <a:rPr lang="en-US" b="1" i="1" dirty="0" smtClean="0">
                <a:latin typeface="Georgia" pitchFamily="18" charset="0"/>
              </a:rPr>
              <a:t>greengrocer’s</a:t>
            </a:r>
          </a:p>
          <a:p>
            <a:pPr>
              <a:lnSpc>
                <a:spcPct val="170000"/>
              </a:lnSpc>
            </a:pPr>
            <a:r>
              <a:rPr lang="en-US" b="1" i="1" dirty="0" smtClean="0">
                <a:latin typeface="Georgia" pitchFamily="18" charset="0"/>
              </a:rPr>
              <a:t>newsagent’s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14290"/>
            <a:ext cx="221457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43570" y="214290"/>
            <a:ext cx="3286148" cy="621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i="1" u="sng" dirty="0">
                <a:latin typeface="Georgia" pitchFamily="18" charset="0"/>
              </a:rPr>
              <a:t>м</a:t>
            </a:r>
            <a:r>
              <a:rPr lang="uk-UA" sz="3200" b="1" i="1" u="sng" dirty="0" smtClean="0">
                <a:latin typeface="Georgia" pitchFamily="18" charset="0"/>
              </a:rPr>
              <a:t>агазини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м</a:t>
            </a:r>
            <a:r>
              <a:rPr lang="en-US" sz="3200" b="1" i="1" dirty="0" smtClean="0">
                <a:latin typeface="Georgia" pitchFamily="18" charset="0"/>
              </a:rPr>
              <a:t>’</a:t>
            </a:r>
            <a:r>
              <a:rPr lang="uk-UA" sz="3200" b="1" i="1" dirty="0" smtClean="0">
                <a:latin typeface="Georgia" pitchFamily="18" charset="0"/>
              </a:rPr>
              <a:t>ясний</a:t>
            </a:r>
            <a:endParaRPr lang="en-US" sz="32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овочевий</a:t>
            </a:r>
            <a:endParaRPr lang="en-US" sz="32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пошта</a:t>
            </a:r>
            <a:endParaRPr lang="en-US" sz="32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булочна</a:t>
            </a:r>
            <a:endParaRPr lang="en-US" sz="32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газетний 		кіоск</a:t>
            </a:r>
            <a:endParaRPr lang="en-US" sz="32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3200" b="1" i="1" dirty="0" smtClean="0">
                <a:latin typeface="Georgia" pitchFamily="18" charset="0"/>
              </a:rPr>
              <a:t>аптека</a:t>
            </a:r>
            <a:endParaRPr lang="ru-RU" sz="320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500702"/>
            <a:ext cx="1905315" cy="115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 стрелкой 12"/>
          <p:cNvCxnSpPr/>
          <p:nvPr/>
        </p:nvCxnSpPr>
        <p:spPr>
          <a:xfrm>
            <a:off x="2357422" y="1500174"/>
            <a:ext cx="3286148" cy="20717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786050" y="1500174"/>
            <a:ext cx="2928958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714612" y="3214686"/>
            <a:ext cx="2928958" cy="24288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857488" y="2928934"/>
            <a:ext cx="2786082" cy="12144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3178959" y="2607463"/>
            <a:ext cx="2928958" cy="20002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428992" y="4357694"/>
            <a:ext cx="2214578" cy="15716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377</Words>
  <Application>Microsoft Office PowerPoint</Application>
  <PresentationFormat>Экран (4:3)</PresentationFormat>
  <Paragraphs>144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City   </vt:lpstr>
      <vt:lpstr>S h o p s</vt:lpstr>
      <vt:lpstr>baker’s  хлібний магазин, булочна</vt:lpstr>
      <vt:lpstr>butcher’s м'ясний магазин</vt:lpstr>
      <vt:lpstr>post office  пошта</vt:lpstr>
      <vt:lpstr>chemist’s аптека</vt:lpstr>
      <vt:lpstr>greengrocer’s овочевий магазин</vt:lpstr>
      <vt:lpstr>newsagent’s  газетний кіоск</vt:lpstr>
      <vt:lpstr>Слайд 9</vt:lpstr>
      <vt:lpstr>Слайд 10</vt:lpstr>
      <vt:lpstr>      shops      things </vt:lpstr>
      <vt:lpstr>What is missing?</vt:lpstr>
      <vt:lpstr>Слайд 13</vt:lpstr>
      <vt:lpstr>What is missing?</vt:lpstr>
      <vt:lpstr>What is missing?</vt:lpstr>
      <vt:lpstr>Слайд 16</vt:lpstr>
      <vt:lpstr>What is missing?</vt:lpstr>
      <vt:lpstr>What is missing?</vt:lpstr>
      <vt:lpstr>Слайд 19</vt:lpstr>
      <vt:lpstr>What is missing?</vt:lpstr>
      <vt:lpstr>Слайд 21</vt:lpstr>
      <vt:lpstr>Слайд 22</vt:lpstr>
      <vt:lpstr>Mum went to the butcher’s to get  some meat and sausages.</vt:lpstr>
      <vt:lpstr>Слайд 24</vt:lpstr>
      <vt:lpstr>Слайд 25</vt:lpstr>
      <vt:lpstr>Слайд 26</vt:lpstr>
      <vt:lpstr>Слайд 27</vt:lpstr>
      <vt:lpstr>Слайд 28</vt:lpstr>
      <vt:lpstr>Слайд 29</vt:lpstr>
      <vt:lpstr>Make your sentences: We go to the ... to get ….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city</dc:title>
  <dc:creator>Vic</dc:creator>
  <cp:lastModifiedBy>Vic</cp:lastModifiedBy>
  <cp:revision>61</cp:revision>
  <dcterms:created xsi:type="dcterms:W3CDTF">2010-11-20T11:57:22Z</dcterms:created>
  <dcterms:modified xsi:type="dcterms:W3CDTF">2011-02-14T23:12:28Z</dcterms:modified>
</cp:coreProperties>
</file>