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CD4E730-AD1B-4781-BE9A-D54DA27386BC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5D9F99A-66CE-4B45-B7DD-61085FCBB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4E730-AD1B-4781-BE9A-D54DA27386BC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9F99A-66CE-4B45-B7DD-61085FCBB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4E730-AD1B-4781-BE9A-D54DA27386BC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9F99A-66CE-4B45-B7DD-61085FCBB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CD4E730-AD1B-4781-BE9A-D54DA27386BC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9F99A-66CE-4B45-B7DD-61085FCBB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CD4E730-AD1B-4781-BE9A-D54DA27386BC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5D9F99A-66CE-4B45-B7DD-61085FCBB75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CD4E730-AD1B-4781-BE9A-D54DA27386BC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5D9F99A-66CE-4B45-B7DD-61085FCBB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CD4E730-AD1B-4781-BE9A-D54DA27386BC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5D9F99A-66CE-4B45-B7DD-61085FCBB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4E730-AD1B-4781-BE9A-D54DA27386BC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9F99A-66CE-4B45-B7DD-61085FCBB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CD4E730-AD1B-4781-BE9A-D54DA27386BC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5D9F99A-66CE-4B45-B7DD-61085FCBB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CD4E730-AD1B-4781-BE9A-D54DA27386BC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5D9F99A-66CE-4B45-B7DD-61085FCBB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CD4E730-AD1B-4781-BE9A-D54DA27386BC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5D9F99A-66CE-4B45-B7DD-61085FCBB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CD4E730-AD1B-4781-BE9A-D54DA27386BC}" type="datetimeFigureOut">
              <a:rPr lang="ru-RU" smtClean="0"/>
              <a:pPr/>
              <a:t>21.01.2012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5D9F99A-66CE-4B45-B7DD-61085FCBB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FF00"/>
                </a:solidFill>
              </a:rPr>
              <a:t>РОДИННА ТВЕРДИНЯ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/>
                </a:solidFill>
              </a:rPr>
              <a:t>Посібник для роботи з батьками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 </a:t>
            </a:r>
            <a:r>
              <a:rPr lang="uk-UA" b="1" dirty="0" smtClean="0"/>
              <a:t>Урок 3</a:t>
            </a:r>
            <a:endParaRPr lang="ru-RU" b="1" dirty="0"/>
          </a:p>
        </p:txBody>
      </p:sp>
      <p:pic>
        <p:nvPicPr>
          <p:cNvPr id="5" name="Содержимое 4" descr="3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722438"/>
            <a:ext cx="3399119" cy="452596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3372" y="1214422"/>
            <a:ext cx="4786346" cy="52864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3200" b="1" dirty="0" err="1" smtClean="0"/>
              <a:t>“Як</a:t>
            </a:r>
            <a:r>
              <a:rPr lang="uk-UA" sz="3200" b="1" dirty="0" smtClean="0"/>
              <a:t> навчити дитину слухати?”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b="1" dirty="0" smtClean="0">
                <a:solidFill>
                  <a:schemeClr val="tx1">
                    <a:lumMod val="85000"/>
                  </a:schemeClr>
                </a:solidFill>
              </a:rPr>
              <a:t>Батьки навчаються навичкам:</a:t>
            </a:r>
          </a:p>
          <a:p>
            <a:pPr>
              <a:buFontTx/>
              <a:buChar char="-"/>
            </a:pPr>
            <a:r>
              <a:rPr lang="uk-UA" sz="3200" b="1" dirty="0" smtClean="0">
                <a:solidFill>
                  <a:srgbClr val="FFFF00"/>
                </a:solidFill>
              </a:rPr>
              <a:t>Рефлекторного слухання;</a:t>
            </a:r>
          </a:p>
          <a:p>
            <a:pPr>
              <a:buFontTx/>
              <a:buChar char="-"/>
            </a:pPr>
            <a:r>
              <a:rPr lang="uk-UA" sz="3200" b="1" dirty="0" smtClean="0">
                <a:solidFill>
                  <a:srgbClr val="FFC000"/>
                </a:solidFill>
              </a:rPr>
              <a:t>Переконуються у необхідності </a:t>
            </a:r>
            <a:r>
              <a:rPr lang="uk-UA" sz="3200" b="1" dirty="0" smtClean="0"/>
              <a:t>читання вголос, </a:t>
            </a:r>
            <a:r>
              <a:rPr lang="uk-UA" sz="3200" b="1" dirty="0" smtClean="0">
                <a:solidFill>
                  <a:srgbClr val="002060"/>
                </a:solidFill>
              </a:rPr>
              <a:t>відкритості до запитань, </a:t>
            </a:r>
            <a:r>
              <a:rPr lang="uk-UA" sz="3200" b="1" dirty="0" smtClean="0">
                <a:solidFill>
                  <a:srgbClr val="000000"/>
                </a:solidFill>
              </a:rPr>
              <a:t>навчання від власних дітей </a:t>
            </a:r>
            <a:endParaRPr lang="ru-RU" sz="32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Уроки 4 і 5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3200" b="1" dirty="0" err="1" smtClean="0"/>
              <a:t>“Як</a:t>
            </a:r>
            <a:r>
              <a:rPr lang="uk-UA" sz="3200" b="1" dirty="0" smtClean="0"/>
              <a:t> підготувати дитину до дорослого життя?”</a:t>
            </a:r>
          </a:p>
          <a:p>
            <a:pPr>
              <a:buNone/>
            </a:pPr>
            <a:r>
              <a:rPr lang="uk-UA" sz="3200" b="1" dirty="0" smtClean="0">
                <a:solidFill>
                  <a:srgbClr val="FFFF00"/>
                </a:solidFill>
              </a:rPr>
              <a:t>Важливість виховання поваги і відповідальності</a:t>
            </a:r>
          </a:p>
          <a:p>
            <a:pPr>
              <a:buNone/>
            </a:pPr>
            <a:r>
              <a:rPr lang="uk-UA" sz="3200" b="1" dirty="0" smtClean="0">
                <a:solidFill>
                  <a:schemeClr val="bg1"/>
                </a:solidFill>
              </a:rPr>
              <a:t>Алгоритм складання </a:t>
            </a:r>
            <a:r>
              <a:rPr lang="uk-UA" sz="3200" b="1" dirty="0" err="1" smtClean="0">
                <a:solidFill>
                  <a:schemeClr val="bg1"/>
                </a:solidFill>
              </a:rPr>
              <a:t>“Домашніх</a:t>
            </a:r>
            <a:r>
              <a:rPr lang="uk-UA" sz="3200" b="1" dirty="0" smtClean="0">
                <a:solidFill>
                  <a:schemeClr val="bg1"/>
                </a:solidFill>
              </a:rPr>
              <a:t> </a:t>
            </a:r>
            <a:r>
              <a:rPr lang="uk-UA" sz="3200" b="1" dirty="0" err="1" smtClean="0">
                <a:solidFill>
                  <a:schemeClr val="bg1"/>
                </a:solidFill>
              </a:rPr>
              <a:t>правил”</a:t>
            </a:r>
            <a:endParaRPr lang="uk-UA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uk-UA" sz="3200" b="1" dirty="0" smtClean="0">
                <a:solidFill>
                  <a:srgbClr val="FFC000"/>
                </a:solidFill>
              </a:rPr>
              <a:t>Розроблення плану навчання дітей повазі і відповідальності</a:t>
            </a:r>
            <a:endParaRPr lang="en-US" sz="3200" b="1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УРОК 6 (на основі фільму)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56792"/>
            <a:ext cx="8286808" cy="5301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b="1" dirty="0" err="1" smtClean="0">
                <a:solidFill>
                  <a:srgbClr val="FFFF00"/>
                </a:solidFill>
              </a:rPr>
              <a:t>“Навчання</a:t>
            </a:r>
            <a:r>
              <a:rPr lang="uk-UA" sz="3600" b="1" dirty="0" smtClean="0">
                <a:solidFill>
                  <a:srgbClr val="FFFF00"/>
                </a:solidFill>
              </a:rPr>
              <a:t> </a:t>
            </a:r>
            <a:r>
              <a:rPr lang="uk-UA" sz="3600" b="1" dirty="0" err="1" smtClean="0">
                <a:solidFill>
                  <a:srgbClr val="FFFF00"/>
                </a:solidFill>
              </a:rPr>
              <a:t>прикладом”</a:t>
            </a:r>
            <a:endParaRPr lang="uk-UA" sz="36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uk-UA" sz="3200" b="1" dirty="0" smtClean="0"/>
              <a:t>   </a:t>
            </a:r>
          </a:p>
          <a:p>
            <a:pPr>
              <a:buNone/>
            </a:pPr>
            <a:endParaRPr lang="uk-UA" sz="3200" b="1" dirty="0" smtClean="0"/>
          </a:p>
          <a:p>
            <a:pPr>
              <a:buNone/>
            </a:pPr>
            <a:r>
              <a:rPr lang="uk-UA" sz="3200" b="1" dirty="0" smtClean="0"/>
              <a:t>   Ісус,як приклад лідера, зразок поваги і самодисципліни.</a:t>
            </a:r>
          </a:p>
          <a:p>
            <a:pPr>
              <a:buNone/>
            </a:pPr>
            <a:endParaRPr lang="uk-UA" sz="3200" b="1" dirty="0" smtClean="0"/>
          </a:p>
          <a:p>
            <a:pPr>
              <a:buNone/>
            </a:pPr>
            <a:r>
              <a:rPr lang="uk-UA" sz="3200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Урок 7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28736"/>
            <a:ext cx="889248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500" b="1" dirty="0" smtClean="0">
                <a:solidFill>
                  <a:srgbClr val="FFFF00"/>
                </a:solidFill>
              </a:rPr>
              <a:t>“Чим відрізняється дисциплінування від покарання?”</a:t>
            </a:r>
            <a:endParaRPr lang="en-US" sz="3500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uk-UA" sz="1000" b="1" dirty="0" smtClean="0">
              <a:solidFill>
                <a:srgbClr val="FFFF00"/>
              </a:solidFill>
            </a:endParaRPr>
          </a:p>
          <a:p>
            <a:pPr lvl="0"/>
            <a:r>
              <a:rPr lang="uk-UA" b="1" dirty="0" smtClean="0"/>
              <a:t>Існує велика відмінність між  покаранням і дисциплінуванням. </a:t>
            </a:r>
            <a:endParaRPr lang="en-US" b="1" dirty="0" smtClean="0"/>
          </a:p>
          <a:p>
            <a:pPr lvl="0"/>
            <a:endParaRPr lang="ru-RU" sz="1000" b="1" dirty="0" smtClean="0"/>
          </a:p>
          <a:p>
            <a:pPr lvl="0"/>
            <a:r>
              <a:rPr lang="uk-UA" b="1" dirty="0" smtClean="0"/>
              <a:t>Послідовне належне дисциплінування дитини розвиває в ній відчуття безпеки і довіри.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Урок 8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/>
          <a:lstStyle/>
          <a:p>
            <a:pPr>
              <a:buNone/>
            </a:pPr>
            <a:r>
              <a:rPr lang="uk-UA" sz="3600" b="1" dirty="0" smtClean="0"/>
              <a:t>“ЧИ ДОРЕЧНИЙ ГНІВ У БАТЬКІВСЬКОМУ ВИХОВАННІ?”</a:t>
            </a:r>
          </a:p>
          <a:p>
            <a:pPr>
              <a:buNone/>
            </a:pPr>
            <a:endParaRPr lang="uk-UA" b="1" dirty="0" smtClean="0"/>
          </a:p>
          <a:p>
            <a:pPr>
              <a:buNone/>
            </a:pPr>
            <a:r>
              <a:rPr lang="uk-UA" b="1" dirty="0" smtClean="0">
                <a:solidFill>
                  <a:srgbClr val="FFFF00"/>
                </a:solidFill>
              </a:rPr>
              <a:t>   Батьки розпізнають форми виникнення гніву, його руйнівні і позитивні наслідки, вчаться контролювати гнів і спрямувати його у конструктивне  русло</a:t>
            </a:r>
            <a:r>
              <a:rPr lang="uk-UA" dirty="0" smtClean="0">
                <a:solidFill>
                  <a:srgbClr val="FFFF00"/>
                </a:solidFill>
              </a:rPr>
              <a:t>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C000"/>
                </a:solidFill>
              </a:rPr>
              <a:t>Урок 9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722437"/>
            <a:ext cx="42100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b="1" dirty="0" err="1" smtClean="0"/>
              <a:t>“Як</a:t>
            </a:r>
            <a:r>
              <a:rPr lang="uk-UA" sz="3600" b="1" dirty="0" smtClean="0"/>
              <a:t> подолати </a:t>
            </a:r>
            <a:r>
              <a:rPr lang="uk-UA" sz="3600" b="1" dirty="0" err="1" smtClean="0"/>
              <a:t>марафон”</a:t>
            </a:r>
            <a:endParaRPr lang="uk-UA" sz="3600" b="1" dirty="0" smtClean="0"/>
          </a:p>
          <a:p>
            <a:pPr>
              <a:buNone/>
            </a:pPr>
            <a:endParaRPr lang="uk-UA" sz="3200" b="1" dirty="0" smtClean="0"/>
          </a:p>
          <a:p>
            <a:pPr>
              <a:buNone/>
            </a:pPr>
            <a:r>
              <a:rPr lang="uk-UA" sz="3200" b="1" dirty="0" smtClean="0">
                <a:solidFill>
                  <a:srgbClr val="FFFF00"/>
                </a:solidFill>
              </a:rPr>
              <a:t>  Головна тема: від дисципліни до самодисципліни</a:t>
            </a: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5" name="Содержимое 4" descr="SUPER015.bmp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957877"/>
            <a:ext cx="4038600" cy="40550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Гриф МОН України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uk-UA" sz="3200" dirty="0" err="1" smtClean="0"/>
              <a:t>“</a:t>
            </a:r>
            <a:r>
              <a:rPr lang="uk-UA" sz="3200" dirty="0" err="1" smtClean="0">
                <a:solidFill>
                  <a:schemeClr val="bg1"/>
                </a:solidFill>
              </a:rPr>
              <a:t>”</a:t>
            </a:r>
            <a:r>
              <a:rPr lang="uk-UA" sz="3200" b="1" dirty="0" err="1" smtClean="0">
                <a:solidFill>
                  <a:schemeClr val="bg1"/>
                </a:solidFill>
              </a:rPr>
              <a:t>Схвалено</a:t>
            </a:r>
            <a:r>
              <a:rPr lang="uk-UA" sz="3200" b="1" dirty="0" smtClean="0">
                <a:solidFill>
                  <a:schemeClr val="bg1"/>
                </a:solidFill>
              </a:rPr>
              <a:t> для використання у загальноосвітніх навчальних </a:t>
            </a:r>
            <a:r>
              <a:rPr lang="uk-UA" sz="3200" b="1" dirty="0" err="1" smtClean="0">
                <a:solidFill>
                  <a:schemeClr val="bg1"/>
                </a:solidFill>
              </a:rPr>
              <a:t>закладах”</a:t>
            </a:r>
            <a:endParaRPr lang="uk-UA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uk-UA" sz="2800" b="1" i="1" dirty="0" smtClean="0">
                <a:solidFill>
                  <a:srgbClr val="002060"/>
                </a:solidFill>
              </a:rPr>
              <a:t>(Протокол № 21 засідання комісії з інноваційної діяльності та дослідно-експериментальної роботи загальноосвітніх навчальних закладів Науково-методичної ради з питань освіти МОН України від 26.09.2011 р.)  </a:t>
            </a:r>
            <a:endParaRPr lang="ru-RU" sz="28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РОДИННА ТВЕРДИНЯ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sz="3600" b="1" dirty="0" smtClean="0"/>
              <a:t>Справжньою твердинею родини є міцні і здорові стосунки між її членами, в тому числі між батьками і дітьми</a:t>
            </a:r>
            <a:r>
              <a:rPr lang="en-US" sz="3600" b="1" smtClean="0"/>
              <a:t>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FF00"/>
                </a:solidFill>
              </a:rPr>
              <a:t>Мета посібника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uk-UA" sz="3200" b="1" dirty="0" smtClean="0"/>
              <a:t>допомогти батькам розпізнати притаманний їм стиль батьківського виховання, </a:t>
            </a:r>
            <a:endParaRPr lang="en-US" sz="3200" b="1" dirty="0" smtClean="0"/>
          </a:p>
          <a:p>
            <a:pPr>
              <a:buFontTx/>
              <a:buChar char="-"/>
            </a:pPr>
            <a:endParaRPr lang="uk-UA" sz="3200" b="1" dirty="0" smtClean="0"/>
          </a:p>
          <a:p>
            <a:pPr>
              <a:buFontTx/>
              <a:buChar char="-"/>
            </a:pPr>
            <a:r>
              <a:rPr lang="uk-UA" sz="3200" b="1" dirty="0" smtClean="0"/>
              <a:t>озброїти батьків навичками того, як змінити свій стиль батьківського виховання на більш ефективний і збалансований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FF00"/>
                </a:solidFill>
              </a:rPr>
              <a:t>Інформація стосовно курсу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3600" b="1" dirty="0" smtClean="0"/>
              <a:t>Тривалість заняття – 2 години (легко адаптувати)</a:t>
            </a:r>
            <a:endParaRPr lang="en-US" sz="3600" b="1" dirty="0" smtClean="0"/>
          </a:p>
          <a:p>
            <a:pPr>
              <a:buNone/>
            </a:pPr>
            <a:endParaRPr lang="uk-UA" sz="3600" b="1" dirty="0" smtClean="0"/>
          </a:p>
          <a:p>
            <a:pPr>
              <a:buNone/>
            </a:pPr>
            <a:r>
              <a:rPr lang="uk-UA" sz="3600" b="1" dirty="0" smtClean="0"/>
              <a:t>Тривалість курсу – 9 занять, тобто = навчальному року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Складові посібника</a:t>
            </a:r>
            <a:endParaRPr lang="ru-RU" b="1" dirty="0"/>
          </a:p>
        </p:txBody>
      </p:sp>
      <p:pic>
        <p:nvPicPr>
          <p:cNvPr id="8" name="Содержимое 7" descr="5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652213"/>
            <a:ext cx="4038600" cy="2666412"/>
          </a:xfr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21008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sz="3200" b="1" dirty="0" smtClean="0"/>
              <a:t>Батьківське</a:t>
            </a:r>
            <a:endParaRPr lang="en-US" sz="3200" b="1" dirty="0" smtClean="0"/>
          </a:p>
          <a:p>
            <a:pPr>
              <a:buNone/>
            </a:pPr>
            <a:r>
              <a:rPr lang="en-US" sz="3200" b="1" dirty="0" smtClean="0"/>
              <a:t>	</a:t>
            </a:r>
            <a:r>
              <a:rPr lang="uk-UA" sz="3200" b="1" dirty="0" smtClean="0"/>
              <a:t>виховання </a:t>
            </a:r>
            <a:endParaRPr lang="en-US" sz="3200" b="1" dirty="0" smtClean="0"/>
          </a:p>
          <a:p>
            <a:pPr>
              <a:buNone/>
            </a:pPr>
            <a:r>
              <a:rPr lang="en-US" sz="3200" b="1" dirty="0" smtClean="0"/>
              <a:t>	</a:t>
            </a:r>
            <a:r>
              <a:rPr lang="uk-UA" sz="3200" b="1" dirty="0" smtClean="0"/>
              <a:t>включає </a:t>
            </a:r>
            <a:endParaRPr lang="en-US" sz="3200" b="1" dirty="0" smtClean="0"/>
          </a:p>
          <a:p>
            <a:pPr>
              <a:buNone/>
            </a:pPr>
            <a:r>
              <a:rPr lang="en-US" sz="3200" b="1" dirty="0" smtClean="0"/>
              <a:t>	</a:t>
            </a:r>
            <a:r>
              <a:rPr lang="uk-UA" sz="3200" b="1" dirty="0" smtClean="0"/>
              <a:t>інтелектуальний, </a:t>
            </a:r>
            <a:r>
              <a:rPr lang="uk-UA" sz="3200" b="1" dirty="0" smtClean="0">
                <a:solidFill>
                  <a:srgbClr val="FFFF00"/>
                </a:solidFill>
              </a:rPr>
              <a:t>соціальний</a:t>
            </a:r>
            <a:r>
              <a:rPr lang="uk-UA" sz="3200" b="1" dirty="0" smtClean="0"/>
              <a:t>, </a:t>
            </a:r>
            <a:endParaRPr lang="en-US" sz="3200" b="1" dirty="0" smtClean="0"/>
          </a:p>
          <a:p>
            <a:pPr>
              <a:buNone/>
            </a:pPr>
            <a:r>
              <a:rPr lang="en-US" sz="3200" b="1" dirty="0" smtClean="0">
                <a:solidFill>
                  <a:srgbClr val="00B0F0"/>
                </a:solidFill>
              </a:rPr>
              <a:t>	</a:t>
            </a:r>
            <a:r>
              <a:rPr lang="uk-UA" sz="3200" b="1" dirty="0" smtClean="0">
                <a:solidFill>
                  <a:srgbClr val="00B0F0"/>
                </a:solidFill>
              </a:rPr>
              <a:t>моральний</a:t>
            </a:r>
            <a:r>
              <a:rPr lang="uk-UA" sz="3200" b="1" dirty="0" smtClean="0"/>
              <a:t> і </a:t>
            </a:r>
            <a:endParaRPr lang="en-US" sz="3200" b="1" dirty="0" smtClean="0"/>
          </a:p>
          <a:p>
            <a:pPr>
              <a:buNone/>
            </a:pP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</a:rPr>
              <a:t>духовний</a:t>
            </a:r>
            <a:r>
              <a:rPr lang="uk-UA" sz="3200" b="1" dirty="0" smtClean="0"/>
              <a:t> виміри</a:t>
            </a:r>
            <a:r>
              <a:rPr lang="uk-UA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Важливість духовного виміру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</a:t>
            </a:r>
            <a:r>
              <a:rPr lang="uk-UA" sz="3600" b="1" dirty="0" smtClean="0"/>
              <a:t>Саме духовність визначає розуміння </a:t>
            </a:r>
            <a:endParaRPr lang="en-US" sz="3600" b="1" dirty="0" smtClean="0"/>
          </a:p>
          <a:p>
            <a:pPr>
              <a:buNone/>
            </a:pPr>
            <a:endParaRPr lang="uk-UA" sz="1100" b="1" dirty="0" smtClean="0"/>
          </a:p>
          <a:p>
            <a:pPr>
              <a:buNone/>
            </a:pPr>
            <a:r>
              <a:rPr lang="uk-UA" sz="3600" b="1" dirty="0" smtClean="0"/>
              <a:t>   </a:t>
            </a:r>
            <a:r>
              <a:rPr lang="uk-UA" sz="3600" b="1" dirty="0" smtClean="0">
                <a:solidFill>
                  <a:srgbClr val="FFFF00"/>
                </a:solidFill>
              </a:rPr>
              <a:t>вродженої цінності кожної особи</a:t>
            </a:r>
            <a:r>
              <a:rPr lang="uk-UA" sz="3600" b="1" dirty="0" smtClean="0"/>
              <a:t>,</a:t>
            </a:r>
            <a:endParaRPr lang="en-US" sz="3600" b="1" dirty="0" smtClean="0"/>
          </a:p>
          <a:p>
            <a:pPr>
              <a:buNone/>
            </a:pPr>
            <a:endParaRPr lang="uk-UA" sz="1100" b="1" dirty="0" smtClean="0"/>
          </a:p>
          <a:p>
            <a:pPr>
              <a:buNone/>
            </a:pPr>
            <a:r>
              <a:rPr lang="uk-UA" sz="3600" b="1" dirty="0" smtClean="0"/>
              <a:t>   </a:t>
            </a:r>
            <a:r>
              <a:rPr lang="uk-UA" sz="3600" b="1" dirty="0" smtClean="0">
                <a:solidFill>
                  <a:schemeClr val="bg1"/>
                </a:solidFill>
              </a:rPr>
              <a:t>добра і зла,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uk-UA" sz="11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uk-UA" sz="3600" b="1" dirty="0" smtClean="0"/>
              <a:t>   </a:t>
            </a:r>
            <a:r>
              <a:rPr lang="uk-UA" sz="3600" b="1" dirty="0" smtClean="0">
                <a:solidFill>
                  <a:srgbClr val="003300"/>
                </a:solidFill>
              </a:rPr>
              <a:t>правильного і неправильного,</a:t>
            </a:r>
            <a:endParaRPr lang="en-US" sz="3600" b="1" dirty="0" smtClean="0">
              <a:solidFill>
                <a:srgbClr val="003300"/>
              </a:solidFill>
            </a:endParaRPr>
          </a:p>
          <a:p>
            <a:pPr>
              <a:buNone/>
            </a:pPr>
            <a:r>
              <a:rPr lang="uk-UA" sz="3600" b="1" dirty="0" smtClean="0"/>
              <a:t> </a:t>
            </a:r>
          </a:p>
          <a:p>
            <a:pPr>
              <a:buNone/>
            </a:pPr>
            <a:r>
              <a:rPr lang="uk-UA" sz="3600" b="1" dirty="0" smtClean="0"/>
              <a:t>    того,  що будує і руйнує 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Духовний вимір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sz="3200" b="1" dirty="0" smtClean="0"/>
              <a:t>Всі біблійні концепції, що наведені тут є спільними для всіх християн: православних, католиків і протестантів.</a:t>
            </a:r>
            <a:r>
              <a:rPr lang="uk-UA" sz="3200" dirty="0" smtClean="0"/>
              <a:t> </a:t>
            </a:r>
            <a:endParaRPr lang="en-US" sz="3200" dirty="0" smtClean="0"/>
          </a:p>
          <a:p>
            <a:pPr>
              <a:buNone/>
            </a:pPr>
            <a:endParaRPr lang="uk-UA" sz="3200" dirty="0" smtClean="0"/>
          </a:p>
          <a:p>
            <a:pPr>
              <a:buNone/>
            </a:pPr>
            <a:r>
              <a:rPr lang="uk-UA" b="1" dirty="0" smtClean="0"/>
              <a:t>Два шляхи:</a:t>
            </a:r>
          </a:p>
          <a:p>
            <a:pPr>
              <a:buFontTx/>
              <a:buChar char="-"/>
            </a:pPr>
            <a:r>
              <a:rPr lang="uk-UA" b="1" dirty="0" smtClean="0"/>
              <a:t>нейтрально-інформаційний</a:t>
            </a:r>
          </a:p>
          <a:p>
            <a:pPr>
              <a:buFontTx/>
              <a:buChar char="-"/>
            </a:pPr>
            <a:r>
              <a:rPr lang="uk-UA" b="1" dirty="0" smtClean="0">
                <a:solidFill>
                  <a:srgbClr val="FFFF00"/>
                </a:solidFill>
              </a:rPr>
              <a:t>через розділ </a:t>
            </a:r>
            <a:r>
              <a:rPr lang="uk-UA" b="1" dirty="0" err="1" smtClean="0">
                <a:solidFill>
                  <a:srgbClr val="FFFF00"/>
                </a:solidFill>
              </a:rPr>
              <a:t>“Дивимося</a:t>
            </a:r>
            <a:r>
              <a:rPr lang="uk-UA" b="1" dirty="0" smtClean="0">
                <a:solidFill>
                  <a:srgbClr val="FFFF00"/>
                </a:solidFill>
              </a:rPr>
              <a:t> </a:t>
            </a:r>
            <a:r>
              <a:rPr lang="uk-UA" b="1" dirty="0" err="1" smtClean="0">
                <a:solidFill>
                  <a:srgbClr val="FFFF00"/>
                </a:solidFill>
              </a:rPr>
              <a:t>глибше”</a:t>
            </a:r>
            <a:endParaRPr lang="uk-UA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Урок 1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</a:t>
            </a:r>
            <a:r>
              <a:rPr lang="uk-UA" sz="3200" b="1" dirty="0" err="1" smtClean="0"/>
              <a:t>“Який</a:t>
            </a:r>
            <a:r>
              <a:rPr lang="uk-UA" sz="3200" b="1" dirty="0" smtClean="0"/>
              <a:t> Ваш </a:t>
            </a:r>
            <a:r>
              <a:rPr lang="ru-RU" sz="3200" b="1" dirty="0" smtClean="0"/>
              <a:t>стиль </a:t>
            </a:r>
            <a:r>
              <a:rPr lang="ru-RU" sz="3200" b="1" dirty="0" err="1" smtClean="0"/>
              <a:t>батьківського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виховання</a:t>
            </a:r>
            <a:r>
              <a:rPr lang="ru-RU" sz="3200" b="1" dirty="0" smtClean="0"/>
              <a:t>?»</a:t>
            </a:r>
          </a:p>
          <a:p>
            <a:pPr>
              <a:buNone/>
            </a:pPr>
            <a:r>
              <a:rPr lang="uk-UA" sz="3200" b="1" dirty="0" smtClean="0"/>
              <a:t> </a:t>
            </a:r>
            <a:r>
              <a:rPr lang="uk-UA" sz="3200" b="1" dirty="0" smtClean="0"/>
              <a:t>  </a:t>
            </a:r>
          </a:p>
          <a:p>
            <a:pPr>
              <a:buNone/>
            </a:pPr>
            <a:r>
              <a:rPr lang="uk-UA" sz="3200" b="1" dirty="0" smtClean="0"/>
              <a:t> </a:t>
            </a:r>
            <a:r>
              <a:rPr lang="uk-UA" sz="3200" b="1" dirty="0" smtClean="0"/>
              <a:t>  </a:t>
            </a:r>
            <a:r>
              <a:rPr lang="uk-UA" sz="3200" b="1" dirty="0" smtClean="0"/>
              <a:t>4 стилі</a:t>
            </a:r>
            <a:r>
              <a:rPr lang="en-US" sz="3200" b="1" dirty="0" smtClean="0"/>
              <a:t> </a:t>
            </a:r>
            <a:r>
              <a:rPr lang="uk-UA" sz="3200" b="1" dirty="0" smtClean="0"/>
              <a:t>батьківського виховання</a:t>
            </a:r>
            <a:endParaRPr lang="uk-UA" sz="3200" b="1" dirty="0" smtClean="0"/>
          </a:p>
        </p:txBody>
      </p:sp>
      <p:pic>
        <p:nvPicPr>
          <p:cNvPr id="8" name="Содержимое 7" descr="7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000240"/>
            <a:ext cx="4281518" cy="37147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 </a:t>
            </a:r>
            <a:r>
              <a:rPr lang="uk-UA" b="1" dirty="0" smtClean="0"/>
              <a:t>Урок 2</a:t>
            </a:r>
            <a:endParaRPr lang="ru-RU" b="1" dirty="0"/>
          </a:p>
        </p:txBody>
      </p:sp>
      <p:pic>
        <p:nvPicPr>
          <p:cNvPr id="5" name="Содержимое 4" descr="CHILD1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91940"/>
            <a:ext cx="4038600" cy="4186957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31628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200" b="1" dirty="0" smtClean="0"/>
              <a:t>  </a:t>
            </a:r>
            <a:r>
              <a:rPr lang="uk-UA" sz="3200" b="1" dirty="0" err="1" smtClean="0"/>
              <a:t>“Чого</a:t>
            </a:r>
            <a:r>
              <a:rPr lang="uk-UA" sz="3200" b="1" dirty="0" smtClean="0"/>
              <a:t> найбільше потребує Ваша дитина?”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b="1" dirty="0" smtClean="0">
                <a:solidFill>
                  <a:srgbClr val="FFFF00"/>
                </a:solidFill>
              </a:rPr>
              <a:t>   </a:t>
            </a:r>
            <a:r>
              <a:rPr lang="uk-UA" sz="3200" b="1" dirty="0" smtClean="0">
                <a:solidFill>
                  <a:srgbClr val="FFFF00"/>
                </a:solidFill>
              </a:rPr>
              <a:t>Батьки вчаться як висловлювати любов до своєї дитини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119</TotalTime>
  <Words>382</Words>
  <Application>Microsoft Office PowerPoint</Application>
  <PresentationFormat>Экран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Яркая</vt:lpstr>
      <vt:lpstr>РОДИННА ТВЕРДИНЯ</vt:lpstr>
      <vt:lpstr>РОДИННА ТВЕРДИНЯ</vt:lpstr>
      <vt:lpstr>Мета посібника</vt:lpstr>
      <vt:lpstr>Інформація стосовно курсу</vt:lpstr>
      <vt:lpstr>Складові посібника</vt:lpstr>
      <vt:lpstr>Важливість духовного виміру</vt:lpstr>
      <vt:lpstr>Духовний вимір</vt:lpstr>
      <vt:lpstr>Урок 1</vt:lpstr>
      <vt:lpstr> Урок 2</vt:lpstr>
      <vt:lpstr> Урок 3</vt:lpstr>
      <vt:lpstr>Уроки 4 і 5</vt:lpstr>
      <vt:lpstr>УРОК 6 (на основі фільму)</vt:lpstr>
      <vt:lpstr>Урок 7</vt:lpstr>
      <vt:lpstr>Урок 8</vt:lpstr>
      <vt:lpstr>Урок 9</vt:lpstr>
      <vt:lpstr>Гриф МОН України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Найкращий скарб</dc:title>
  <dc:creator>HP</dc:creator>
  <cp:lastModifiedBy>HP</cp:lastModifiedBy>
  <cp:revision>18</cp:revision>
  <dcterms:created xsi:type="dcterms:W3CDTF">2011-06-17T09:46:25Z</dcterms:created>
  <dcterms:modified xsi:type="dcterms:W3CDTF">2012-01-21T09:20:40Z</dcterms:modified>
</cp:coreProperties>
</file>