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5" r:id="rId10"/>
    <p:sldId id="267" r:id="rId11"/>
    <p:sldId id="268" r:id="rId12"/>
    <p:sldId id="264" r:id="rId13"/>
    <p:sldId id="272" r:id="rId14"/>
    <p:sldId id="273" r:id="rId15"/>
    <p:sldId id="274" r:id="rId16"/>
    <p:sldId id="275" r:id="rId17"/>
    <p:sldId id="278" r:id="rId18"/>
    <p:sldId id="277" r:id="rId19"/>
    <p:sldId id="283" r:id="rId20"/>
    <p:sldId id="269" r:id="rId21"/>
    <p:sldId id="279" r:id="rId22"/>
    <p:sldId id="280" r:id="rId23"/>
    <p:sldId id="281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7"/>
    <a:srgbClr val="007033"/>
    <a:srgbClr val="A3310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7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B1CD4-0EBF-4169-9448-392ED2D21D0B}" type="datetimeFigureOut">
              <a:rPr lang="uk-UA" smtClean="0"/>
              <a:pPr/>
              <a:t>22.10.2013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663766-EF29-4517-A1F3-92BE78669C15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6B62-6EC4-4F1F-96EE-5D89D6F945BC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7CA0DF2-BB78-45C6-A1EA-C0D8F3EFC8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6B62-6EC4-4F1F-96EE-5D89D6F945BC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0DF2-BB78-45C6-A1EA-C0D8F3EFC8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6B62-6EC4-4F1F-96EE-5D89D6F945BC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0DF2-BB78-45C6-A1EA-C0D8F3EFC8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6B62-6EC4-4F1F-96EE-5D89D6F945BC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7CA0DF2-BB78-45C6-A1EA-C0D8F3EFC8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6B62-6EC4-4F1F-96EE-5D89D6F945BC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0DF2-BB78-45C6-A1EA-C0D8F3EFC8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6B62-6EC4-4F1F-96EE-5D89D6F945BC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0DF2-BB78-45C6-A1EA-C0D8F3EFC8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6B62-6EC4-4F1F-96EE-5D89D6F945BC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7CA0DF2-BB78-45C6-A1EA-C0D8F3EFC8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6B62-6EC4-4F1F-96EE-5D89D6F945BC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0DF2-BB78-45C6-A1EA-C0D8F3EFC8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6B62-6EC4-4F1F-96EE-5D89D6F945BC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0DF2-BB78-45C6-A1EA-C0D8F3EFC8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6B62-6EC4-4F1F-96EE-5D89D6F945BC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0DF2-BB78-45C6-A1EA-C0D8F3EFC8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6B62-6EC4-4F1F-96EE-5D89D6F945BC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0DF2-BB78-45C6-A1EA-C0D8F3EFC8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77A6B62-6EC4-4F1F-96EE-5D89D6F945BC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7CA0DF2-BB78-45C6-A1EA-C0D8F3EFC8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1428736"/>
            <a:ext cx="8458200" cy="3371864"/>
          </a:xfrm>
        </p:spPr>
        <p:txBody>
          <a:bodyPr>
            <a:normAutofit/>
          </a:bodyPr>
          <a:lstStyle/>
          <a:p>
            <a:r>
              <a:rPr lang="uk-UA" sz="4400" b="1" dirty="0" smtClean="0"/>
              <a:t>ПЕДАГОГІЧНА ЦІННІСТЬ БІБЛІЇ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Актуальність приповістей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uk-UA" sz="2800" u="sng" dirty="0" smtClean="0"/>
              <a:t>Сімейне життя:</a:t>
            </a:r>
          </a:p>
          <a:p>
            <a:pPr>
              <a:buNone/>
            </a:pPr>
            <a:r>
              <a:rPr lang="uk-UA" sz="2800" b="1" dirty="0" err="1" smtClean="0">
                <a:solidFill>
                  <a:srgbClr val="002060"/>
                </a:solidFill>
              </a:rPr>
              <a:t>“Ліпший</a:t>
            </a:r>
            <a:r>
              <a:rPr lang="uk-UA" sz="2800" b="1" dirty="0" smtClean="0">
                <a:solidFill>
                  <a:srgbClr val="002060"/>
                </a:solidFill>
              </a:rPr>
              <a:t> черствий кусок зі спокоєм, ніж дім, повний учти м</a:t>
            </a:r>
            <a:r>
              <a:rPr lang="en-US" sz="2800" b="1" dirty="0" smtClean="0">
                <a:solidFill>
                  <a:srgbClr val="002060"/>
                </a:solidFill>
              </a:rPr>
              <a:t>’</a:t>
            </a:r>
            <a:r>
              <a:rPr lang="uk-UA" sz="2800" b="1" dirty="0" smtClean="0">
                <a:solidFill>
                  <a:srgbClr val="002060"/>
                </a:solidFill>
              </a:rPr>
              <a:t>ясної, зі </a:t>
            </a:r>
            <a:r>
              <a:rPr lang="uk-UA" sz="2800" b="1" dirty="0" err="1" smtClean="0">
                <a:solidFill>
                  <a:srgbClr val="002060"/>
                </a:solidFill>
              </a:rPr>
              <a:t>сваркою”</a:t>
            </a:r>
            <a:r>
              <a:rPr lang="uk-UA" sz="2800" b="1" dirty="0" smtClean="0">
                <a:solidFill>
                  <a:srgbClr val="002060"/>
                </a:solidFill>
              </a:rPr>
              <a:t>(Пр.17:1).</a:t>
            </a:r>
          </a:p>
          <a:p>
            <a:pPr>
              <a:buNone/>
            </a:pPr>
            <a:r>
              <a:rPr lang="uk-UA" sz="2800" b="1" dirty="0" err="1" smtClean="0">
                <a:solidFill>
                  <a:srgbClr val="002060"/>
                </a:solidFill>
              </a:rPr>
              <a:t>“Ліпше</a:t>
            </a:r>
            <a:r>
              <a:rPr lang="uk-UA" sz="2800" b="1" dirty="0" smtClean="0">
                <a:solidFill>
                  <a:srgbClr val="002060"/>
                </a:solidFill>
              </a:rPr>
              <a:t> сидіти в пустинній країні, ніж з сварливою та сердитою </a:t>
            </a:r>
            <a:r>
              <a:rPr lang="uk-UA" sz="2800" b="1" dirty="0" err="1" smtClean="0">
                <a:solidFill>
                  <a:srgbClr val="002060"/>
                </a:solidFill>
              </a:rPr>
              <a:t>жінкою”</a:t>
            </a:r>
            <a:r>
              <a:rPr lang="uk-UA" sz="2800" b="1" dirty="0" smtClean="0">
                <a:solidFill>
                  <a:srgbClr val="002060"/>
                </a:solidFill>
              </a:rPr>
              <a:t> (Пр.21:19).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uk-UA" sz="28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uk-UA" sz="2800" u="sng" dirty="0" smtClean="0">
                <a:solidFill>
                  <a:schemeClr val="accent6">
                    <a:lumMod val="50000"/>
                  </a:schemeClr>
                </a:solidFill>
              </a:rPr>
              <a:t>Превентивне виховання: </a:t>
            </a:r>
          </a:p>
          <a:p>
            <a:pPr>
              <a:buNone/>
            </a:pP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   </a:t>
            </a:r>
            <a:r>
              <a:rPr lang="uk-UA" sz="2800" b="1" dirty="0" err="1" smtClean="0">
                <a:solidFill>
                  <a:srgbClr val="002060"/>
                </a:solidFill>
              </a:rPr>
              <a:t>“Вино</a:t>
            </a:r>
            <a:r>
              <a:rPr lang="uk-UA" sz="2800" b="1" dirty="0" smtClean="0">
                <a:solidFill>
                  <a:srgbClr val="002060"/>
                </a:solidFill>
              </a:rPr>
              <a:t> –</a:t>
            </a:r>
            <a:r>
              <a:rPr lang="uk-UA" sz="2800" b="1" dirty="0" smtClean="0">
                <a:solidFill>
                  <a:srgbClr val="002060"/>
                </a:solidFill>
                <a:sym typeface="Symbol"/>
              </a:rPr>
              <a:t> </a:t>
            </a:r>
            <a:r>
              <a:rPr lang="uk-UA" sz="2800" b="1" dirty="0" smtClean="0">
                <a:solidFill>
                  <a:srgbClr val="002060"/>
                </a:solidFill>
              </a:rPr>
              <a:t>то насмішник, напій п</a:t>
            </a:r>
            <a:r>
              <a:rPr lang="en-US" sz="2800" b="1" dirty="0" smtClean="0">
                <a:solidFill>
                  <a:srgbClr val="002060"/>
                </a:solidFill>
              </a:rPr>
              <a:t>’</a:t>
            </a:r>
            <a:r>
              <a:rPr lang="uk-UA" sz="2800" b="1" dirty="0" err="1" smtClean="0">
                <a:solidFill>
                  <a:srgbClr val="002060"/>
                </a:solidFill>
              </a:rPr>
              <a:t>янкий</a:t>
            </a:r>
            <a:r>
              <a:rPr lang="uk-UA" sz="2800" b="1" dirty="0" smtClean="0">
                <a:solidFill>
                  <a:srgbClr val="002060"/>
                </a:solidFill>
              </a:rPr>
              <a:t> – </a:t>
            </a:r>
            <a:r>
              <a:rPr lang="uk-UA" sz="2800" b="1" dirty="0" err="1" smtClean="0">
                <a:solidFill>
                  <a:srgbClr val="002060"/>
                </a:solidFill>
              </a:rPr>
              <a:t>галасун</a:t>
            </a:r>
            <a:r>
              <a:rPr lang="uk-UA" sz="2800" b="1" dirty="0" smtClean="0">
                <a:solidFill>
                  <a:srgbClr val="002060"/>
                </a:solidFill>
              </a:rPr>
              <a:t>, і кожен, хто блудить в ньому, </a:t>
            </a:r>
            <a:r>
              <a:rPr lang="uk-UA" sz="2800" b="1" dirty="0" err="1" smtClean="0">
                <a:solidFill>
                  <a:srgbClr val="002060"/>
                </a:solidFill>
              </a:rPr>
              <a:t>немудрий”</a:t>
            </a:r>
            <a:r>
              <a:rPr lang="uk-UA" sz="2800" b="1" dirty="0" smtClean="0">
                <a:solidFill>
                  <a:srgbClr val="002060"/>
                </a:solidFill>
              </a:rPr>
              <a:t> (Пр.20:1).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Актуальність приповістей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uk-UA" sz="2800" u="sng" dirty="0" smtClean="0"/>
              <a:t>Чистота стосунків між чоловіком і жінкою</a:t>
            </a:r>
            <a:r>
              <a:rPr lang="uk-UA" sz="2800" dirty="0" smtClean="0"/>
              <a:t>:</a:t>
            </a:r>
          </a:p>
          <a:p>
            <a:pPr>
              <a:buNone/>
            </a:pPr>
            <a:r>
              <a:rPr lang="uk-UA" sz="2800" dirty="0" smtClean="0"/>
              <a:t>   </a:t>
            </a:r>
            <a:r>
              <a:rPr lang="uk-UA" sz="2800" b="1" dirty="0" err="1" smtClean="0">
                <a:solidFill>
                  <a:srgbClr val="002060"/>
                </a:solidFill>
              </a:rPr>
              <a:t>“Хай</a:t>
            </a:r>
            <a:r>
              <a:rPr lang="uk-UA" sz="2800" b="1" dirty="0" smtClean="0">
                <a:solidFill>
                  <a:srgbClr val="002060"/>
                </a:solidFill>
              </a:rPr>
              <a:t> твоє джерело буде благословенне, і радій через жінку твоїх юних літ…. Впивайся назавжди коханням її ”(Пр. 5:18-19</a:t>
            </a:r>
            <a:r>
              <a:rPr lang="uk-UA" sz="2800" dirty="0" smtClean="0">
                <a:solidFill>
                  <a:srgbClr val="002060"/>
                </a:solidFill>
              </a:rPr>
              <a:t>)</a:t>
            </a:r>
            <a:r>
              <a:rPr lang="uk-UA" sz="2800" b="1" dirty="0" smtClean="0">
                <a:solidFill>
                  <a:srgbClr val="002060"/>
                </a:solidFill>
              </a:rPr>
              <a:t>.</a:t>
            </a:r>
            <a:r>
              <a:rPr lang="uk-UA" sz="2800" dirty="0" smtClean="0">
                <a:solidFill>
                  <a:srgbClr val="002060"/>
                </a:solidFill>
              </a:rPr>
              <a:t> </a:t>
            </a:r>
            <a:endParaRPr lang="en-US" sz="28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uk-UA" sz="2800" dirty="0" smtClean="0"/>
          </a:p>
          <a:p>
            <a:pPr>
              <a:buNone/>
            </a:pPr>
            <a:r>
              <a:rPr lang="uk-UA" sz="2800" u="sng" dirty="0" smtClean="0"/>
              <a:t>Людські стосунки:</a:t>
            </a:r>
          </a:p>
          <a:p>
            <a:pPr>
              <a:buNone/>
            </a:pPr>
            <a:r>
              <a:rPr lang="uk-UA" sz="2800" b="1" dirty="0" err="1" smtClean="0">
                <a:solidFill>
                  <a:srgbClr val="002060"/>
                </a:solidFill>
              </a:rPr>
              <a:t>“Лукава</a:t>
            </a:r>
            <a:r>
              <a:rPr lang="uk-UA" sz="2800" b="1" dirty="0" smtClean="0">
                <a:solidFill>
                  <a:srgbClr val="002060"/>
                </a:solidFill>
              </a:rPr>
              <a:t> людина сварки розсіває, а обмовник розділює </a:t>
            </a:r>
            <a:r>
              <a:rPr lang="uk-UA" sz="2800" b="1" dirty="0" err="1" smtClean="0">
                <a:solidFill>
                  <a:srgbClr val="002060"/>
                </a:solidFill>
              </a:rPr>
              <a:t>друзів”</a:t>
            </a:r>
            <a:r>
              <a:rPr lang="uk-UA" sz="2800" b="1" dirty="0" smtClean="0">
                <a:solidFill>
                  <a:srgbClr val="002060"/>
                </a:solidFill>
              </a:rPr>
              <a:t>(Пр.16:28).</a:t>
            </a:r>
          </a:p>
          <a:p>
            <a:pPr>
              <a:buNone/>
            </a:pPr>
            <a:r>
              <a:rPr lang="uk-UA" sz="2800" b="1" dirty="0" smtClean="0">
                <a:solidFill>
                  <a:srgbClr val="002060"/>
                </a:solidFill>
              </a:rPr>
              <a:t> </a:t>
            </a:r>
            <a:r>
              <a:rPr lang="uk-UA" sz="2800" b="1" dirty="0" err="1" smtClean="0">
                <a:solidFill>
                  <a:srgbClr val="002060"/>
                </a:solidFill>
              </a:rPr>
              <a:t>“Туга</a:t>
            </a:r>
            <a:r>
              <a:rPr lang="uk-UA" sz="2800" b="1" dirty="0" smtClean="0">
                <a:solidFill>
                  <a:srgbClr val="002060"/>
                </a:solidFill>
              </a:rPr>
              <a:t> на серці людини чавить її, добре ж слово її </a:t>
            </a:r>
            <a:r>
              <a:rPr lang="uk-UA" sz="2800" b="1" dirty="0" err="1" smtClean="0">
                <a:solidFill>
                  <a:srgbClr val="002060"/>
                </a:solidFill>
              </a:rPr>
              <a:t>веселить”</a:t>
            </a:r>
            <a:r>
              <a:rPr lang="uk-UA" sz="2800" b="1" dirty="0" smtClean="0">
                <a:solidFill>
                  <a:srgbClr val="002060"/>
                </a:solidFill>
              </a:rPr>
              <a:t>(Пр.12:26).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Важливість вибору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  </a:t>
            </a:r>
            <a:r>
              <a:rPr lang="uk-UA" b="1" dirty="0" err="1" smtClean="0">
                <a:solidFill>
                  <a:srgbClr val="002060"/>
                </a:solidFill>
              </a:rPr>
              <a:t>“</a:t>
            </a:r>
            <a:r>
              <a:rPr lang="uk-UA" sz="3600" b="1" dirty="0" err="1" smtClean="0">
                <a:solidFill>
                  <a:srgbClr val="002060"/>
                </a:solidFill>
              </a:rPr>
              <a:t>Хто</a:t>
            </a:r>
            <a:r>
              <a:rPr lang="uk-UA" sz="3600" b="1" dirty="0" smtClean="0">
                <a:solidFill>
                  <a:srgbClr val="002060"/>
                </a:solidFill>
              </a:rPr>
              <a:t> з мудрими ходить, той мудрим стає, а хто товаришує з безумним,той лиха </a:t>
            </a:r>
            <a:r>
              <a:rPr lang="uk-UA" sz="3600" b="1" dirty="0" err="1" smtClean="0">
                <a:solidFill>
                  <a:srgbClr val="002060"/>
                </a:solidFill>
              </a:rPr>
              <a:t>набуде”</a:t>
            </a:r>
            <a:r>
              <a:rPr lang="uk-UA" sz="3600" b="1" dirty="0" smtClean="0">
                <a:solidFill>
                  <a:srgbClr val="002060"/>
                </a:solidFill>
              </a:rPr>
              <a:t> (Пр.1</a:t>
            </a:r>
            <a:r>
              <a:rPr lang="en-US" sz="3600" b="1" dirty="0" smtClean="0">
                <a:solidFill>
                  <a:srgbClr val="002060"/>
                </a:solidFill>
              </a:rPr>
              <a:t>3</a:t>
            </a:r>
            <a:r>
              <a:rPr lang="uk-UA" sz="3600" b="1" dirty="0" smtClean="0">
                <a:solidFill>
                  <a:srgbClr val="002060"/>
                </a:solidFill>
              </a:rPr>
              <a:t>:20).</a:t>
            </a:r>
            <a:endParaRPr lang="en-US" sz="36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uk-UA" sz="36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uk-UA" b="1" dirty="0" smtClean="0">
                <a:solidFill>
                  <a:srgbClr val="002060"/>
                </a:solidFill>
              </a:rPr>
              <a:t>   </a:t>
            </a:r>
            <a:r>
              <a:rPr lang="uk-UA" b="1" dirty="0" err="1" smtClean="0">
                <a:solidFill>
                  <a:srgbClr val="002060"/>
                </a:solidFill>
              </a:rPr>
              <a:t>“</a:t>
            </a:r>
            <a:r>
              <a:rPr lang="uk-UA" sz="3600" b="1" dirty="0" err="1" smtClean="0">
                <a:solidFill>
                  <a:srgbClr val="002060"/>
                </a:solidFill>
              </a:rPr>
              <a:t>Хто</a:t>
            </a:r>
            <a:r>
              <a:rPr lang="uk-UA" sz="3600" b="1" dirty="0" smtClean="0">
                <a:solidFill>
                  <a:srgbClr val="002060"/>
                </a:solidFill>
              </a:rPr>
              <a:t> прагне добра, той шукає вподобання, хто ж лихого жадає, то й прийде воно на </a:t>
            </a:r>
            <a:r>
              <a:rPr lang="uk-UA" sz="3600" b="1" dirty="0" err="1" smtClean="0">
                <a:solidFill>
                  <a:srgbClr val="002060"/>
                </a:solidFill>
              </a:rPr>
              <a:t>нього”</a:t>
            </a:r>
            <a:r>
              <a:rPr lang="uk-UA" sz="3600" b="1" dirty="0" smtClean="0">
                <a:solidFill>
                  <a:srgbClr val="002060"/>
                </a:solidFill>
              </a:rPr>
              <a:t>(Пр.11:27).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Ісус - вчитель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 err="1" smtClean="0"/>
              <a:t>Методи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і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прийоми</a:t>
            </a:r>
            <a:r>
              <a:rPr lang="ru-RU" sz="3600" b="1" dirty="0" smtClean="0"/>
              <a:t>: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7030A0"/>
                </a:solidFill>
              </a:rPr>
              <a:t>1. </a:t>
            </a:r>
            <a:r>
              <a:rPr lang="ru-RU" b="1" dirty="0" err="1" smtClean="0">
                <a:solidFill>
                  <a:srgbClr val="7030A0"/>
                </a:solidFill>
              </a:rPr>
              <a:t>Бесіди</a:t>
            </a:r>
            <a:r>
              <a:rPr lang="ru-RU" b="1" dirty="0" smtClean="0">
                <a:solidFill>
                  <a:srgbClr val="7030A0"/>
                </a:solidFill>
              </a:rPr>
              <a:t>.</a:t>
            </a:r>
            <a:endParaRPr lang="en-US" b="1" dirty="0" smtClean="0">
              <a:solidFill>
                <a:srgbClr val="7030A0"/>
              </a:solidFill>
            </a:endParaRPr>
          </a:p>
          <a:p>
            <a:pPr marL="514350" indent="-514350">
              <a:buAutoNum type="arabicPeriod"/>
            </a:pPr>
            <a:endParaRPr lang="ru-RU" sz="1000" b="1" dirty="0" smtClean="0"/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2. </a:t>
            </a:r>
            <a:r>
              <a:rPr lang="ru-RU" b="1" dirty="0" err="1" smtClean="0">
                <a:solidFill>
                  <a:srgbClr val="002060"/>
                </a:solidFill>
              </a:rPr>
              <a:t>Предметні</a:t>
            </a:r>
            <a:r>
              <a:rPr lang="ru-RU" b="1" dirty="0" smtClean="0">
                <a:solidFill>
                  <a:srgbClr val="002060"/>
                </a:solidFill>
              </a:rPr>
              <a:t> уроки (</a:t>
            </a:r>
            <a:r>
              <a:rPr lang="uk-UA" b="1" dirty="0" smtClean="0">
                <a:solidFill>
                  <a:srgbClr val="002060"/>
                </a:solidFill>
              </a:rPr>
              <a:t>І</a:t>
            </a:r>
            <a:r>
              <a:rPr lang="ru-RU" b="1" dirty="0" err="1" smtClean="0">
                <a:solidFill>
                  <a:srgbClr val="002060"/>
                </a:solidFill>
              </a:rPr>
              <a:t>вана</a:t>
            </a:r>
            <a:r>
              <a:rPr lang="ru-RU" b="1" dirty="0" smtClean="0">
                <a:solidFill>
                  <a:srgbClr val="002060"/>
                </a:solidFill>
              </a:rPr>
              <a:t> 4:1-42). Від води фізичної до </a:t>
            </a:r>
            <a:r>
              <a:rPr lang="ru-RU" b="1" dirty="0" smtClean="0">
                <a:solidFill>
                  <a:srgbClr val="002060"/>
                </a:solidFill>
                <a:latin typeface="SimHei"/>
                <a:ea typeface="SimHei"/>
              </a:rPr>
              <a:t>“</a:t>
            </a:r>
            <a:r>
              <a:rPr lang="ru-RU" b="1" dirty="0" smtClean="0">
                <a:solidFill>
                  <a:srgbClr val="002060"/>
                </a:solidFill>
              </a:rPr>
              <a:t>води </a:t>
            </a:r>
            <a:r>
              <a:rPr lang="ru-RU" b="1" dirty="0" err="1" smtClean="0">
                <a:solidFill>
                  <a:srgbClr val="002060"/>
                </a:solidFill>
              </a:rPr>
              <a:t>життя</a:t>
            </a:r>
            <a:r>
              <a:rPr lang="ru-RU" b="1" dirty="0" smtClean="0">
                <a:solidFill>
                  <a:srgbClr val="002060"/>
                </a:solidFill>
                <a:latin typeface="SimHei"/>
                <a:ea typeface="SimHei"/>
              </a:rPr>
              <a:t>”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1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3. </a:t>
            </a:r>
            <a:r>
              <a:rPr lang="ru-RU" b="1" dirty="0" err="1" smtClean="0">
                <a:solidFill>
                  <a:srgbClr val="C00000"/>
                </a:solidFill>
              </a:rPr>
              <a:t>Напучення</a:t>
            </a:r>
            <a:r>
              <a:rPr lang="ru-RU" b="1" dirty="0" smtClean="0">
                <a:solidFill>
                  <a:srgbClr val="C00000"/>
                </a:solidFill>
              </a:rPr>
              <a:t> (</a:t>
            </a:r>
            <a:r>
              <a:rPr lang="ru-RU" b="1" dirty="0" err="1" smtClean="0">
                <a:solidFill>
                  <a:srgbClr val="C00000"/>
                </a:solidFill>
              </a:rPr>
              <a:t>Матвія</a:t>
            </a:r>
            <a:r>
              <a:rPr lang="ru-RU" b="1" dirty="0" smtClean="0">
                <a:solidFill>
                  <a:srgbClr val="C00000"/>
                </a:solidFill>
              </a:rPr>
              <a:t> 5-7, Івана 14-17).</a:t>
            </a:r>
            <a:endParaRPr lang="en-US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sz="1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3300"/>
                </a:solidFill>
              </a:rPr>
              <a:t>4. </a:t>
            </a:r>
            <a:r>
              <a:rPr lang="ru-RU" b="1" dirty="0" err="1" smtClean="0">
                <a:solidFill>
                  <a:srgbClr val="003300"/>
                </a:solidFill>
              </a:rPr>
              <a:t>Запитання</a:t>
            </a:r>
            <a:r>
              <a:rPr lang="ru-RU" b="1" dirty="0" smtClean="0">
                <a:solidFill>
                  <a:srgbClr val="003300"/>
                </a:solidFill>
              </a:rPr>
              <a:t> (в </a:t>
            </a:r>
            <a:r>
              <a:rPr lang="ru-RU" b="1" dirty="0" err="1" smtClean="0">
                <a:solidFill>
                  <a:srgbClr val="003300"/>
                </a:solidFill>
              </a:rPr>
              <a:t>Євангелії</a:t>
            </a:r>
            <a:r>
              <a:rPr lang="ru-RU" b="1" dirty="0" smtClean="0">
                <a:solidFill>
                  <a:srgbClr val="003300"/>
                </a:solidFill>
              </a:rPr>
              <a:t> </a:t>
            </a:r>
            <a:r>
              <a:rPr lang="ru-RU" b="1" dirty="0" err="1" smtClean="0">
                <a:solidFill>
                  <a:srgbClr val="003300"/>
                </a:solidFill>
              </a:rPr>
              <a:t>більш</a:t>
            </a:r>
            <a:r>
              <a:rPr lang="ru-RU" b="1" dirty="0" smtClean="0">
                <a:solidFill>
                  <a:srgbClr val="003300"/>
                </a:solidFill>
              </a:rPr>
              <a:t>, </a:t>
            </a:r>
            <a:r>
              <a:rPr lang="ru-RU" b="1" dirty="0" err="1" smtClean="0">
                <a:solidFill>
                  <a:srgbClr val="003300"/>
                </a:solidFill>
              </a:rPr>
              <a:t>ніж</a:t>
            </a:r>
            <a:r>
              <a:rPr lang="ru-RU" b="1" dirty="0" smtClean="0">
                <a:solidFill>
                  <a:srgbClr val="003300"/>
                </a:solidFill>
              </a:rPr>
              <a:t> 100 </a:t>
            </a:r>
            <a:r>
              <a:rPr lang="ru-RU" b="1" dirty="0" err="1" smtClean="0">
                <a:solidFill>
                  <a:srgbClr val="003300"/>
                </a:solidFill>
              </a:rPr>
              <a:t>риторичних</a:t>
            </a:r>
            <a:r>
              <a:rPr lang="ru-RU" b="1" dirty="0" smtClean="0">
                <a:solidFill>
                  <a:srgbClr val="003300"/>
                </a:solidFill>
              </a:rPr>
              <a:t> </a:t>
            </a:r>
            <a:r>
              <a:rPr lang="ru-RU" b="1" dirty="0" err="1" smtClean="0">
                <a:solidFill>
                  <a:srgbClr val="003300"/>
                </a:solidFill>
              </a:rPr>
              <a:t>запитань</a:t>
            </a:r>
            <a:r>
              <a:rPr lang="ru-RU" b="1" dirty="0" smtClean="0">
                <a:solidFill>
                  <a:srgbClr val="003300"/>
                </a:solidFill>
              </a:rPr>
              <a:t>).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Педагог</a:t>
            </a:r>
            <a:r>
              <a:rPr lang="uk-UA" dirty="0" err="1" smtClean="0"/>
              <a:t>ічні</a:t>
            </a:r>
            <a:r>
              <a:rPr lang="uk-UA" dirty="0" smtClean="0"/>
              <a:t> методи ІСУСА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7030A0"/>
                </a:solidFill>
              </a:rPr>
              <a:t>5. </a:t>
            </a:r>
            <a:r>
              <a:rPr lang="ru-RU" b="1" dirty="0" err="1" smtClean="0">
                <a:solidFill>
                  <a:srgbClr val="7030A0"/>
                </a:solidFill>
              </a:rPr>
              <a:t>Конкретні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і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літературні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приклади</a:t>
            </a:r>
            <a:r>
              <a:rPr lang="ru-RU" b="1" dirty="0" smtClean="0">
                <a:solidFill>
                  <a:srgbClr val="7030A0"/>
                </a:solidFill>
              </a:rPr>
              <a:t>  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     </a:t>
            </a:r>
            <a:r>
              <a:rPr lang="ru-RU" b="1" dirty="0" smtClean="0">
                <a:solidFill>
                  <a:srgbClr val="7030A0"/>
                </a:solidFill>
              </a:rPr>
              <a:t>(</a:t>
            </a:r>
            <a:r>
              <a:rPr lang="ru-RU" b="1" dirty="0" err="1" smtClean="0">
                <a:solidFill>
                  <a:srgbClr val="7030A0"/>
                </a:solidFill>
              </a:rPr>
              <a:t>Матвія</a:t>
            </a:r>
            <a:r>
              <a:rPr lang="ru-RU" b="1" dirty="0" smtClean="0">
                <a:solidFill>
                  <a:srgbClr val="7030A0"/>
                </a:solidFill>
              </a:rPr>
              <a:t> 6:26-34</a:t>
            </a:r>
            <a:r>
              <a:rPr lang="ru-RU" b="1" dirty="0" smtClean="0">
                <a:solidFill>
                  <a:srgbClr val="7030A0"/>
                </a:solidFill>
                <a:latin typeface="SimHei"/>
                <a:ea typeface="SimHei"/>
              </a:rPr>
              <a:t>“</a:t>
            </a:r>
            <a:r>
              <a:rPr lang="ru-RU" b="1" dirty="0" smtClean="0">
                <a:solidFill>
                  <a:srgbClr val="7030A0"/>
                </a:solidFill>
              </a:rPr>
              <a:t>птахи </a:t>
            </a:r>
            <a:r>
              <a:rPr lang="ru-RU" b="1" dirty="0" err="1" smtClean="0">
                <a:solidFill>
                  <a:srgbClr val="7030A0"/>
                </a:solidFill>
              </a:rPr>
              <a:t>небесні</a:t>
            </a:r>
            <a:r>
              <a:rPr lang="ru-RU" b="1" dirty="0" smtClean="0">
                <a:solidFill>
                  <a:srgbClr val="7030A0"/>
                </a:solidFill>
                <a:latin typeface="SimHei"/>
                <a:ea typeface="SimHei"/>
              </a:rPr>
              <a:t>”</a:t>
            </a:r>
            <a:r>
              <a:rPr lang="ru-RU" b="1" dirty="0" smtClean="0">
                <a:solidFill>
                  <a:srgbClr val="7030A0"/>
                </a:solidFill>
              </a:rPr>
              <a:t>), </a:t>
            </a:r>
            <a:r>
              <a:rPr lang="ru-RU" b="1" dirty="0" err="1" smtClean="0">
                <a:solidFill>
                  <a:srgbClr val="7030A0"/>
                </a:solidFill>
              </a:rPr>
              <a:t>щоб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пояснити</a:t>
            </a:r>
            <a:r>
              <a:rPr lang="ru-RU" b="1" dirty="0" smtClean="0">
                <a:solidFill>
                  <a:srgbClr val="7030A0"/>
                </a:solidFill>
              </a:rPr>
              <a:t>  </a:t>
            </a:r>
            <a:r>
              <a:rPr lang="ru-RU" b="1" dirty="0" err="1" smtClean="0">
                <a:solidFill>
                  <a:srgbClr val="7030A0"/>
                </a:solidFill>
              </a:rPr>
              <a:t>деякі</a:t>
            </a:r>
            <a:r>
              <a:rPr lang="ru-RU" b="1" dirty="0" smtClean="0">
                <a:solidFill>
                  <a:srgbClr val="7030A0"/>
                </a:solidFill>
              </a:rPr>
              <a:t> моральні аспекти.</a:t>
            </a:r>
            <a:endParaRPr lang="en-US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ru-RU" sz="1100" dirty="0" smtClean="0"/>
          </a:p>
          <a:p>
            <a:pPr marL="0" indent="0">
              <a:buNone/>
            </a:pP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6.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Притчі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тлумачення важливих істин іншими словами.</a:t>
            </a:r>
            <a:endParaRPr lang="en-US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ru-RU" sz="11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3300"/>
                </a:solidFill>
              </a:rPr>
              <a:t>7. </a:t>
            </a:r>
            <a:r>
              <a:rPr lang="ru-RU" b="1" dirty="0" err="1" smtClean="0">
                <a:solidFill>
                  <a:srgbClr val="003300"/>
                </a:solidFill>
              </a:rPr>
              <a:t>Контрасти</a:t>
            </a:r>
            <a:r>
              <a:rPr lang="ru-RU" b="1" dirty="0" smtClean="0">
                <a:solidFill>
                  <a:srgbClr val="003300"/>
                </a:solidFill>
              </a:rPr>
              <a:t> (</a:t>
            </a:r>
            <a:r>
              <a:rPr lang="ru-RU" b="1" dirty="0" err="1" smtClean="0">
                <a:solidFill>
                  <a:srgbClr val="003300"/>
                </a:solidFill>
              </a:rPr>
              <a:t>світло</a:t>
            </a:r>
            <a:r>
              <a:rPr lang="ru-RU" b="1" dirty="0" smtClean="0">
                <a:solidFill>
                  <a:srgbClr val="003300"/>
                </a:solidFill>
              </a:rPr>
              <a:t> – </a:t>
            </a:r>
            <a:r>
              <a:rPr lang="ru-RU" b="1" dirty="0" err="1" smtClean="0">
                <a:solidFill>
                  <a:srgbClr val="003300"/>
                </a:solidFill>
              </a:rPr>
              <a:t>темрява</a:t>
            </a:r>
            <a:r>
              <a:rPr lang="ru-RU" b="1" dirty="0" smtClean="0">
                <a:solidFill>
                  <a:srgbClr val="003300"/>
                </a:solidFill>
              </a:rPr>
              <a:t> (</a:t>
            </a:r>
            <a:r>
              <a:rPr lang="ru-RU" b="1" dirty="0" err="1" smtClean="0">
                <a:solidFill>
                  <a:srgbClr val="003300"/>
                </a:solidFill>
              </a:rPr>
              <a:t>Матв</a:t>
            </a:r>
            <a:r>
              <a:rPr lang="ru-RU" b="1" dirty="0" smtClean="0">
                <a:solidFill>
                  <a:srgbClr val="003300"/>
                </a:solidFill>
              </a:rPr>
              <a:t>. 6:23, </a:t>
            </a:r>
            <a:r>
              <a:rPr lang="ru-RU" b="1" dirty="0" err="1" smtClean="0">
                <a:solidFill>
                  <a:srgbClr val="003300"/>
                </a:solidFill>
              </a:rPr>
              <a:t>здорові</a:t>
            </a:r>
            <a:r>
              <a:rPr lang="ru-RU" b="1" dirty="0" smtClean="0">
                <a:solidFill>
                  <a:srgbClr val="003300"/>
                </a:solidFill>
              </a:rPr>
              <a:t> – </a:t>
            </a:r>
            <a:r>
              <a:rPr lang="ru-RU" b="1" dirty="0" err="1" smtClean="0">
                <a:solidFill>
                  <a:srgbClr val="003300"/>
                </a:solidFill>
              </a:rPr>
              <a:t>слабі</a:t>
            </a:r>
            <a:r>
              <a:rPr lang="ru-RU" b="1" dirty="0" smtClean="0">
                <a:solidFill>
                  <a:srgbClr val="003300"/>
                </a:solidFill>
              </a:rPr>
              <a:t> (</a:t>
            </a:r>
            <a:r>
              <a:rPr lang="ru-RU" b="1" dirty="0" err="1" smtClean="0">
                <a:solidFill>
                  <a:srgbClr val="003300"/>
                </a:solidFill>
              </a:rPr>
              <a:t>Матв</a:t>
            </a:r>
            <a:r>
              <a:rPr lang="ru-RU" b="1" dirty="0" smtClean="0">
                <a:solidFill>
                  <a:srgbClr val="003300"/>
                </a:solidFill>
              </a:rPr>
              <a:t>. 9:</a:t>
            </a:r>
            <a:r>
              <a:rPr lang="en-US" b="1" dirty="0" smtClean="0">
                <a:solidFill>
                  <a:srgbClr val="003300"/>
                </a:solidFill>
              </a:rPr>
              <a:t>12</a:t>
            </a:r>
            <a:r>
              <a:rPr lang="ru-RU" b="1" dirty="0" smtClean="0">
                <a:solidFill>
                  <a:srgbClr val="003300"/>
                </a:solidFill>
              </a:rPr>
              <a:t>).</a:t>
            </a:r>
            <a:endParaRPr lang="en-US" b="1" dirty="0" smtClean="0">
              <a:solidFill>
                <a:srgbClr val="003300"/>
              </a:solidFill>
            </a:endParaRPr>
          </a:p>
          <a:p>
            <a:pPr marL="0" indent="0">
              <a:buNone/>
            </a:pPr>
            <a:endParaRPr lang="ru-RU" sz="1100" b="1" dirty="0" smtClean="0">
              <a:solidFill>
                <a:srgbClr val="003300"/>
              </a:solidFill>
            </a:endParaRPr>
          </a:p>
          <a:p>
            <a:pPr marL="0" indent="0">
              <a:buNone/>
            </a:pPr>
            <a:endParaRPr lang="ru-RU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Педагог</a:t>
            </a:r>
            <a:r>
              <a:rPr lang="uk-UA" dirty="0" err="1" smtClean="0"/>
              <a:t>ічні</a:t>
            </a:r>
            <a:r>
              <a:rPr lang="uk-UA" dirty="0" smtClean="0"/>
              <a:t> методи ІСУСА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7030A0"/>
                </a:solidFill>
              </a:rPr>
              <a:t>8.Символи (</a:t>
            </a:r>
            <a:r>
              <a:rPr lang="ru-RU" b="1" dirty="0" err="1" smtClean="0">
                <a:solidFill>
                  <a:srgbClr val="7030A0"/>
                </a:solidFill>
              </a:rPr>
              <a:t>Матвія</a:t>
            </a:r>
            <a:r>
              <a:rPr lang="ru-RU" b="1" dirty="0" smtClean="0">
                <a:solidFill>
                  <a:srgbClr val="7030A0"/>
                </a:solidFill>
              </a:rPr>
              <a:t> 26:17-30, </a:t>
            </a:r>
            <a:r>
              <a:rPr lang="ru-RU" b="1" dirty="0" err="1" smtClean="0">
                <a:solidFill>
                  <a:srgbClr val="7030A0"/>
                </a:solidFill>
              </a:rPr>
              <a:t>Івана</a:t>
            </a:r>
            <a:r>
              <a:rPr lang="ru-RU" b="1" dirty="0" smtClean="0">
                <a:solidFill>
                  <a:srgbClr val="7030A0"/>
                </a:solidFill>
              </a:rPr>
              <a:t> 13:1</a:t>
            </a:r>
            <a:r>
              <a:rPr lang="en-US" b="1" dirty="0" smtClean="0">
                <a:solidFill>
                  <a:srgbClr val="7030A0"/>
                </a:solidFill>
              </a:rPr>
              <a:t>-</a:t>
            </a:r>
            <a:r>
              <a:rPr lang="ru-RU" b="1" dirty="0" smtClean="0">
                <a:solidFill>
                  <a:srgbClr val="7030A0"/>
                </a:solidFill>
              </a:rPr>
              <a:t>20)(</a:t>
            </a:r>
            <a:r>
              <a:rPr lang="ru-RU" b="1" dirty="0" err="1" smtClean="0">
                <a:solidFill>
                  <a:srgbClr val="7030A0"/>
                </a:solidFill>
              </a:rPr>
              <a:t>хліб</a:t>
            </a:r>
            <a:r>
              <a:rPr lang="ru-RU" b="1" dirty="0" smtClean="0">
                <a:solidFill>
                  <a:srgbClr val="7030A0"/>
                </a:solidFill>
              </a:rPr>
              <a:t> – </a:t>
            </a:r>
            <a:r>
              <a:rPr lang="ru-RU" b="1" dirty="0" err="1" smtClean="0">
                <a:solidFill>
                  <a:srgbClr val="7030A0"/>
                </a:solidFill>
              </a:rPr>
              <a:t>тіло</a:t>
            </a:r>
            <a:r>
              <a:rPr lang="ru-RU" b="1" dirty="0" smtClean="0">
                <a:solidFill>
                  <a:srgbClr val="7030A0"/>
                </a:solidFill>
              </a:rPr>
              <a:t>, вино – кров).</a:t>
            </a:r>
            <a:endParaRPr lang="en-US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9.</a:t>
            </a:r>
            <a:r>
              <a:rPr lang="ru-RU" b="1" dirty="0" smtClean="0"/>
              <a:t> </a:t>
            </a:r>
            <a:r>
              <a:rPr lang="ru-RU" b="1" dirty="0" err="1" smtClean="0"/>
              <a:t>Великі</a:t>
            </a:r>
            <a:r>
              <a:rPr lang="ru-RU" b="1" dirty="0" smtClean="0"/>
              <a:t> (</a:t>
            </a:r>
            <a:r>
              <a:rPr lang="ru-RU" b="1" dirty="0" err="1" smtClean="0"/>
              <a:t>натовп</a:t>
            </a:r>
            <a:r>
              <a:rPr lang="ru-RU" b="1" dirty="0" smtClean="0"/>
              <a:t>)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малі</a:t>
            </a:r>
            <a:r>
              <a:rPr lang="ru-RU" b="1" dirty="0" smtClean="0"/>
              <a:t> </a:t>
            </a:r>
            <a:r>
              <a:rPr lang="ru-RU" b="1" dirty="0" err="1" smtClean="0"/>
              <a:t>групи</a:t>
            </a:r>
            <a:r>
              <a:rPr lang="ru-RU" b="1" dirty="0" smtClean="0"/>
              <a:t> (коло </a:t>
            </a:r>
            <a:r>
              <a:rPr lang="ru-RU" b="1" dirty="0" err="1" smtClean="0"/>
              <a:t>учнів</a:t>
            </a:r>
            <a:r>
              <a:rPr lang="ru-RU" b="1" dirty="0" smtClean="0"/>
              <a:t>).</a:t>
            </a:r>
            <a:endParaRPr lang="uk-UA" dirty="0" smtClean="0"/>
          </a:p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10. </a:t>
            </a:r>
            <a:r>
              <a:rPr lang="ru-RU" b="1" dirty="0" err="1" smtClean="0">
                <a:solidFill>
                  <a:srgbClr val="0070C0"/>
                </a:solidFill>
              </a:rPr>
              <a:t>Ініціатива</a:t>
            </a:r>
            <a:r>
              <a:rPr lang="ru-RU" b="1" dirty="0" smtClean="0">
                <a:solidFill>
                  <a:srgbClr val="0070C0"/>
                </a:solidFill>
              </a:rPr>
              <a:t> (Івана 4:5-26 </a:t>
            </a:r>
            <a:r>
              <a:rPr lang="ru-RU" b="1" dirty="0" smtClean="0">
                <a:solidFill>
                  <a:srgbClr val="0070C0"/>
                </a:solidFill>
                <a:latin typeface="SimHei"/>
                <a:ea typeface="SimHei"/>
              </a:rPr>
              <a:t>“</a:t>
            </a:r>
            <a:r>
              <a:rPr lang="ru-RU" b="1" dirty="0" err="1" smtClean="0">
                <a:solidFill>
                  <a:srgbClr val="0070C0"/>
                </a:solidFill>
              </a:rPr>
              <a:t>розмова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з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самарянкою</a:t>
            </a:r>
            <a:r>
              <a:rPr lang="ru-RU" b="1" dirty="0" smtClean="0">
                <a:solidFill>
                  <a:srgbClr val="0070C0"/>
                </a:solidFill>
                <a:latin typeface="SimHei"/>
                <a:ea typeface="SimHei"/>
              </a:rPr>
              <a:t>”</a:t>
            </a:r>
            <a:r>
              <a:rPr lang="ru-RU" b="1" dirty="0" smtClean="0">
                <a:solidFill>
                  <a:srgbClr val="0070C0"/>
                </a:solidFill>
              </a:rPr>
              <a:t>).</a:t>
            </a:r>
            <a:endParaRPr lang="en-US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A3310D"/>
                </a:solidFill>
              </a:rPr>
              <a:t>11. </a:t>
            </a:r>
            <a:r>
              <a:rPr lang="ru-RU" b="1" dirty="0" err="1" smtClean="0">
                <a:solidFill>
                  <a:srgbClr val="A3310D"/>
                </a:solidFill>
              </a:rPr>
              <a:t>Особистий</a:t>
            </a:r>
            <a:r>
              <a:rPr lang="ru-RU" b="1" dirty="0" smtClean="0">
                <a:solidFill>
                  <a:srgbClr val="A3310D"/>
                </a:solidFill>
              </a:rPr>
              <a:t> приклад (</a:t>
            </a:r>
            <a:r>
              <a:rPr lang="ru-RU" b="1" dirty="0" err="1" smtClean="0">
                <a:solidFill>
                  <a:srgbClr val="A3310D"/>
                </a:solidFill>
              </a:rPr>
              <a:t>Матвія</a:t>
            </a:r>
            <a:r>
              <a:rPr lang="ru-RU" b="1" dirty="0" smtClean="0">
                <a:solidFill>
                  <a:srgbClr val="A3310D"/>
                </a:solidFill>
              </a:rPr>
              <a:t>  9:11 – </a:t>
            </a:r>
            <a:r>
              <a:rPr lang="ru-RU" b="1" dirty="0" err="1" smtClean="0">
                <a:solidFill>
                  <a:srgbClr val="A3310D"/>
                </a:solidFill>
              </a:rPr>
              <a:t>відвідання</a:t>
            </a:r>
            <a:r>
              <a:rPr lang="ru-RU" b="1" dirty="0" smtClean="0">
                <a:solidFill>
                  <a:srgbClr val="A3310D"/>
                </a:solidFill>
              </a:rPr>
              <a:t> </a:t>
            </a:r>
            <a:r>
              <a:rPr lang="ru-RU" b="1" dirty="0" err="1" smtClean="0">
                <a:solidFill>
                  <a:srgbClr val="A3310D"/>
                </a:solidFill>
              </a:rPr>
              <a:t>оселі</a:t>
            </a:r>
            <a:r>
              <a:rPr lang="ru-RU" b="1" dirty="0" smtClean="0">
                <a:solidFill>
                  <a:srgbClr val="A3310D"/>
                </a:solidFill>
              </a:rPr>
              <a:t> </a:t>
            </a:r>
            <a:r>
              <a:rPr lang="ru-RU" b="1" dirty="0" err="1" smtClean="0">
                <a:solidFill>
                  <a:srgbClr val="A3310D"/>
                </a:solidFill>
              </a:rPr>
              <a:t>митника</a:t>
            </a:r>
            <a:r>
              <a:rPr lang="ru-RU" b="1" dirty="0" smtClean="0">
                <a:solidFill>
                  <a:srgbClr val="A3310D"/>
                </a:solidFill>
              </a:rPr>
              <a:t>, </a:t>
            </a:r>
            <a:r>
              <a:rPr lang="ru-RU" b="1" dirty="0" err="1" smtClean="0">
                <a:solidFill>
                  <a:srgbClr val="A3310D"/>
                </a:solidFill>
              </a:rPr>
              <a:t>очищення</a:t>
            </a:r>
            <a:r>
              <a:rPr lang="ru-RU" b="1" dirty="0" smtClean="0">
                <a:solidFill>
                  <a:srgbClr val="A3310D"/>
                </a:solidFill>
              </a:rPr>
              <a:t> храму (</a:t>
            </a:r>
            <a:r>
              <a:rPr lang="ru-RU" b="1" dirty="0" err="1" smtClean="0">
                <a:solidFill>
                  <a:srgbClr val="A3310D"/>
                </a:solidFill>
              </a:rPr>
              <a:t>Матвія</a:t>
            </a:r>
            <a:r>
              <a:rPr lang="ru-RU" b="1" dirty="0" smtClean="0">
                <a:solidFill>
                  <a:srgbClr val="A3310D"/>
                </a:solidFill>
              </a:rPr>
              <a:t> 21:11).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МОТИВАЦІЯ У ВЧЕННІ ІСУСА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3600" b="1" dirty="0" err="1" smtClean="0">
                <a:solidFill>
                  <a:srgbClr val="009E47"/>
                </a:solidFill>
              </a:rPr>
              <a:t>Мотивація</a:t>
            </a:r>
            <a:r>
              <a:rPr lang="ru-RU" sz="3600" b="1" dirty="0" smtClean="0">
                <a:solidFill>
                  <a:srgbClr val="009E47"/>
                </a:solidFill>
              </a:rPr>
              <a:t> </a:t>
            </a:r>
            <a:r>
              <a:rPr lang="ru-RU" sz="3600" b="1" dirty="0" err="1" smtClean="0">
                <a:solidFill>
                  <a:srgbClr val="009E47"/>
                </a:solidFill>
              </a:rPr>
              <a:t>любов</a:t>
            </a:r>
            <a:r>
              <a:rPr lang="en-US" sz="3600" b="1" dirty="0" smtClean="0">
                <a:solidFill>
                  <a:srgbClr val="009E47"/>
                </a:solidFill>
              </a:rPr>
              <a:t>’</a:t>
            </a:r>
            <a:r>
              <a:rPr lang="ru-RU" sz="3600" b="1" dirty="0" smtClean="0">
                <a:solidFill>
                  <a:srgbClr val="009E47"/>
                </a:solidFill>
              </a:rPr>
              <a:t>ю:  </a:t>
            </a:r>
            <a:r>
              <a:rPr lang="uk-UA" sz="3600" b="1" dirty="0" smtClean="0">
                <a:solidFill>
                  <a:srgbClr val="009E47"/>
                </a:solidFill>
              </a:rPr>
              <a:t>“… полюбивши Своїх, що на світі були, до кінця полюбив </a:t>
            </a:r>
            <a:r>
              <a:rPr lang="uk-UA" sz="3600" b="1" dirty="0" err="1" smtClean="0">
                <a:solidFill>
                  <a:srgbClr val="009E47"/>
                </a:solidFill>
              </a:rPr>
              <a:t>їх</a:t>
            </a:r>
            <a:r>
              <a:rPr lang="uk-UA" sz="3600" b="1" dirty="0" err="1" smtClean="0">
                <a:solidFill>
                  <a:srgbClr val="009E47"/>
                </a:solidFill>
                <a:latin typeface="SimHei"/>
                <a:ea typeface="SimHei"/>
              </a:rPr>
              <a:t>”</a:t>
            </a:r>
            <a:r>
              <a:rPr lang="ru-RU" sz="3600" b="1" dirty="0" smtClean="0">
                <a:solidFill>
                  <a:srgbClr val="009E47"/>
                </a:solidFill>
              </a:rPr>
              <a:t>(Івана 13:1).</a:t>
            </a:r>
            <a:endParaRPr lang="en-US" sz="3600" b="1" dirty="0" smtClean="0">
              <a:solidFill>
                <a:srgbClr val="009E47"/>
              </a:solidFill>
            </a:endParaRPr>
          </a:p>
          <a:p>
            <a:pPr marL="0" indent="0">
              <a:buNone/>
            </a:pPr>
            <a:endParaRPr lang="ru-RU" sz="36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ru-RU" sz="3500" b="1" dirty="0" err="1" smtClean="0">
                <a:solidFill>
                  <a:schemeClr val="tx2">
                    <a:lumMod val="50000"/>
                  </a:schemeClr>
                </a:solidFill>
              </a:rPr>
              <a:t>Мотивація</a:t>
            </a:r>
            <a:r>
              <a:rPr lang="ru-RU" sz="35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500" b="1" dirty="0" err="1" smtClean="0">
                <a:solidFill>
                  <a:schemeClr val="tx2">
                    <a:lumMod val="50000"/>
                  </a:schemeClr>
                </a:solidFill>
              </a:rPr>
              <a:t>сприйняттям</a:t>
            </a:r>
            <a:r>
              <a:rPr lang="ru-RU" sz="3500" b="1" dirty="0" smtClean="0">
                <a:solidFill>
                  <a:schemeClr val="tx2">
                    <a:lumMod val="50000"/>
                  </a:schemeClr>
                </a:solidFill>
              </a:rPr>
              <a:t>:  </a:t>
            </a:r>
            <a:r>
              <a:rPr lang="ru-RU" sz="3500" b="1" dirty="0" smtClean="0">
                <a:solidFill>
                  <a:schemeClr val="tx2">
                    <a:lumMod val="50000"/>
                  </a:schemeClr>
                </a:solidFill>
                <a:latin typeface="SimHei"/>
                <a:ea typeface="SimHei"/>
              </a:rPr>
              <a:t>“</a:t>
            </a:r>
            <a:r>
              <a:rPr lang="ru-RU" sz="3500" b="1" dirty="0" err="1" smtClean="0">
                <a:solidFill>
                  <a:schemeClr val="tx2">
                    <a:lumMod val="50000"/>
                  </a:schemeClr>
                </a:solidFill>
              </a:rPr>
              <a:t>Лікаря</a:t>
            </a:r>
            <a:r>
              <a:rPr lang="ru-RU" sz="3500" b="1" dirty="0" smtClean="0">
                <a:solidFill>
                  <a:schemeClr val="tx2">
                    <a:lumMod val="50000"/>
                  </a:schemeClr>
                </a:solidFill>
              </a:rPr>
              <a:t> не </a:t>
            </a:r>
            <a:r>
              <a:rPr lang="ru-RU" sz="3500" b="1" dirty="0" err="1" smtClean="0">
                <a:solidFill>
                  <a:schemeClr val="tx2">
                    <a:lumMod val="50000"/>
                  </a:schemeClr>
                </a:solidFill>
              </a:rPr>
              <a:t>потребують</a:t>
            </a:r>
            <a:r>
              <a:rPr lang="ru-RU" sz="35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500" b="1" dirty="0" err="1" smtClean="0">
                <a:solidFill>
                  <a:schemeClr val="tx2">
                    <a:lumMod val="50000"/>
                  </a:schemeClr>
                </a:solidFill>
              </a:rPr>
              <a:t>здорові</a:t>
            </a:r>
            <a:r>
              <a:rPr lang="ru-RU" sz="3500" b="1" dirty="0" smtClean="0">
                <a:solidFill>
                  <a:schemeClr val="tx2">
                    <a:lumMod val="50000"/>
                  </a:schemeClr>
                </a:solidFill>
              </a:rPr>
              <a:t>, а </a:t>
            </a:r>
            <a:r>
              <a:rPr lang="ru-RU" sz="3500" b="1" dirty="0" err="1" smtClean="0">
                <a:solidFill>
                  <a:schemeClr val="tx2">
                    <a:lumMod val="50000"/>
                  </a:schemeClr>
                </a:solidFill>
              </a:rPr>
              <a:t>слабі</a:t>
            </a:r>
            <a:r>
              <a:rPr lang="ru-RU" sz="3500" b="1" dirty="0" smtClean="0">
                <a:solidFill>
                  <a:schemeClr val="tx2">
                    <a:lumMod val="50000"/>
                  </a:schemeClr>
                </a:solidFill>
              </a:rPr>
              <a:t>. Я не </a:t>
            </a:r>
            <a:r>
              <a:rPr lang="ru-RU" sz="3500" b="1" dirty="0" err="1" smtClean="0">
                <a:solidFill>
                  <a:schemeClr val="tx2">
                    <a:lumMod val="50000"/>
                  </a:schemeClr>
                </a:solidFill>
              </a:rPr>
              <a:t>прийшов</a:t>
            </a:r>
            <a:r>
              <a:rPr lang="ru-RU" sz="35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500" b="1" dirty="0" err="1" smtClean="0">
                <a:solidFill>
                  <a:schemeClr val="tx2">
                    <a:lumMod val="50000"/>
                  </a:schemeClr>
                </a:solidFill>
              </a:rPr>
              <a:t>кликати</a:t>
            </a:r>
            <a:r>
              <a:rPr lang="ru-RU" sz="35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500" b="1" dirty="0" err="1" smtClean="0">
                <a:solidFill>
                  <a:schemeClr val="tx2">
                    <a:lumMod val="50000"/>
                  </a:schemeClr>
                </a:solidFill>
              </a:rPr>
              <a:t>праведних</a:t>
            </a:r>
            <a:r>
              <a:rPr lang="ru-RU" sz="3500" b="1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3500" b="1" dirty="0" err="1" smtClean="0">
                <a:solidFill>
                  <a:schemeClr val="tx2">
                    <a:lumMod val="50000"/>
                  </a:schemeClr>
                </a:solidFill>
              </a:rPr>
              <a:t>але</a:t>
            </a:r>
            <a:r>
              <a:rPr lang="ru-RU" sz="35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500" b="1" dirty="0" err="1" smtClean="0">
                <a:solidFill>
                  <a:schemeClr val="tx2">
                    <a:lumMod val="50000"/>
                  </a:schemeClr>
                </a:solidFill>
              </a:rPr>
              <a:t>грішників</a:t>
            </a:r>
            <a:r>
              <a:rPr lang="ru-RU" sz="3500" b="1" dirty="0" smtClean="0">
                <a:solidFill>
                  <a:schemeClr val="tx2">
                    <a:lumMod val="50000"/>
                  </a:schemeClr>
                </a:solidFill>
              </a:rPr>
              <a:t> (на </a:t>
            </a:r>
            <a:r>
              <a:rPr lang="ru-RU" sz="3500" b="1" dirty="0" err="1" smtClean="0">
                <a:solidFill>
                  <a:schemeClr val="tx2">
                    <a:lumMod val="50000"/>
                  </a:schemeClr>
                </a:solidFill>
              </a:rPr>
              <a:t>покаяння</a:t>
            </a:r>
            <a:r>
              <a:rPr lang="ru-RU" sz="35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ru-RU" sz="3500" b="1" dirty="0" smtClean="0">
                <a:solidFill>
                  <a:schemeClr val="tx2">
                    <a:lumMod val="50000"/>
                  </a:schemeClr>
                </a:solidFill>
                <a:latin typeface="SimHei"/>
                <a:ea typeface="SimHei"/>
              </a:rPr>
              <a:t>”</a:t>
            </a:r>
            <a:r>
              <a:rPr lang="ru-RU" sz="3500" b="1" dirty="0" smtClean="0">
                <a:solidFill>
                  <a:schemeClr val="tx2">
                    <a:lumMod val="50000"/>
                  </a:schemeClr>
                </a:solidFill>
              </a:rPr>
              <a:t> (Марка 2:17).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МОТИВАЦІЯ У ВЧЕННІ ІСУСА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600" b="1" dirty="0" smtClean="0">
                <a:solidFill>
                  <a:srgbClr val="7030A0"/>
                </a:solidFill>
              </a:rPr>
              <a:t>  </a:t>
            </a:r>
            <a:r>
              <a:rPr lang="ru-RU" sz="3600" b="1" dirty="0" err="1" smtClean="0">
                <a:solidFill>
                  <a:srgbClr val="7030A0"/>
                </a:solidFill>
              </a:rPr>
              <a:t>Мотивація</a:t>
            </a:r>
            <a:r>
              <a:rPr lang="ru-RU" sz="3600" b="1" dirty="0" smtClean="0">
                <a:solidFill>
                  <a:srgbClr val="7030A0"/>
                </a:solidFill>
              </a:rPr>
              <a:t> </a:t>
            </a:r>
            <a:r>
              <a:rPr lang="ru-RU" sz="3600" b="1" dirty="0" err="1" smtClean="0">
                <a:solidFill>
                  <a:srgbClr val="7030A0"/>
                </a:solidFill>
              </a:rPr>
              <a:t>ствердженням</a:t>
            </a:r>
            <a:r>
              <a:rPr lang="ru-RU" sz="3600" b="1" dirty="0" smtClean="0">
                <a:solidFill>
                  <a:srgbClr val="7030A0"/>
                </a:solidFill>
              </a:rPr>
              <a:t>: </a:t>
            </a:r>
            <a:r>
              <a:rPr lang="ru-RU" sz="3600" b="1" dirty="0" smtClean="0">
                <a:solidFill>
                  <a:srgbClr val="7030A0"/>
                </a:solidFill>
                <a:latin typeface="SimHei"/>
                <a:ea typeface="SimHei"/>
              </a:rPr>
              <a:t>“</a:t>
            </a:r>
            <a:r>
              <a:rPr lang="ru-RU" sz="3600" b="1" dirty="0" err="1" smtClean="0">
                <a:solidFill>
                  <a:srgbClr val="7030A0"/>
                </a:solidFill>
              </a:rPr>
              <a:t>Хто</a:t>
            </a:r>
            <a:r>
              <a:rPr lang="ru-RU" sz="3600" b="1" dirty="0" smtClean="0">
                <a:solidFill>
                  <a:srgbClr val="7030A0"/>
                </a:solidFill>
              </a:rPr>
              <a:t> вірує в Мене, той учинить діла, які чиню Я, і ще більші від них він учинить…</a:t>
            </a:r>
            <a:r>
              <a:rPr lang="ru-RU" sz="3600" b="1" dirty="0" smtClean="0">
                <a:solidFill>
                  <a:srgbClr val="7030A0"/>
                </a:solidFill>
                <a:latin typeface="SimHei"/>
                <a:ea typeface="SimHei"/>
              </a:rPr>
              <a:t>”</a:t>
            </a:r>
            <a:r>
              <a:rPr lang="ru-RU" sz="3600" b="1" dirty="0" smtClean="0">
                <a:solidFill>
                  <a:srgbClr val="7030A0"/>
                </a:solidFill>
              </a:rPr>
              <a:t>(Івана 14:12)  </a:t>
            </a:r>
            <a:endParaRPr lang="en-US" sz="3600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ru-RU" sz="36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uk-UA" sz="3600" b="1" dirty="0" smtClean="0">
                <a:solidFill>
                  <a:schemeClr val="tx2">
                    <a:lumMod val="50000"/>
                  </a:schemeClr>
                </a:solidFill>
              </a:rPr>
              <a:t>  Мотивація оцінкою:</a:t>
            </a:r>
            <a:r>
              <a:rPr lang="uk-UA" sz="3600" b="1" dirty="0" err="1" smtClean="0">
                <a:solidFill>
                  <a:schemeClr val="tx2">
                    <a:lumMod val="50000"/>
                  </a:schemeClr>
                </a:solidFill>
                <a:latin typeface="SimHei"/>
                <a:ea typeface="SimHei"/>
              </a:rPr>
              <a:t>“</a:t>
            </a:r>
            <a:r>
              <a:rPr lang="uk-UA" sz="3600" b="1" dirty="0" err="1" smtClean="0">
                <a:solidFill>
                  <a:schemeClr val="tx2">
                    <a:lumMod val="50000"/>
                  </a:schemeClr>
                </a:solidFill>
              </a:rPr>
              <a:t>Ви</a:t>
            </a:r>
            <a:r>
              <a:rPr lang="uk-UA" sz="3600" b="1" dirty="0" smtClean="0">
                <a:solidFill>
                  <a:schemeClr val="tx2">
                    <a:lumMod val="50000"/>
                  </a:schemeClr>
                </a:solidFill>
              </a:rPr>
              <a:t> – сіль землі. Ви – світло для світу</a:t>
            </a: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Hei"/>
                <a:ea typeface="SimHei"/>
              </a:rPr>
              <a:t>”</a:t>
            </a:r>
            <a:r>
              <a:rPr lang="uk-UA" sz="3600" b="1" dirty="0" smtClean="0">
                <a:solidFill>
                  <a:schemeClr val="tx2">
                    <a:lumMod val="50000"/>
                  </a:schemeClr>
                </a:solidFill>
              </a:rPr>
              <a:t> (Матвія 5:13).</a:t>
            </a:r>
            <a:endParaRPr lang="ru-RU" sz="3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Любов понад усе…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</a:t>
            </a:r>
          </a:p>
          <a:p>
            <a:pPr>
              <a:buNone/>
            </a:pPr>
            <a:r>
              <a:rPr lang="uk-UA" dirty="0" smtClean="0"/>
              <a:t> </a:t>
            </a:r>
            <a:r>
              <a:rPr lang="uk-UA" sz="4400" b="1" dirty="0" err="1" smtClean="0">
                <a:solidFill>
                  <a:srgbClr val="002060"/>
                </a:solidFill>
              </a:rPr>
              <a:t>“Ненависть</a:t>
            </a:r>
            <a:r>
              <a:rPr lang="uk-UA" sz="4400" b="1" dirty="0" smtClean="0">
                <a:solidFill>
                  <a:srgbClr val="002060"/>
                </a:solidFill>
              </a:rPr>
              <a:t> пробуджує сварки, а любов покриває всі </a:t>
            </a:r>
            <a:r>
              <a:rPr lang="uk-UA" sz="4400" b="1" dirty="0" err="1" smtClean="0">
                <a:solidFill>
                  <a:srgbClr val="002060"/>
                </a:solidFill>
              </a:rPr>
              <a:t>вини”</a:t>
            </a:r>
            <a:r>
              <a:rPr lang="uk-UA" sz="4400" b="1" dirty="0" smtClean="0">
                <a:solidFill>
                  <a:srgbClr val="002060"/>
                </a:solidFill>
              </a:rPr>
              <a:t> (Приповісті 10:12). 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  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686800" cy="838200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Питання для обговорення в групах щодо фільму </a:t>
            </a:r>
            <a:r>
              <a:rPr lang="uk-UA" sz="2400" dirty="0" err="1" smtClean="0"/>
              <a:t>“Пошук”</a:t>
            </a:r>
            <a:r>
              <a:rPr lang="uk-UA" sz="2400" dirty="0" smtClean="0"/>
              <a:t> ( </a:t>
            </a:r>
            <a:r>
              <a:rPr lang="en-US" sz="2400" dirty="0" smtClean="0"/>
              <a:t>La </a:t>
            </a:r>
            <a:r>
              <a:rPr lang="en-US" sz="2400" dirty="0" err="1" smtClean="0"/>
              <a:t>Búsqueda</a:t>
            </a:r>
            <a:r>
              <a:rPr lang="uk-UA" sz="2400" dirty="0" smtClean="0"/>
              <a:t>,  </a:t>
            </a:r>
            <a:r>
              <a:rPr lang="en-US" sz="2400" dirty="0" smtClean="0"/>
              <a:t>the search)</a:t>
            </a:r>
            <a:endParaRPr lang="uk-UA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uk-UA" sz="2800" b="1" dirty="0" smtClean="0"/>
              <a:t>1. Як складалися стосунки між батьком і донькою?</a:t>
            </a:r>
          </a:p>
          <a:p>
            <a:pPr marL="514350" indent="-514350" algn="just">
              <a:buNone/>
            </a:pPr>
            <a:r>
              <a:rPr lang="uk-UA" sz="2800" b="1" dirty="0" smtClean="0"/>
              <a:t>2. Що символізує червона нитка?</a:t>
            </a:r>
          </a:p>
          <a:p>
            <a:pPr marL="514350" indent="-514350">
              <a:buNone/>
            </a:pPr>
            <a:r>
              <a:rPr lang="uk-UA" sz="2800" b="1" dirty="0" smtClean="0"/>
              <a:t>3. Чому у кінці фільму донька не вийшла до батька?</a:t>
            </a:r>
          </a:p>
          <a:p>
            <a:pPr marL="514350" indent="-514350">
              <a:buNone/>
            </a:pPr>
            <a:r>
              <a:rPr lang="uk-UA" sz="2800" b="1" dirty="0" smtClean="0"/>
              <a:t>4. Як ви думаєте, чи буде батько ще чекати на свою доньку?</a:t>
            </a:r>
          </a:p>
          <a:p>
            <a:pPr marL="514350" indent="-514350">
              <a:buNone/>
            </a:pPr>
            <a:r>
              <a:rPr lang="uk-UA" sz="2800" b="1" dirty="0" smtClean="0"/>
              <a:t>5. Як фактори важливості вибору та батьківської любові зображені в Біблії?</a:t>
            </a:r>
          </a:p>
          <a:p>
            <a:pPr marL="514350" indent="-514350">
              <a:buNone/>
            </a:pPr>
            <a:endParaRPr lang="uk-UA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ПЕДАГОГІЧНА ЦІННІСТЬ БІБЛІЇ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b="1" dirty="0" smtClean="0"/>
              <a:t>Біблія – це не лише:</a:t>
            </a:r>
          </a:p>
          <a:p>
            <a:pPr marL="514350" indent="-514350">
              <a:buNone/>
            </a:pPr>
            <a:r>
              <a:rPr lang="en-US" b="1" dirty="0" smtClean="0"/>
              <a:t>1) </a:t>
            </a:r>
            <a:r>
              <a:rPr lang="uk-UA" b="1" dirty="0" smtClean="0"/>
              <a:t>священна книга християн</a:t>
            </a:r>
            <a:r>
              <a:rPr lang="en-US" b="1" dirty="0" smtClean="0">
                <a:sym typeface="Symbol"/>
              </a:rPr>
              <a:t></a:t>
            </a:r>
            <a:endParaRPr lang="en-US" b="1" dirty="0" smtClean="0"/>
          </a:p>
          <a:p>
            <a:pPr marL="514350" indent="-514350">
              <a:buAutoNum type="arabicParenR"/>
            </a:pPr>
            <a:endParaRPr lang="uk-UA" sz="1000" b="1" dirty="0" smtClean="0"/>
          </a:p>
          <a:p>
            <a:pPr>
              <a:buNone/>
            </a:pPr>
            <a:r>
              <a:rPr lang="uk-UA" b="1" dirty="0" smtClean="0"/>
              <a:t>2) звід морально-етичних законів</a:t>
            </a:r>
            <a:r>
              <a:rPr lang="en-US" b="1" dirty="0" smtClean="0">
                <a:sym typeface="Symbol"/>
              </a:rPr>
              <a:t></a:t>
            </a:r>
            <a:endParaRPr lang="en-US" b="1" dirty="0" smtClean="0"/>
          </a:p>
          <a:p>
            <a:pPr>
              <a:buNone/>
            </a:pPr>
            <a:endParaRPr lang="uk-UA" sz="1000" b="1" dirty="0" smtClean="0"/>
          </a:p>
          <a:p>
            <a:pPr>
              <a:buNone/>
            </a:pPr>
            <a:r>
              <a:rPr lang="uk-UA" b="1" dirty="0" smtClean="0"/>
              <a:t>3) зібрання історичних книг ..,</a:t>
            </a:r>
          </a:p>
          <a:p>
            <a:pPr>
              <a:buNone/>
            </a:pPr>
            <a:r>
              <a:rPr lang="en-US" b="1" dirty="0" smtClean="0"/>
              <a:t>		</a:t>
            </a:r>
            <a:r>
              <a:rPr lang="uk-UA" b="1" dirty="0" smtClean="0"/>
              <a:t>а й цінний порадник з виховання.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uk-UA" sz="2800" b="1" dirty="0" smtClean="0"/>
              <a:t>Притча про блудного сина          </a:t>
            </a:r>
            <a:br>
              <a:rPr lang="uk-UA" sz="2800" b="1" dirty="0" smtClean="0"/>
            </a:br>
            <a:r>
              <a:rPr lang="uk-UA" sz="2800" b="1" dirty="0" smtClean="0">
                <a:solidFill>
                  <a:srgbClr val="7030A0"/>
                </a:solidFill>
              </a:rPr>
              <a:t>(</a:t>
            </a:r>
            <a:r>
              <a:rPr lang="uk-UA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євангеліє</a:t>
            </a:r>
            <a:r>
              <a:rPr lang="uk-UA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від св. Луки 15:11-32)</a:t>
            </a:r>
            <a:endParaRPr lang="ru-RU" sz="2800" b="1" dirty="0">
              <a:solidFill>
                <a:srgbClr val="7030A0"/>
              </a:solidFill>
            </a:endParaRPr>
          </a:p>
        </p:txBody>
      </p:sp>
      <p:pic>
        <p:nvPicPr>
          <p:cNvPr id="4" name="Content Placeholder 3" descr="Prodigal son happy Father kneeing son robes on plat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071670" y="1306438"/>
            <a:ext cx="5000659" cy="5179254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Сучасна  ІЛЮСТРАЦІЯ</a:t>
            </a:r>
            <a:endParaRPr lang="ru-RU" dirty="0"/>
          </a:p>
        </p:txBody>
      </p:sp>
      <p:pic>
        <p:nvPicPr>
          <p:cNvPr id="4" name="Содержимое 3" descr="roa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1472" y="1554162"/>
            <a:ext cx="8001056" cy="500066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</a:t>
            </a:r>
            <a:r>
              <a:rPr lang="uk-UA" dirty="0" smtClean="0"/>
              <a:t>Молитва про світ</a:t>
            </a:r>
            <a:endParaRPr lang="uk-UA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uk-UA" b="1" dirty="0" smtClean="0">
                <a:solidFill>
                  <a:srgbClr val="002060"/>
                </a:solidFill>
              </a:rPr>
              <a:t>Господи, використовуй мене як інструмент миру:</a:t>
            </a:r>
            <a:endParaRPr lang="en-US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uk-UA" b="1" dirty="0" smtClean="0">
                <a:solidFill>
                  <a:srgbClr val="002060"/>
                </a:solidFill>
              </a:rPr>
              <a:t>Там, де ненависть,</a:t>
            </a:r>
            <a:r>
              <a:rPr lang="uk-UA" b="1" dirty="0" smtClean="0">
                <a:solidFill>
                  <a:srgbClr val="002060"/>
                </a:solidFill>
                <a:sym typeface="Symbol"/>
              </a:rPr>
              <a:t></a:t>
            </a:r>
            <a:r>
              <a:rPr lang="uk-UA" b="1" dirty="0" smtClean="0">
                <a:solidFill>
                  <a:srgbClr val="002060"/>
                </a:solidFill>
              </a:rPr>
              <a:t> сіяти любов,</a:t>
            </a:r>
          </a:p>
          <a:p>
            <a:pPr>
              <a:buNone/>
            </a:pPr>
            <a:r>
              <a:rPr lang="uk-UA" b="1" dirty="0" smtClean="0">
                <a:solidFill>
                  <a:srgbClr val="002060"/>
                </a:solidFill>
              </a:rPr>
              <a:t>Там , де сумнів,</a:t>
            </a:r>
            <a:r>
              <a:rPr lang="uk-UA" b="1" dirty="0" smtClean="0">
                <a:solidFill>
                  <a:srgbClr val="002060"/>
                </a:solidFill>
                <a:sym typeface="Symbol"/>
              </a:rPr>
              <a:t></a:t>
            </a:r>
            <a:r>
              <a:rPr lang="uk-UA" b="1" dirty="0" smtClean="0">
                <a:solidFill>
                  <a:srgbClr val="002060"/>
                </a:solidFill>
              </a:rPr>
              <a:t> сіяти віру,</a:t>
            </a:r>
          </a:p>
          <a:p>
            <a:pPr>
              <a:buNone/>
            </a:pPr>
            <a:r>
              <a:rPr lang="uk-UA" b="1" dirty="0" smtClean="0">
                <a:solidFill>
                  <a:srgbClr val="002060"/>
                </a:solidFill>
              </a:rPr>
              <a:t>Там, де безнадійність,</a:t>
            </a:r>
            <a:r>
              <a:rPr lang="uk-UA" b="1" dirty="0" smtClean="0">
                <a:solidFill>
                  <a:srgbClr val="002060"/>
                </a:solidFill>
                <a:sym typeface="Symbol"/>
              </a:rPr>
              <a:t></a:t>
            </a:r>
            <a:r>
              <a:rPr lang="uk-UA" b="1" dirty="0" smtClean="0">
                <a:solidFill>
                  <a:srgbClr val="002060"/>
                </a:solidFill>
              </a:rPr>
              <a:t> сіяти надію,</a:t>
            </a:r>
          </a:p>
          <a:p>
            <a:pPr>
              <a:buNone/>
            </a:pPr>
            <a:r>
              <a:rPr lang="uk-UA" b="1" dirty="0" smtClean="0">
                <a:solidFill>
                  <a:srgbClr val="002060"/>
                </a:solidFill>
              </a:rPr>
              <a:t>Там, де темрява,</a:t>
            </a:r>
            <a:r>
              <a:rPr lang="uk-UA" b="1" dirty="0" smtClean="0">
                <a:solidFill>
                  <a:srgbClr val="002060"/>
                </a:solidFill>
                <a:sym typeface="Symbol"/>
              </a:rPr>
              <a:t></a:t>
            </a:r>
            <a:r>
              <a:rPr lang="uk-UA" b="1" dirty="0" smtClean="0">
                <a:solidFill>
                  <a:srgbClr val="002060"/>
                </a:solidFill>
              </a:rPr>
              <a:t> сіяти світло,</a:t>
            </a:r>
          </a:p>
          <a:p>
            <a:pPr>
              <a:buNone/>
            </a:pPr>
            <a:r>
              <a:rPr lang="uk-UA" b="1" dirty="0" smtClean="0">
                <a:solidFill>
                  <a:srgbClr val="002060"/>
                </a:solidFill>
              </a:rPr>
              <a:t>Там, де сум,</a:t>
            </a:r>
            <a:r>
              <a:rPr lang="uk-UA" b="1" dirty="0" smtClean="0">
                <a:solidFill>
                  <a:srgbClr val="002060"/>
                </a:solidFill>
                <a:sym typeface="Symbol"/>
              </a:rPr>
              <a:t></a:t>
            </a:r>
            <a:r>
              <a:rPr lang="uk-UA" b="1" dirty="0" smtClean="0">
                <a:solidFill>
                  <a:srgbClr val="002060"/>
                </a:solidFill>
              </a:rPr>
              <a:t> сіяти радість.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</a:t>
            </a:r>
            <a:r>
              <a:rPr lang="uk-UA" dirty="0" smtClean="0"/>
              <a:t>Молитва про світ</a:t>
            </a:r>
            <a:endParaRPr lang="uk-UA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uk-UA" b="1" dirty="0" smtClean="0">
                <a:solidFill>
                  <a:srgbClr val="002060"/>
                </a:solidFill>
              </a:rPr>
              <a:t>О мій Господь і Бог,</a:t>
            </a:r>
            <a:endParaRPr lang="en-US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uk-UA" b="1" dirty="0" smtClean="0">
                <a:solidFill>
                  <a:srgbClr val="002060"/>
                </a:solidFill>
              </a:rPr>
              <a:t>Допоможи мені не стільки шукати </a:t>
            </a:r>
          </a:p>
          <a:p>
            <a:pPr>
              <a:buNone/>
            </a:pPr>
            <a:r>
              <a:rPr lang="uk-UA" b="1" dirty="0" smtClean="0">
                <a:solidFill>
                  <a:srgbClr val="002060"/>
                </a:solidFill>
              </a:rPr>
              <a:t>Втіхи, як втішати самому, </a:t>
            </a:r>
          </a:p>
          <a:p>
            <a:pPr>
              <a:buNone/>
            </a:pPr>
            <a:r>
              <a:rPr lang="uk-UA" b="1" dirty="0" smtClean="0">
                <a:solidFill>
                  <a:srgbClr val="002060"/>
                </a:solidFill>
              </a:rPr>
              <a:t>Любові, як любити самому,</a:t>
            </a:r>
          </a:p>
          <a:p>
            <a:pPr>
              <a:buNone/>
            </a:pPr>
            <a:r>
              <a:rPr lang="uk-UA" b="1" dirty="0" smtClean="0">
                <a:solidFill>
                  <a:srgbClr val="002060"/>
                </a:solidFill>
              </a:rPr>
              <a:t>Розуміння, як розуміти інших.</a:t>
            </a:r>
          </a:p>
          <a:p>
            <a:pPr>
              <a:buNone/>
            </a:pPr>
            <a:r>
              <a:rPr lang="uk-UA" b="1" dirty="0" smtClean="0">
                <a:solidFill>
                  <a:srgbClr val="002060"/>
                </a:solidFill>
              </a:rPr>
              <a:t>Тому що, даючи, ми одержуємо,</a:t>
            </a:r>
          </a:p>
          <a:p>
            <a:pPr>
              <a:buNone/>
            </a:pPr>
            <a:r>
              <a:rPr lang="uk-UA" b="1" dirty="0" smtClean="0">
                <a:solidFill>
                  <a:srgbClr val="002060"/>
                </a:solidFill>
              </a:rPr>
              <a:t>Прощаючи, ми прощені…</a:t>
            </a:r>
            <a:endParaRPr lang="en-US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/>
              <a:t>                       </a:t>
            </a:r>
            <a:r>
              <a:rPr lang="uk-UA" dirty="0" smtClean="0"/>
              <a:t>                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Франциск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Асизький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Поради Батькам і настанови дітям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b="1" dirty="0" smtClean="0"/>
              <a:t>Батькам: </a:t>
            </a:r>
            <a:r>
              <a:rPr lang="en-US" b="1" dirty="0" smtClean="0"/>
              <a:t>“</a:t>
            </a:r>
            <a:r>
              <a:rPr lang="uk-UA" b="1" dirty="0" smtClean="0"/>
              <a:t>Не дратуйте дітей своїх, а виховуйте їх в </a:t>
            </a:r>
            <a:r>
              <a:rPr lang="uk-UA" b="1" dirty="0" err="1" smtClean="0"/>
              <a:t>напоминанні</a:t>
            </a:r>
            <a:r>
              <a:rPr lang="uk-UA" b="1" dirty="0" smtClean="0"/>
              <a:t> й остережені Божому ” (До </a:t>
            </a:r>
            <a:r>
              <a:rPr lang="uk-UA" b="1" dirty="0" err="1" smtClean="0"/>
              <a:t>ефесян</a:t>
            </a:r>
            <a:r>
              <a:rPr lang="uk-UA" b="1" dirty="0" smtClean="0"/>
              <a:t> 6:4).</a:t>
            </a:r>
          </a:p>
          <a:p>
            <a:endParaRPr lang="uk-UA" b="1" dirty="0" smtClean="0"/>
          </a:p>
          <a:p>
            <a:r>
              <a:rPr lang="uk-UA" b="1" dirty="0" smtClean="0">
                <a:solidFill>
                  <a:srgbClr val="7030A0"/>
                </a:solidFill>
              </a:rPr>
              <a:t>Дітям: </a:t>
            </a:r>
            <a:r>
              <a:rPr lang="uk-UA" b="1" dirty="0" err="1" smtClean="0">
                <a:solidFill>
                  <a:srgbClr val="7030A0"/>
                </a:solidFill>
              </a:rPr>
              <a:t>“Слухайтеся</a:t>
            </a:r>
            <a:r>
              <a:rPr lang="uk-UA" b="1" dirty="0" smtClean="0">
                <a:solidFill>
                  <a:srgbClr val="7030A0"/>
                </a:solidFill>
              </a:rPr>
              <a:t> своїх батьків у Господі, бо це справедливе! Шануй свого батька та </a:t>
            </a:r>
            <a:r>
              <a:rPr lang="uk-UA" b="1" dirty="0" err="1" smtClean="0">
                <a:solidFill>
                  <a:srgbClr val="7030A0"/>
                </a:solidFill>
              </a:rPr>
              <a:t>матір”</a:t>
            </a:r>
            <a:r>
              <a:rPr lang="uk-UA" b="1" dirty="0" smtClean="0">
                <a:solidFill>
                  <a:srgbClr val="7030A0"/>
                </a:solidFill>
              </a:rPr>
              <a:t> – це перша заповідь з обітницею, – </a:t>
            </a:r>
            <a:r>
              <a:rPr lang="uk-UA" b="1" dirty="0" err="1" smtClean="0">
                <a:solidFill>
                  <a:srgbClr val="7030A0"/>
                </a:solidFill>
              </a:rPr>
              <a:t>“щоб</a:t>
            </a:r>
            <a:r>
              <a:rPr lang="uk-UA" b="1" dirty="0" smtClean="0">
                <a:solidFill>
                  <a:srgbClr val="7030A0"/>
                </a:solidFill>
              </a:rPr>
              <a:t> довго велося тобі, і щоб був ти на землі </a:t>
            </a:r>
            <a:r>
              <a:rPr lang="uk-UA" b="1" dirty="0" err="1" smtClean="0">
                <a:solidFill>
                  <a:srgbClr val="7030A0"/>
                </a:solidFill>
              </a:rPr>
              <a:t>довголітній”</a:t>
            </a:r>
            <a:r>
              <a:rPr lang="uk-UA" dirty="0" smtClean="0">
                <a:solidFill>
                  <a:srgbClr val="7030A0"/>
                </a:solidFill>
              </a:rPr>
              <a:t>            </a:t>
            </a:r>
            <a:r>
              <a:rPr lang="uk-UA" b="1" dirty="0" smtClean="0">
                <a:solidFill>
                  <a:srgbClr val="7030A0"/>
                </a:solidFill>
              </a:rPr>
              <a:t>(До </a:t>
            </a:r>
            <a:r>
              <a:rPr lang="uk-UA" b="1" dirty="0" err="1" smtClean="0">
                <a:solidFill>
                  <a:srgbClr val="7030A0"/>
                </a:solidFill>
              </a:rPr>
              <a:t>ефесян</a:t>
            </a:r>
            <a:r>
              <a:rPr lang="uk-UA" b="1" dirty="0" smtClean="0">
                <a:solidFill>
                  <a:srgbClr val="7030A0"/>
                </a:solidFill>
              </a:rPr>
              <a:t> 1-3).</a:t>
            </a:r>
            <a:endParaRPr lang="ru-RU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Книга приповістей Соломонових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uk-UA" dirty="0" smtClean="0"/>
              <a:t>Дидактична поема, ціль якої </a:t>
            </a:r>
            <a:r>
              <a:rPr lang="uk-UA" dirty="0" smtClean="0">
                <a:sym typeface="Symbol"/>
              </a:rPr>
              <a:t></a:t>
            </a:r>
            <a:r>
              <a:rPr lang="uk-UA" dirty="0" smtClean="0"/>
              <a:t> </a:t>
            </a:r>
            <a:r>
              <a:rPr lang="uk-UA" b="1" dirty="0" err="1" smtClean="0">
                <a:solidFill>
                  <a:srgbClr val="002060"/>
                </a:solidFill>
              </a:rPr>
              <a:t>“щоб</a:t>
            </a:r>
            <a:r>
              <a:rPr lang="uk-UA" b="1" dirty="0" smtClean="0">
                <a:solidFill>
                  <a:srgbClr val="002060"/>
                </a:solidFill>
              </a:rPr>
              <a:t> пізнати премудрість  і карність, щоб зрозуміти розсудні слова , щоб прийняти напоумлення мудрості, праведності й </a:t>
            </a:r>
            <a:r>
              <a:rPr lang="uk-UA" b="1" dirty="0" err="1" smtClean="0">
                <a:solidFill>
                  <a:srgbClr val="002060"/>
                </a:solidFill>
              </a:rPr>
              <a:t>простоти”</a:t>
            </a:r>
            <a:r>
              <a:rPr lang="uk-UA" b="1" dirty="0" smtClean="0">
                <a:solidFill>
                  <a:srgbClr val="002060"/>
                </a:solidFill>
              </a:rPr>
              <a:t>               </a:t>
            </a:r>
            <a:r>
              <a:rPr lang="uk-UA" dirty="0" smtClean="0"/>
              <a:t>(Приповісті 1:2-4).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Робота в групах        </a:t>
            </a:r>
            <a:r>
              <a:rPr lang="en-US" dirty="0" smtClean="0"/>
              <a:t>  </a:t>
            </a:r>
            <a:r>
              <a:rPr lang="uk-UA" dirty="0" smtClean="0"/>
              <a:t>(</a:t>
            </a:r>
            <a:r>
              <a:rPr lang="en-US" dirty="0" smtClean="0"/>
              <a:t>2</a:t>
            </a:r>
            <a:r>
              <a:rPr lang="uk-UA" dirty="0" smtClean="0"/>
              <a:t> </a:t>
            </a:r>
            <a:r>
              <a:rPr lang="uk-UA" dirty="0" smtClean="0"/>
              <a:t>хвилини)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uk-UA" dirty="0" smtClean="0"/>
              <a:t>На основі цитати із Книги приповістей 4:26-27 складіть перелік своїх власних настанов або порад дитині, що відповідають змісту:</a:t>
            </a:r>
            <a:endParaRPr lang="en-US" dirty="0" smtClean="0"/>
          </a:p>
          <a:p>
            <a:pPr>
              <a:buNone/>
            </a:pPr>
            <a:endParaRPr lang="uk-UA" sz="1000" dirty="0" smtClean="0"/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   </a:t>
            </a:r>
            <a:r>
              <a:rPr lang="uk-UA" b="1" dirty="0" err="1" smtClean="0">
                <a:solidFill>
                  <a:srgbClr val="002060"/>
                </a:solidFill>
              </a:rPr>
              <a:t>“Стежку</a:t>
            </a:r>
            <a:r>
              <a:rPr lang="uk-UA" b="1" dirty="0" smtClean="0">
                <a:solidFill>
                  <a:srgbClr val="002060"/>
                </a:solidFill>
              </a:rPr>
              <a:t> ніг своїх вирівняй, і стануть міцні всі дороги твої: не </a:t>
            </a:r>
            <a:r>
              <a:rPr lang="uk-UA" b="1" dirty="0" err="1" smtClean="0">
                <a:solidFill>
                  <a:srgbClr val="002060"/>
                </a:solidFill>
              </a:rPr>
              <a:t>вступайся</a:t>
            </a:r>
            <a:r>
              <a:rPr lang="uk-UA" b="1" dirty="0" smtClean="0">
                <a:solidFill>
                  <a:srgbClr val="002060"/>
                </a:solidFill>
              </a:rPr>
              <a:t> ні вправо, ні вліво, </a:t>
            </a:r>
            <a:r>
              <a:rPr lang="uk-UA" b="1" dirty="0" smtClean="0">
                <a:solidFill>
                  <a:srgbClr val="002060"/>
                </a:solidFill>
                <a:sym typeface="Symbol"/>
              </a:rPr>
              <a:t></a:t>
            </a:r>
            <a:r>
              <a:rPr lang="uk-UA" b="1" dirty="0" smtClean="0">
                <a:solidFill>
                  <a:srgbClr val="002060"/>
                </a:solidFill>
              </a:rPr>
              <a:t> </a:t>
            </a:r>
            <a:r>
              <a:rPr lang="uk-UA" b="1" dirty="0" smtClean="0">
                <a:solidFill>
                  <a:srgbClr val="002060"/>
                </a:solidFill>
              </a:rPr>
              <a:t>усунь свою ногу від зла!”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Наступне завдання             </a:t>
            </a:r>
            <a:r>
              <a:rPr lang="uk-UA" dirty="0" smtClean="0"/>
              <a:t>(</a:t>
            </a:r>
            <a:r>
              <a:rPr lang="en-US" dirty="0" smtClean="0"/>
              <a:t>2</a:t>
            </a:r>
            <a:r>
              <a:rPr lang="uk-UA" dirty="0" smtClean="0"/>
              <a:t> </a:t>
            </a:r>
            <a:r>
              <a:rPr lang="uk-UA" dirty="0" smtClean="0"/>
              <a:t>хвилини)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686800" cy="516890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   Складіть перелік із 7 наймерзенніших якостей, які ,на превеликий жаль, все ж трапляються серед людей.  </a:t>
            </a:r>
          </a:p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</a:rPr>
              <a:t>1)</a:t>
            </a:r>
          </a:p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</a:rPr>
              <a:t>2)</a:t>
            </a:r>
          </a:p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</a:rPr>
              <a:t>3)</a:t>
            </a:r>
          </a:p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</a:rPr>
              <a:t>4)</a:t>
            </a:r>
          </a:p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</a:rPr>
              <a:t>5)</a:t>
            </a:r>
          </a:p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</a:rPr>
              <a:t>6)</a:t>
            </a:r>
          </a:p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</a:rPr>
              <a:t>7)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7 </a:t>
            </a:r>
            <a:r>
              <a:rPr lang="uk-UA" dirty="0" err="1" smtClean="0"/>
              <a:t>“гидот”</a:t>
            </a:r>
            <a:r>
              <a:rPr lang="uk-UA" dirty="0" smtClean="0"/>
              <a:t> в очах Бога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4319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>
                <a:solidFill>
                  <a:schemeClr val="tx1"/>
                </a:solidFill>
              </a:rPr>
              <a:t>Розділ 6:17-19</a:t>
            </a:r>
          </a:p>
          <a:p>
            <a:pPr marL="514350" indent="-514350">
              <a:buNone/>
            </a:pPr>
            <a:r>
              <a:rPr lang="uk-UA" dirty="0" smtClean="0">
                <a:solidFill>
                  <a:srgbClr val="002060"/>
                </a:solidFill>
              </a:rPr>
              <a:t>Очі пишні (пихаті).</a:t>
            </a:r>
          </a:p>
          <a:p>
            <a:pPr marL="514350" indent="-514350">
              <a:buNone/>
            </a:pPr>
            <a:r>
              <a:rPr lang="uk-UA" dirty="0" smtClean="0">
                <a:solidFill>
                  <a:srgbClr val="002060"/>
                </a:solidFill>
              </a:rPr>
              <a:t>Брехливий язик.</a:t>
            </a:r>
          </a:p>
          <a:p>
            <a:pPr marL="514350" indent="-514350">
              <a:buNone/>
            </a:pPr>
            <a:r>
              <a:rPr lang="uk-UA" dirty="0" smtClean="0">
                <a:solidFill>
                  <a:srgbClr val="002060"/>
                </a:solidFill>
              </a:rPr>
              <a:t>Руки, що кров невинну ллють.</a:t>
            </a:r>
          </a:p>
          <a:p>
            <a:pPr marL="514350" indent="-514350">
              <a:buNone/>
            </a:pPr>
            <a:r>
              <a:rPr lang="uk-UA" dirty="0" smtClean="0">
                <a:solidFill>
                  <a:srgbClr val="002060"/>
                </a:solidFill>
              </a:rPr>
              <a:t>Серце, що плекає злочинні думки.</a:t>
            </a:r>
          </a:p>
          <a:p>
            <a:pPr marL="514350" indent="-514350">
              <a:buNone/>
            </a:pPr>
            <a:r>
              <a:rPr lang="uk-UA" dirty="0" smtClean="0">
                <a:solidFill>
                  <a:srgbClr val="002060"/>
                </a:solidFill>
              </a:rPr>
              <a:t>Ноги, що поквапно біжать на лихе.</a:t>
            </a:r>
          </a:p>
          <a:p>
            <a:pPr marL="514350" indent="-514350">
              <a:buNone/>
            </a:pPr>
            <a:r>
              <a:rPr lang="uk-UA" dirty="0" smtClean="0">
                <a:solidFill>
                  <a:srgbClr val="002060"/>
                </a:solidFill>
              </a:rPr>
              <a:t>Свідок брехливий, що брехні роздмухує.</a:t>
            </a:r>
          </a:p>
          <a:p>
            <a:pPr marL="514350" indent="-514350">
              <a:buNone/>
            </a:pPr>
            <a:r>
              <a:rPr lang="uk-UA" dirty="0" smtClean="0">
                <a:solidFill>
                  <a:srgbClr val="002060"/>
                </a:solidFill>
              </a:rPr>
              <a:t>Хто розсіває сварки між братів.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Важливий дидактичний принцип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  Формування особистості починається з раннього дитинства:</a:t>
            </a:r>
          </a:p>
          <a:p>
            <a:pPr>
              <a:buNone/>
            </a:pPr>
            <a:r>
              <a:rPr lang="uk-UA" dirty="0" smtClean="0"/>
              <a:t>   </a:t>
            </a:r>
            <a:r>
              <a:rPr lang="uk-UA" b="1" dirty="0" err="1" smtClean="0">
                <a:solidFill>
                  <a:srgbClr val="0070C0"/>
                </a:solidFill>
              </a:rPr>
              <a:t>“Привчай</a:t>
            </a:r>
            <a:r>
              <a:rPr lang="uk-UA" b="1" dirty="0" smtClean="0">
                <a:solidFill>
                  <a:srgbClr val="0070C0"/>
                </a:solidFill>
              </a:rPr>
              <a:t> юнака до дороги його, і він, як постаріється, не уступиться з неї ” (Пр. 22:6).</a:t>
            </a:r>
            <a:endParaRPr lang="ru-RU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Робота в </a:t>
            </a:r>
            <a:r>
              <a:rPr lang="uk-UA" dirty="0" smtClean="0"/>
              <a:t>групах</a:t>
            </a:r>
            <a:r>
              <a:rPr lang="en-US" dirty="0" smtClean="0"/>
              <a:t>              </a:t>
            </a:r>
            <a:r>
              <a:rPr lang="uk-UA" dirty="0" smtClean="0"/>
              <a:t>(</a:t>
            </a:r>
            <a:r>
              <a:rPr lang="en-US" dirty="0" smtClean="0"/>
              <a:t>1</a:t>
            </a:r>
            <a:r>
              <a:rPr lang="uk-UA" dirty="0" smtClean="0"/>
              <a:t> хвилин</a:t>
            </a:r>
            <a:r>
              <a:rPr lang="en-US" dirty="0" smtClean="0"/>
              <a:t>a</a:t>
            </a:r>
            <a:r>
              <a:rPr lang="uk-UA" dirty="0" smtClean="0"/>
              <a:t>)</a:t>
            </a:r>
            <a:r>
              <a:rPr lang="en-US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dirty="0" smtClean="0"/>
              <a:t>   Які якості особистості допомагають виховувати такі вислови:</a:t>
            </a:r>
            <a:endParaRPr lang="en-US" dirty="0" smtClean="0"/>
          </a:p>
          <a:p>
            <a:pPr>
              <a:buNone/>
            </a:pPr>
            <a:endParaRPr lang="uk-UA" sz="1000" dirty="0" smtClean="0"/>
          </a:p>
          <a:p>
            <a:pPr>
              <a:buFontTx/>
              <a:buChar char="-"/>
            </a:pPr>
            <a:r>
              <a:rPr lang="uk-UA" b="1" dirty="0" err="1" smtClean="0">
                <a:solidFill>
                  <a:srgbClr val="002060"/>
                </a:solidFill>
              </a:rPr>
              <a:t>“Не</a:t>
            </a:r>
            <a:r>
              <a:rPr lang="uk-UA" b="1" dirty="0" smtClean="0">
                <a:solidFill>
                  <a:srgbClr val="002060"/>
                </a:solidFill>
              </a:rPr>
              <a:t> допоможуть неправедні скарби, а справедливість від смерті </a:t>
            </a:r>
            <a:r>
              <a:rPr lang="uk-UA" b="1" dirty="0" err="1" smtClean="0">
                <a:solidFill>
                  <a:srgbClr val="002060"/>
                </a:solidFill>
              </a:rPr>
              <a:t>визволяє”</a:t>
            </a:r>
            <a:r>
              <a:rPr lang="uk-UA" b="1" dirty="0" smtClean="0">
                <a:solidFill>
                  <a:srgbClr val="002060"/>
                </a:solidFill>
              </a:rPr>
              <a:t> (10:3).</a:t>
            </a:r>
            <a:endParaRPr lang="en-US" b="1" dirty="0" smtClean="0">
              <a:solidFill>
                <a:srgbClr val="002060"/>
              </a:solidFill>
            </a:endParaRPr>
          </a:p>
          <a:p>
            <a:pPr>
              <a:buFontTx/>
              <a:buChar char="-"/>
            </a:pPr>
            <a:endParaRPr lang="uk-UA" sz="1100" b="1" dirty="0" smtClean="0">
              <a:solidFill>
                <a:srgbClr val="002060"/>
              </a:solidFill>
            </a:endParaRPr>
          </a:p>
          <a:p>
            <a:pPr>
              <a:buFontTx/>
              <a:buChar char="-"/>
            </a:pPr>
            <a:r>
              <a:rPr lang="uk-UA" b="1" dirty="0" err="1" smtClean="0">
                <a:solidFill>
                  <a:srgbClr val="002060"/>
                </a:solidFill>
              </a:rPr>
              <a:t>“Хто</a:t>
            </a:r>
            <a:r>
              <a:rPr lang="uk-UA" b="1" dirty="0" smtClean="0">
                <a:solidFill>
                  <a:srgbClr val="002060"/>
                </a:solidFill>
              </a:rPr>
              <a:t> літом збирає – син мудрий, хто ж дрімає в жнива – син </a:t>
            </a:r>
            <a:r>
              <a:rPr lang="uk-UA" b="1" dirty="0" err="1" smtClean="0">
                <a:solidFill>
                  <a:srgbClr val="002060"/>
                </a:solidFill>
              </a:rPr>
              <a:t>безпутний”</a:t>
            </a:r>
            <a:r>
              <a:rPr lang="uk-UA" b="1" dirty="0" smtClean="0">
                <a:solidFill>
                  <a:srgbClr val="002060"/>
                </a:solidFill>
              </a:rPr>
              <a:t>(10:5).</a:t>
            </a:r>
            <a:endParaRPr lang="en-US" b="1" dirty="0" smtClean="0">
              <a:solidFill>
                <a:srgbClr val="002060"/>
              </a:solidFill>
            </a:endParaRPr>
          </a:p>
          <a:p>
            <a:pPr>
              <a:buFontTx/>
              <a:buChar char="-"/>
            </a:pPr>
            <a:endParaRPr lang="uk-UA" sz="1100" b="1" dirty="0" smtClean="0">
              <a:solidFill>
                <a:srgbClr val="002060"/>
              </a:solidFill>
            </a:endParaRPr>
          </a:p>
          <a:p>
            <a:pPr>
              <a:buFontTx/>
              <a:buChar char="-"/>
            </a:pPr>
            <a:r>
              <a:rPr lang="uk-UA" b="1" dirty="0" err="1" smtClean="0">
                <a:solidFill>
                  <a:srgbClr val="002060"/>
                </a:solidFill>
              </a:rPr>
              <a:t>“Дехто</a:t>
            </a:r>
            <a:r>
              <a:rPr lang="uk-UA" b="1" dirty="0" smtClean="0">
                <a:solidFill>
                  <a:srgbClr val="002060"/>
                </a:solidFill>
              </a:rPr>
              <a:t> щедро дає, та ще додається йому, а дехто ховає  над міру, та тільки </a:t>
            </a:r>
            <a:r>
              <a:rPr lang="uk-UA" b="1" dirty="0" err="1" smtClean="0">
                <a:solidFill>
                  <a:srgbClr val="002060"/>
                </a:solidFill>
              </a:rPr>
              <a:t>бідніє”</a:t>
            </a:r>
            <a:r>
              <a:rPr lang="uk-UA" b="1" dirty="0" smtClean="0">
                <a:solidFill>
                  <a:srgbClr val="002060"/>
                </a:solidFill>
              </a:rPr>
              <a:t> (11:24).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691</TotalTime>
  <Words>1072</Words>
  <Application>Microsoft Office PowerPoint</Application>
  <PresentationFormat>Экран (4:3)</PresentationFormat>
  <Paragraphs>126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Трек</vt:lpstr>
      <vt:lpstr> </vt:lpstr>
      <vt:lpstr>ПЕДАГОГІЧНА ЦІННІСТЬ БІБЛІЇ</vt:lpstr>
      <vt:lpstr>Поради Батькам і настанови дітям</vt:lpstr>
      <vt:lpstr>Книга приповістей Соломонових</vt:lpstr>
      <vt:lpstr>Робота в групах          (2 хвилини)</vt:lpstr>
      <vt:lpstr>Наступне завдання             (2 хвилини)</vt:lpstr>
      <vt:lpstr>7 “гидот” в очах Бога</vt:lpstr>
      <vt:lpstr>Важливий дидактичний принцип</vt:lpstr>
      <vt:lpstr>Робота в групах              (1 хвилинa)  </vt:lpstr>
      <vt:lpstr>Актуальність приповістей</vt:lpstr>
      <vt:lpstr>Актуальність приповістей</vt:lpstr>
      <vt:lpstr>Важливість вибору</vt:lpstr>
      <vt:lpstr>Ісус - вчитель</vt:lpstr>
      <vt:lpstr>Педагогічні методи ІСУСА</vt:lpstr>
      <vt:lpstr>Педагогічні методи ІСУСА</vt:lpstr>
      <vt:lpstr>МОТИВАЦІЯ У ВЧЕННІ ІСУСА</vt:lpstr>
      <vt:lpstr>МОТИВАЦІЯ У ВЧЕННІ ІСУСА</vt:lpstr>
      <vt:lpstr>Любов понад усе…</vt:lpstr>
      <vt:lpstr>Питання для обговорення в групах щодо фільму “Пошук” ( La Búsqueda,  the search)</vt:lpstr>
      <vt:lpstr>Притча про блудного сина           (євангеліє від св. Луки 15:11-32)</vt:lpstr>
      <vt:lpstr>Сучасна  ІЛЮСТРАЦІЯ</vt:lpstr>
      <vt:lpstr>                    Молитва про світ</vt:lpstr>
      <vt:lpstr>                    Молитва про світ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HP</dc:creator>
  <cp:lastModifiedBy>Vitalik</cp:lastModifiedBy>
  <cp:revision>79</cp:revision>
  <dcterms:created xsi:type="dcterms:W3CDTF">2011-03-06T11:53:39Z</dcterms:created>
  <dcterms:modified xsi:type="dcterms:W3CDTF">2013-10-22T18:37:54Z</dcterms:modified>
</cp:coreProperties>
</file>