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85" r:id="rId13"/>
    <p:sldId id="267" r:id="rId14"/>
    <p:sldId id="268" r:id="rId15"/>
    <p:sldId id="269" r:id="rId16"/>
    <p:sldId id="286" r:id="rId17"/>
    <p:sldId id="270" r:id="rId18"/>
    <p:sldId id="271" r:id="rId19"/>
    <p:sldId id="272" r:id="rId20"/>
    <p:sldId id="287" r:id="rId21"/>
    <p:sldId id="273" r:id="rId22"/>
    <p:sldId id="274" r:id="rId23"/>
    <p:sldId id="275" r:id="rId24"/>
    <p:sldId id="288" r:id="rId25"/>
    <p:sldId id="276" r:id="rId26"/>
    <p:sldId id="277" r:id="rId27"/>
    <p:sldId id="278" r:id="rId28"/>
    <p:sldId id="289" r:id="rId29"/>
    <p:sldId id="279" r:id="rId30"/>
    <p:sldId id="280" r:id="rId31"/>
    <p:sldId id="281" r:id="rId32"/>
    <p:sldId id="282" r:id="rId33"/>
    <p:sldId id="28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37C5D-42C4-43D8-9003-3D432DEEA6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05A8D-14DE-4E83-AD87-9AAAC8ED8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D10DE-1D0E-4752-A298-B1045E28F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88638-C2CE-4DE3-BE09-4AB3F7848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16340-0A9D-4264-9373-886D52B967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A35B6-4FA9-4414-9079-816276983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A95A02-0F1D-4D9F-85F4-A1657AF71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FFE2A-3ABF-4358-A785-A4C57B5B9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B5F674-6BB7-436B-AC89-0A5CE83A1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4A7B76-604F-4BE4-9127-EF2D9726C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EB5285-C9E6-4233-9D0C-C08B906EA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97B78FE-91A1-494C-819F-B2011B801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7025434" cy="1592156"/>
          </a:xfrm>
        </p:spPr>
        <p:txBody>
          <a:bodyPr/>
          <a:lstStyle/>
          <a:p>
            <a:pPr algn="ctr"/>
            <a:r>
              <a:rPr lang="uk-UA" b="1" dirty="0" smtClean="0">
                <a:latin typeface="Comic Sans MS" pitchFamily="66" charset="0"/>
              </a:rPr>
              <a:t>Стилі батьківського виховання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3" name="Picture 2" descr="C:\Documents and Settings\1\Рабочий стол\Новая папка (8)\6313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928802"/>
            <a:ext cx="6248011" cy="46443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Стилі батьківства:</a:t>
            </a:r>
            <a:endParaRPr lang="ru-RU" dirty="0">
              <a:latin typeface="Comic Sans MS" pitchFamily="66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1298445"/>
              </p:ext>
            </p:extLst>
          </p:nvPr>
        </p:nvGraphicFramePr>
        <p:xfrm>
          <a:off x="1435100" y="1447800"/>
          <a:ext cx="7499350" cy="49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2476872">
                <a:tc>
                  <a:txBody>
                    <a:bodyPr/>
                    <a:lstStyle/>
                    <a:p>
                      <a:endParaRPr lang="uk-UA" sz="3600" dirty="0" smtClean="0">
                        <a:latin typeface="Comic Sans MS" pitchFamily="66" charset="0"/>
                      </a:endParaRPr>
                    </a:p>
                    <a:p>
                      <a:endParaRPr lang="uk-UA" sz="3600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uk-UA" sz="3600" dirty="0" smtClean="0">
                          <a:latin typeface="Comic Sans MS" pitchFamily="66" charset="0"/>
                        </a:rPr>
                        <a:t>поблажливий</a:t>
                      </a:r>
                      <a:endParaRPr lang="ru-RU" sz="3600" dirty="0">
                        <a:latin typeface="Comic Sans MS" pitchFamily="66" charset="0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uk-UA" sz="3600" dirty="0" smtClean="0">
                        <a:latin typeface="Comic Sans MS" pitchFamily="66" charset="0"/>
                      </a:endParaRPr>
                    </a:p>
                    <a:p>
                      <a:endParaRPr lang="uk-UA" sz="3600" dirty="0" smtClean="0">
                        <a:latin typeface="Comic Sans MS" pitchFamily="66" charset="0"/>
                      </a:endParaRPr>
                    </a:p>
                    <a:p>
                      <a:r>
                        <a:rPr lang="uk-UA" sz="3600" dirty="0" smtClean="0">
                          <a:latin typeface="Comic Sans MS" pitchFamily="66" charset="0"/>
                        </a:rPr>
                        <a:t>спрямовуючий</a:t>
                      </a:r>
                    </a:p>
                  </a:txBody>
                  <a:tcPr marL="83326" marR="83326"/>
                </a:tc>
              </a:tr>
              <a:tr h="2448272">
                <a:tc>
                  <a:txBody>
                    <a:bodyPr/>
                    <a:lstStyle/>
                    <a:p>
                      <a:endParaRPr lang="uk-UA" sz="3600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uk-UA" sz="3600" dirty="0" smtClean="0">
                          <a:latin typeface="Comic Sans MS" pitchFamily="66" charset="0"/>
                        </a:rPr>
                        <a:t>усунутий</a:t>
                      </a:r>
                      <a:endParaRPr lang="ru-RU" sz="3600" dirty="0">
                        <a:latin typeface="Comic Sans MS" pitchFamily="66" charset="0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endParaRPr lang="uk-UA" sz="3600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uk-UA" sz="3600" dirty="0" smtClean="0">
                          <a:latin typeface="Comic Sans MS" pitchFamily="66" charset="0"/>
                        </a:rPr>
                        <a:t>владний</a:t>
                      </a:r>
                      <a:endParaRPr lang="ru-RU" sz="3600" dirty="0">
                        <a:latin typeface="Comic Sans MS" pitchFamily="66" charset="0"/>
                      </a:endParaRPr>
                    </a:p>
                  </a:txBody>
                  <a:tcPr marL="83326" marR="83326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47913" y="1781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80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uk-UA" dirty="0" smtClean="0">
                <a:latin typeface="Comic Sans MS" pitchFamily="66" charset="0"/>
              </a:rPr>
              <a:t>Поблажливий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1772816"/>
            <a:ext cx="7554168" cy="475252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err="1" smtClean="0">
                <a:latin typeface="Comic Sans MS" pitchFamily="66" charset="0"/>
              </a:rPr>
              <a:t>Низький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>
                <a:latin typeface="Comic Sans MS" pitchFamily="66" charset="0"/>
              </a:rPr>
              <a:t>контроль, </a:t>
            </a:r>
            <a:r>
              <a:rPr lang="ru-RU" sz="2800" dirty="0" err="1">
                <a:latin typeface="Comic Sans MS" pitchFamily="66" charset="0"/>
              </a:rPr>
              <a:t>високий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рівень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підтримки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Батьки </a:t>
            </a:r>
            <a:r>
              <a:rPr lang="ru-RU" sz="2800" dirty="0" err="1">
                <a:latin typeface="Comic Sans MS" pitchFamily="66" charset="0"/>
              </a:rPr>
              <a:t>досяжні</a:t>
            </a:r>
            <a:r>
              <a:rPr lang="ru-RU" sz="2800" dirty="0">
                <a:latin typeface="Comic Sans MS" pitchFamily="66" charset="0"/>
              </a:rPr>
              <a:t>; </a:t>
            </a:r>
            <a:r>
              <a:rPr lang="ru-RU" sz="2800" dirty="0" err="1">
                <a:latin typeface="Comic Sans MS" pitchFamily="66" charset="0"/>
              </a:rPr>
              <a:t>дитина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керує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err="1" smtClean="0">
                <a:latin typeface="Comic Sans MS" pitchFamily="66" charset="0"/>
              </a:rPr>
              <a:t>Двостороннє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спілкування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Лише </a:t>
            </a:r>
            <a:r>
              <a:rPr lang="ru-RU" sz="2800" dirty="0" err="1">
                <a:latin typeface="Comic Sans MS" pitchFamily="66" charset="0"/>
              </a:rPr>
              <a:t>декілька</a:t>
            </a:r>
            <a:r>
              <a:rPr lang="ru-RU" sz="2800" dirty="0">
                <a:latin typeface="Comic Sans MS" pitchFamily="66" charset="0"/>
              </a:rPr>
              <a:t>  </a:t>
            </a:r>
            <a:r>
              <a:rPr lang="ru-RU" sz="2800" dirty="0" err="1">
                <a:latin typeface="Comic Sans MS" pitchFamily="66" charset="0"/>
              </a:rPr>
              <a:t>нечітко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висловлених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стандартів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Мало </a:t>
            </a:r>
            <a:r>
              <a:rPr lang="ru-RU" sz="2800" dirty="0" err="1">
                <a:latin typeface="Comic Sans MS" pitchFamily="66" charset="0"/>
              </a:rPr>
              <a:t>уявлення</a:t>
            </a:r>
            <a:r>
              <a:rPr lang="ru-RU" sz="2800" dirty="0">
                <a:latin typeface="Comic Sans MS" pitchFamily="66" charset="0"/>
              </a:rPr>
              <a:t> про </a:t>
            </a:r>
            <a:r>
              <a:rPr lang="ru-RU" sz="2800" dirty="0" err="1">
                <a:latin typeface="Comic Sans MS" pitchFamily="66" charset="0"/>
              </a:rPr>
              <a:t>наслідки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err="1" smtClean="0">
                <a:latin typeface="Comic Sans MS" pitchFamily="66" charset="0"/>
              </a:rPr>
              <a:t>Постійне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виявлення</a:t>
            </a:r>
            <a:r>
              <a:rPr lang="ru-RU" sz="2800" dirty="0">
                <a:latin typeface="Comic Sans MS" pitchFamily="66" charset="0"/>
              </a:rPr>
              <a:t>  </a:t>
            </a:r>
            <a:r>
              <a:rPr lang="ru-RU" sz="2800" dirty="0" err="1">
                <a:latin typeface="Comic Sans MS" pitchFamily="66" charset="0"/>
              </a:rPr>
              <a:t>любові</a:t>
            </a:r>
            <a:r>
              <a:rPr lang="ru-RU" sz="2800" dirty="0">
                <a:latin typeface="Comic Sans MS" pitchFamily="66" charset="0"/>
              </a:rPr>
              <a:t>, </a:t>
            </a:r>
            <a:r>
              <a:rPr lang="ru-RU" sz="2800" dirty="0" err="1">
                <a:latin typeface="Comic Sans MS" pitchFamily="66" charset="0"/>
              </a:rPr>
              <a:t>слабка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дисципліна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err="1" smtClean="0">
                <a:latin typeface="Comic Sans MS" pitchFamily="66" charset="0"/>
              </a:rPr>
              <a:t>Неприборкана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>
                <a:latin typeface="Comic Sans MS" pitchFamily="66" charset="0"/>
              </a:rPr>
              <a:t>воля і </a:t>
            </a:r>
            <a:r>
              <a:rPr lang="ru-RU" sz="2800" dirty="0" err="1">
                <a:latin typeface="Comic Sans MS" pitchFamily="66" charset="0"/>
              </a:rPr>
              <a:t>егоцентричний</a:t>
            </a:r>
            <a:r>
              <a:rPr lang="ru-RU" sz="2800" dirty="0">
                <a:latin typeface="Comic Sans MS" pitchFamily="66" charset="0"/>
              </a:rPr>
              <a:t> характер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23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Рабочий стол\Новая папка (8)\0bff5dce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94" y="1124744"/>
            <a:ext cx="5652025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64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Поблажливий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660" y="1587038"/>
            <a:ext cx="7236229" cy="4522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751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Поблажливий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700808"/>
            <a:ext cx="3744416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763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omic Sans MS" pitchFamily="66" charset="0"/>
              </a:rPr>
              <a:t>Усунутий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2060848"/>
            <a:ext cx="7697044" cy="4205064"/>
          </a:xfrm>
        </p:spPr>
        <p:txBody>
          <a:bodyPr>
            <a:normAutofit lnSpcReduction="10000"/>
          </a:bodyPr>
          <a:lstStyle/>
          <a:p>
            <a:r>
              <a:rPr lang="ru-RU" sz="2800" dirty="0" err="1" smtClean="0">
                <a:latin typeface="Comic Sans MS" pitchFamily="66" charset="0"/>
              </a:rPr>
              <a:t>Низький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>
                <a:latin typeface="Comic Sans MS" pitchFamily="66" charset="0"/>
              </a:rPr>
              <a:t>контроль, </a:t>
            </a:r>
            <a:r>
              <a:rPr lang="ru-RU" sz="2800" dirty="0" err="1">
                <a:latin typeface="Comic Sans MS" pitchFamily="66" charset="0"/>
              </a:rPr>
              <a:t>низький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рівень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підтримки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Батьки </a:t>
            </a:r>
            <a:r>
              <a:rPr lang="ru-RU" sz="2800" dirty="0" err="1">
                <a:latin typeface="Comic Sans MS" pitchFamily="66" charset="0"/>
              </a:rPr>
              <a:t>недосяжні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err="1" smtClean="0">
                <a:latin typeface="Comic Sans MS" pitchFamily="66" charset="0"/>
              </a:rPr>
              <a:t>Мінімум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спілкування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Лише </a:t>
            </a:r>
            <a:r>
              <a:rPr lang="ru-RU" sz="2800" dirty="0" err="1">
                <a:latin typeface="Comic Sans MS" pitchFamily="66" charset="0"/>
              </a:rPr>
              <a:t>декілька</a:t>
            </a:r>
            <a:r>
              <a:rPr lang="ru-RU" sz="2800" dirty="0">
                <a:latin typeface="Comic Sans MS" pitchFamily="66" charset="0"/>
              </a:rPr>
              <a:t>  </a:t>
            </a:r>
            <a:r>
              <a:rPr lang="ru-RU" sz="2800" dirty="0" err="1">
                <a:latin typeface="Comic Sans MS" pitchFamily="66" charset="0"/>
              </a:rPr>
              <a:t>нечітко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висловлених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стандартів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err="1" smtClean="0">
                <a:latin typeface="Comic Sans MS" pitchFamily="66" charset="0"/>
              </a:rPr>
              <a:t>Непередбачувані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наслідки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err="1" smtClean="0">
                <a:latin typeface="Comic Sans MS" pitchFamily="66" charset="0"/>
              </a:rPr>
              <a:t>Мінлива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любов</a:t>
            </a:r>
            <a:r>
              <a:rPr lang="ru-RU" sz="2800" dirty="0">
                <a:latin typeface="Comic Sans MS" pitchFamily="66" charset="0"/>
              </a:rPr>
              <a:t> і </a:t>
            </a:r>
            <a:r>
              <a:rPr lang="ru-RU" sz="2800" dirty="0" err="1">
                <a:latin typeface="Comic Sans MS" pitchFamily="66" charset="0"/>
              </a:rPr>
              <a:t>дисципліна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err="1" smtClean="0">
                <a:latin typeface="Comic Sans MS" pitchFamily="66" charset="0"/>
              </a:rPr>
              <a:t>Деформована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>
                <a:latin typeface="Comic Sans MS" pitchFamily="66" charset="0"/>
              </a:rPr>
              <a:t>воля і характер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27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Рабочий стол\Новая папка (8)\1239631465_donald-zola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048671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72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Усунутий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660" y="1587038"/>
            <a:ext cx="7236229" cy="4522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552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Усунутий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9780" y="1587038"/>
            <a:ext cx="3029989" cy="4522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91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omic Sans MS" pitchFamily="66" charset="0"/>
              </a:rPr>
              <a:t>Владний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1916832"/>
            <a:ext cx="7482730" cy="4525963"/>
          </a:xfrm>
        </p:spPr>
        <p:txBody>
          <a:bodyPr/>
          <a:lstStyle/>
          <a:p>
            <a:r>
              <a:rPr lang="ru-RU" sz="2800" dirty="0" err="1" smtClean="0">
                <a:latin typeface="Comic Sans MS" pitchFamily="66" charset="0"/>
              </a:rPr>
              <a:t>Високий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>
                <a:latin typeface="Comic Sans MS" pitchFamily="66" charset="0"/>
              </a:rPr>
              <a:t>контроль, </a:t>
            </a:r>
            <a:r>
              <a:rPr lang="ru-RU" sz="2800" dirty="0" err="1">
                <a:latin typeface="Comic Sans MS" pitchFamily="66" charset="0"/>
              </a:rPr>
              <a:t>низька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підтримка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Батьки </a:t>
            </a:r>
            <a:r>
              <a:rPr lang="ru-RU" sz="2800" dirty="0" err="1">
                <a:latin typeface="Comic Sans MS" pitchFamily="66" charset="0"/>
              </a:rPr>
              <a:t>недосяжні</a:t>
            </a:r>
            <a:r>
              <a:rPr lang="ru-RU" sz="2800" dirty="0">
                <a:latin typeface="Comic Sans MS" pitchFamily="66" charset="0"/>
              </a:rPr>
              <a:t>,  </a:t>
            </a:r>
            <a:r>
              <a:rPr lang="ru-RU" sz="2800" dirty="0" err="1">
                <a:latin typeface="Comic Sans MS" pitchFamily="66" charset="0"/>
              </a:rPr>
              <a:t>викликають</a:t>
            </a:r>
            <a:r>
              <a:rPr lang="ru-RU" sz="2800" dirty="0">
                <a:latin typeface="Comic Sans MS" pitchFamily="66" charset="0"/>
              </a:rPr>
              <a:t> страх,            </a:t>
            </a:r>
            <a:r>
              <a:rPr lang="ru-RU" sz="2800" dirty="0" err="1">
                <a:latin typeface="Comic Sans MS" pitchFamily="66" charset="0"/>
              </a:rPr>
              <a:t>вимагають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беззаперечної</a:t>
            </a:r>
            <a:r>
              <a:rPr lang="ru-RU" sz="2800" dirty="0">
                <a:latin typeface="Comic Sans MS" pitchFamily="66" charset="0"/>
              </a:rPr>
              <a:t> покори</a:t>
            </a:r>
          </a:p>
          <a:p>
            <a:r>
              <a:rPr lang="ru-RU" sz="2800" dirty="0" err="1" smtClean="0">
                <a:latin typeface="Comic Sans MS" pitchFamily="66" charset="0"/>
              </a:rPr>
              <a:t>Однобічне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спілкування</a:t>
            </a:r>
            <a:r>
              <a:rPr lang="ru-RU" sz="2800" dirty="0">
                <a:latin typeface="Comic Sans MS" pitchFamily="66" charset="0"/>
              </a:rPr>
              <a:t>: батьки-</a:t>
            </a:r>
            <a:r>
              <a:rPr lang="ru-RU" sz="2800" dirty="0" err="1">
                <a:latin typeface="Comic Sans MS" pitchFamily="66" charset="0"/>
              </a:rPr>
              <a:t>діти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err="1" smtClean="0">
                <a:latin typeface="Comic Sans MS" pitchFamily="66" charset="0"/>
              </a:rPr>
              <a:t>Негнучкі</a:t>
            </a:r>
            <a:r>
              <a:rPr lang="ru-RU" sz="2800" dirty="0">
                <a:latin typeface="Comic Sans MS" pitchFamily="66" charset="0"/>
              </a:rPr>
              <a:t>, часто </a:t>
            </a:r>
            <a:r>
              <a:rPr lang="ru-RU" sz="2800" dirty="0" err="1">
                <a:latin typeface="Comic Sans MS" pitchFamily="66" charset="0"/>
              </a:rPr>
              <a:t>безпідставні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стандарти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err="1" smtClean="0">
                <a:latin typeface="Comic Sans MS" pitchFamily="66" charset="0"/>
              </a:rPr>
              <a:t>Жорсткі</a:t>
            </a:r>
            <a:r>
              <a:rPr lang="ru-RU" sz="2800" dirty="0">
                <a:latin typeface="Comic Sans MS" pitchFamily="66" charset="0"/>
              </a:rPr>
              <a:t>, часто </a:t>
            </a:r>
            <a:r>
              <a:rPr lang="ru-RU" sz="2800" dirty="0" err="1">
                <a:latin typeface="Comic Sans MS" pitchFamily="66" charset="0"/>
              </a:rPr>
              <a:t>безпідставні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наслідки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err="1" smtClean="0">
                <a:latin typeface="Comic Sans MS" pitchFamily="66" charset="0"/>
              </a:rPr>
              <a:t>Уникання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виявлення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любові</a:t>
            </a:r>
            <a:r>
              <a:rPr lang="ru-RU" sz="2800" dirty="0">
                <a:latin typeface="Comic Sans MS" pitchFamily="66" charset="0"/>
              </a:rPr>
              <a:t>, </a:t>
            </a:r>
            <a:r>
              <a:rPr lang="ru-RU" sz="2800" dirty="0" err="1">
                <a:latin typeface="Comic Sans MS" pitchFamily="66" charset="0"/>
              </a:rPr>
              <a:t>негнучкі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покарання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err="1" smtClean="0">
                <a:latin typeface="Comic Sans MS" pitchFamily="66" charset="0"/>
              </a:rPr>
              <a:t>Зламані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>
                <a:latin typeface="Comic Sans MS" pitchFamily="66" charset="0"/>
              </a:rPr>
              <a:t>воля й характер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2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764704"/>
            <a:ext cx="762560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Comic Sans MS" pitchFamily="66" charset="0"/>
                <a:ea typeface="Times New Roman"/>
                <a:cs typeface="Times New Roman"/>
              </a:rPr>
              <a:t>СТИЛЬ БАТЬКІВСЬКОГО ВИХОВАННЯ (БАТЬКІВСТВА):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34849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err="1">
                <a:latin typeface="Comic Sans MS" pitchFamily="66" charset="0"/>
              </a:rPr>
              <a:t>вияв</a:t>
            </a:r>
            <a:r>
              <a:rPr lang="ru-RU" sz="4400" b="1" dirty="0">
                <a:latin typeface="Comic Sans MS" pitchFamily="66" charset="0"/>
              </a:rPr>
              <a:t> </a:t>
            </a:r>
            <a:r>
              <a:rPr lang="ru-RU" sz="4400" b="1" dirty="0" err="1">
                <a:latin typeface="Comic Sans MS" pitchFamily="66" charset="0"/>
              </a:rPr>
              <a:t>батьківства</a:t>
            </a:r>
            <a:r>
              <a:rPr lang="ru-RU" sz="4400" b="1" dirty="0">
                <a:latin typeface="Comic Sans MS" pitchFamily="66" charset="0"/>
              </a:rPr>
              <a:t>, </a:t>
            </a:r>
            <a:r>
              <a:rPr lang="ru-RU" sz="4400" b="1" dirty="0" err="1">
                <a:latin typeface="Comic Sans MS" pitchFamily="66" charset="0"/>
              </a:rPr>
              <a:t>що</a:t>
            </a:r>
            <a:r>
              <a:rPr lang="ru-RU" sz="4400" b="1" dirty="0">
                <a:latin typeface="Comic Sans MS" pitchFamily="66" charset="0"/>
              </a:rPr>
              <a:t> </a:t>
            </a:r>
            <a:r>
              <a:rPr lang="ru-RU" sz="4400" b="1" dirty="0" err="1" smtClean="0">
                <a:latin typeface="Comic Sans MS" pitchFamily="66" charset="0"/>
              </a:rPr>
              <a:t>характеризується</a:t>
            </a:r>
            <a:endParaRPr lang="ru-RU" sz="44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atin typeface="Comic Sans MS" pitchFamily="66" charset="0"/>
              </a:rPr>
              <a:t> </a:t>
            </a:r>
            <a:r>
              <a:rPr lang="ru-RU" sz="4400" b="1" dirty="0" err="1">
                <a:latin typeface="Comic Sans MS" pitchFamily="66" charset="0"/>
              </a:rPr>
              <a:t>певним</a:t>
            </a:r>
            <a:r>
              <a:rPr lang="ru-RU" sz="4400" b="1" dirty="0">
                <a:latin typeface="Comic Sans MS" pitchFamily="66" charset="0"/>
              </a:rPr>
              <a:t> </a:t>
            </a:r>
            <a:r>
              <a:rPr lang="ru-RU" sz="4400" b="1" dirty="0" err="1" smtClean="0">
                <a:latin typeface="Comic Sans MS" pitchFamily="66" charset="0"/>
              </a:rPr>
              <a:t>рівнем</a:t>
            </a:r>
            <a:endParaRPr lang="ru-RU" sz="44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atin typeface="Comic Sans MS" pitchFamily="66" charset="0"/>
              </a:rPr>
              <a:t> </a:t>
            </a:r>
            <a:r>
              <a:rPr lang="ru-RU" sz="4400" b="1" dirty="0">
                <a:latin typeface="Comic Sans MS" pitchFamily="66" charset="0"/>
              </a:rPr>
              <a:t>контролю та </a:t>
            </a:r>
            <a:r>
              <a:rPr lang="ru-RU" sz="4400" b="1" dirty="0" err="1">
                <a:latin typeface="Comic Sans MS" pitchFamily="66" charset="0"/>
              </a:rPr>
              <a:t>підтримки</a:t>
            </a:r>
            <a:r>
              <a:rPr lang="ru-RU" sz="44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098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Рабочий стол\Новая папка (8)\main-11538-86662a8d8651338a54cc33b66207f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175104" cy="4771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23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Владний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660" y="1587038"/>
            <a:ext cx="7236229" cy="4522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468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Владний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0809" y="1584960"/>
            <a:ext cx="3187931" cy="452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5971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Спрямовуючий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1988840"/>
            <a:ext cx="7482730" cy="4525963"/>
          </a:xfrm>
        </p:spPr>
        <p:txBody>
          <a:bodyPr>
            <a:normAutofit fontScale="92500"/>
          </a:bodyPr>
          <a:lstStyle/>
          <a:p>
            <a:r>
              <a:rPr lang="ru-RU" sz="2800" dirty="0" err="1" smtClean="0">
                <a:latin typeface="Comic Sans MS" pitchFamily="66" charset="0"/>
              </a:rPr>
              <a:t>Високий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рівень</a:t>
            </a:r>
            <a:r>
              <a:rPr lang="ru-RU" sz="2800" dirty="0">
                <a:latin typeface="Comic Sans MS" pitchFamily="66" charset="0"/>
              </a:rPr>
              <a:t> контролю і </a:t>
            </a:r>
            <a:r>
              <a:rPr lang="ru-RU" sz="2800" dirty="0" err="1">
                <a:latin typeface="Comic Sans MS" pitchFamily="66" charset="0"/>
              </a:rPr>
              <a:t>підтримки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Батьки </a:t>
            </a:r>
            <a:r>
              <a:rPr lang="ru-RU" sz="2800" dirty="0" err="1">
                <a:latin typeface="Comic Sans MS" pitchFamily="66" charset="0"/>
              </a:rPr>
              <a:t>досяжні</a:t>
            </a:r>
            <a:r>
              <a:rPr lang="ru-RU" sz="2800" dirty="0">
                <a:latin typeface="Comic Sans MS" pitchFamily="66" charset="0"/>
              </a:rPr>
              <a:t>, </a:t>
            </a:r>
            <a:r>
              <a:rPr lang="ru-RU" sz="2800" dirty="0" err="1">
                <a:latin typeface="Comic Sans MS" pitchFamily="66" charset="0"/>
              </a:rPr>
              <a:t>доброзичливе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керування</a:t>
            </a:r>
            <a:r>
              <a:rPr lang="ru-RU" sz="2800" dirty="0">
                <a:latin typeface="Comic Sans MS" pitchFamily="66" charset="0"/>
              </a:rPr>
              <a:t>      </a:t>
            </a:r>
            <a:r>
              <a:rPr lang="ru-RU" sz="2800" dirty="0" err="1">
                <a:latin typeface="Comic Sans MS" pitchFamily="66" charset="0"/>
              </a:rPr>
              <a:t>дитиною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err="1" smtClean="0">
                <a:latin typeface="Comic Sans MS" pitchFamily="66" charset="0"/>
              </a:rPr>
              <a:t>Двостороннє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ефективне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спілкування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err="1" smtClean="0">
                <a:latin typeface="Comic Sans MS" pitchFamily="66" charset="0"/>
              </a:rPr>
              <a:t>Чіткі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стандарти</a:t>
            </a:r>
            <a:r>
              <a:rPr lang="ru-RU" sz="2800" dirty="0">
                <a:latin typeface="Comic Sans MS" pitchFamily="66" charset="0"/>
              </a:rPr>
              <a:t>, </a:t>
            </a:r>
            <a:r>
              <a:rPr lang="ru-RU" sz="2800" dirty="0" err="1">
                <a:latin typeface="Comic Sans MS" pitchFamily="66" charset="0"/>
              </a:rPr>
              <a:t>що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ґрунтуються</a:t>
            </a:r>
            <a:r>
              <a:rPr lang="ru-RU" sz="2800" dirty="0">
                <a:latin typeface="Comic Sans MS" pitchFamily="66" charset="0"/>
              </a:rPr>
              <a:t> на </a:t>
            </a:r>
            <a:r>
              <a:rPr lang="ru-RU" sz="2800" dirty="0" err="1">
                <a:latin typeface="Comic Sans MS" pitchFamily="66" charset="0"/>
              </a:rPr>
              <a:t>правильних</a:t>
            </a:r>
            <a:r>
              <a:rPr lang="ru-RU" sz="2800" dirty="0">
                <a:latin typeface="Comic Sans MS" pitchFamily="66" charset="0"/>
              </a:rPr>
              <a:t>    </a:t>
            </a:r>
            <a:r>
              <a:rPr lang="ru-RU" sz="2800" dirty="0" err="1">
                <a:latin typeface="Comic Sans MS" pitchFamily="66" charset="0"/>
              </a:rPr>
              <a:t>цінностях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err="1" smtClean="0">
                <a:latin typeface="Comic Sans MS" pitchFamily="66" charset="0"/>
              </a:rPr>
              <a:t>Логічний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аналіз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проявів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поганої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поведінки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err="1" smtClean="0">
                <a:latin typeface="Comic Sans MS" pitchFamily="66" charset="0"/>
              </a:rPr>
              <a:t>Постійна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любов</a:t>
            </a:r>
            <a:r>
              <a:rPr lang="ru-RU" sz="2800" dirty="0">
                <a:latin typeface="Comic Sans MS" pitchFamily="66" charset="0"/>
              </a:rPr>
              <a:t> і </a:t>
            </a:r>
            <a:r>
              <a:rPr lang="ru-RU" sz="2800" dirty="0" err="1">
                <a:latin typeface="Comic Sans MS" pitchFamily="66" charset="0"/>
              </a:rPr>
              <a:t>дисципліна</a:t>
            </a:r>
            <a:endParaRPr lang="ru-RU" sz="2800" dirty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Добре </a:t>
            </a:r>
            <a:r>
              <a:rPr lang="ru-RU" sz="2800" dirty="0">
                <a:latin typeface="Comic Sans MS" pitchFamily="66" charset="0"/>
              </a:rPr>
              <a:t>сформована воля і </a:t>
            </a:r>
            <a:r>
              <a:rPr lang="ru-RU" sz="2800" dirty="0" err="1">
                <a:latin typeface="Comic Sans MS" pitchFamily="66" charset="0"/>
              </a:rPr>
              <a:t>сильний</a:t>
            </a:r>
            <a:r>
              <a:rPr lang="ru-RU" sz="2800" dirty="0">
                <a:latin typeface="Comic Sans MS" pitchFamily="66" charset="0"/>
              </a:rPr>
              <a:t> характер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7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\Рабочий стол\Новая папка (8)\0_5213a_5a947eb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09713"/>
            <a:ext cx="6840760" cy="4583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11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Спрямовуючий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660" y="1587038"/>
            <a:ext cx="7236229" cy="4522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193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Спрямовуючий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3984" y="1587038"/>
            <a:ext cx="6421582" cy="4522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072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Обговоріть ситуацію: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i="1" dirty="0" smtClean="0"/>
              <a:t>Син телефонує до мами й повідомляє, що пропустив три останніх уроки у школі, бо почувався погано. Мама знає, що напередодні хлопець допізна спілкувався з друзями й очевидно не підготувався до занять.</a:t>
            </a:r>
          </a:p>
          <a:p>
            <a:pPr marL="0" indent="0" algn="ctr">
              <a:buNone/>
            </a:pPr>
            <a:r>
              <a:rPr lang="uk-UA" i="1" dirty="0" smtClean="0"/>
              <a:t>Змоделюйте сім‘ю з різними стилями батьківства.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1643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Чому мені необхідно щось змінювати?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6025" y="2657475"/>
            <a:ext cx="285750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714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змінювати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5"/>
            <a:ext cx="8229600" cy="244827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Тому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я люблю </a:t>
            </a:r>
            <a:endParaRPr lang="ru-RU" b="1" i="1" dirty="0" smtClean="0"/>
          </a:p>
          <a:p>
            <a:pPr marL="0" indent="0" algn="ctr">
              <a:buNone/>
            </a:pPr>
            <a:r>
              <a:rPr lang="ru-RU" b="1" i="1" dirty="0" smtClean="0"/>
              <a:t>свою </a:t>
            </a:r>
            <a:r>
              <a:rPr lang="ru-RU" b="1" i="1" dirty="0" err="1"/>
              <a:t>дитину</a:t>
            </a:r>
            <a:r>
              <a:rPr lang="ru-RU" b="1" i="1" dirty="0"/>
              <a:t> і </a:t>
            </a:r>
            <a:r>
              <a:rPr lang="ru-RU" b="1" i="1" dirty="0" err="1"/>
              <a:t>прагну</a:t>
            </a:r>
            <a:r>
              <a:rPr lang="ru-RU" b="1" i="1" dirty="0"/>
              <a:t> для </a:t>
            </a:r>
            <a:r>
              <a:rPr lang="ru-RU" b="1" i="1" dirty="0" err="1"/>
              <a:t>неї</a:t>
            </a:r>
            <a:r>
              <a:rPr lang="ru-RU" b="1" i="1" dirty="0"/>
              <a:t> </a:t>
            </a:r>
            <a:r>
              <a:rPr lang="ru-RU" b="1" i="1" dirty="0" err="1"/>
              <a:t>найкращого</a:t>
            </a:r>
            <a:r>
              <a:rPr lang="ru-RU" b="1" i="1" dirty="0" smtClean="0"/>
              <a:t>,</a:t>
            </a:r>
          </a:p>
          <a:p>
            <a:pPr marL="0" indent="0" algn="ctr">
              <a:buNone/>
            </a:pPr>
            <a:r>
              <a:rPr lang="ru-RU" b="1" i="1" dirty="0" smtClean="0"/>
              <a:t> </a:t>
            </a:r>
            <a:r>
              <a:rPr lang="ru-RU" b="1" i="1" dirty="0" err="1"/>
              <a:t>включаючи</a:t>
            </a:r>
            <a:r>
              <a:rPr lang="ru-RU" b="1" i="1" dirty="0"/>
              <a:t> і </a:t>
            </a:r>
            <a:r>
              <a:rPr lang="ru-RU" b="1" i="1" dirty="0" err="1"/>
              <a:t>її</a:t>
            </a:r>
            <a:r>
              <a:rPr lang="ru-RU" b="1" i="1" dirty="0"/>
              <a:t> </a:t>
            </a:r>
            <a:r>
              <a:rPr lang="ru-RU" b="1" i="1" dirty="0" err="1"/>
              <a:t>виховання</a:t>
            </a:r>
            <a:r>
              <a:rPr lang="ru-RU" b="1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8502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Comic Sans MS" pitchFamily="66" charset="0"/>
              </a:rPr>
              <a:t>КОНТРОЛЬ: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2276872"/>
            <a:ext cx="7697044" cy="37010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>
                <a:latin typeface="Comic Sans MS" pitchFamily="66" charset="0"/>
              </a:rPr>
              <a:t>аспект батьківства, за наявністю якого батьки намагаються сформувати поведінку своєї дитини.  Здійснюється контроль за допомогою скерування, нагляду і дисципліни; прагненням та здатністю дисциплінувати дитину, яка не слухається. 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7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змінювати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324036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	</a:t>
            </a:r>
            <a:r>
              <a:rPr lang="ru-RU" b="1" i="1" dirty="0" smtClean="0"/>
              <a:t>Тому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найвищим</a:t>
            </a:r>
            <a:r>
              <a:rPr lang="ru-RU" b="1" i="1" dirty="0"/>
              <a:t> </a:t>
            </a:r>
            <a:r>
              <a:rPr lang="ru-RU" b="1" i="1" dirty="0" err="1"/>
              <a:t>виявленням</a:t>
            </a:r>
            <a:r>
              <a:rPr lang="ru-RU" b="1" i="1" dirty="0"/>
              <a:t> </a:t>
            </a:r>
            <a:r>
              <a:rPr lang="ru-RU" b="1" i="1" dirty="0" err="1"/>
              <a:t>любові</a:t>
            </a:r>
            <a:r>
              <a:rPr lang="ru-RU" b="1" i="1" dirty="0"/>
              <a:t> є </a:t>
            </a:r>
            <a:r>
              <a:rPr lang="ru-RU" b="1" i="1" dirty="0" err="1"/>
              <a:t>прагнення</a:t>
            </a:r>
            <a:r>
              <a:rPr lang="ru-RU" b="1" i="1" dirty="0"/>
              <a:t> </a:t>
            </a:r>
            <a:r>
              <a:rPr lang="ru-RU" b="1" i="1" dirty="0" err="1"/>
              <a:t>змінити</a:t>
            </a:r>
            <a:r>
              <a:rPr lang="ru-RU" b="1" i="1" dirty="0"/>
              <a:t> себе </a:t>
            </a:r>
            <a:r>
              <a:rPr lang="ru-RU" b="1" i="1" dirty="0" err="1"/>
              <a:t>заради</a:t>
            </a:r>
            <a:r>
              <a:rPr lang="ru-RU" b="1" i="1" dirty="0"/>
              <a:t> </a:t>
            </a:r>
            <a:r>
              <a:rPr lang="ru-RU" b="1" i="1" dirty="0" err="1"/>
              <a:t>людини</a:t>
            </a:r>
            <a:r>
              <a:rPr lang="ru-RU" b="1" i="1" dirty="0"/>
              <a:t>, яку Ви любите. Ваша </a:t>
            </a:r>
            <a:r>
              <a:rPr lang="ru-RU" b="1" i="1" dirty="0" err="1"/>
              <a:t>дитина</a:t>
            </a:r>
            <a:r>
              <a:rPr lang="ru-RU" b="1" i="1" dirty="0"/>
              <a:t> </a:t>
            </a:r>
            <a:r>
              <a:rPr lang="ru-RU" b="1" i="1" dirty="0" err="1"/>
              <a:t>помітить</a:t>
            </a:r>
            <a:r>
              <a:rPr lang="ru-RU" b="1" i="1" dirty="0"/>
              <a:t> </a:t>
            </a:r>
            <a:r>
              <a:rPr lang="ru-RU" b="1" i="1" dirty="0" err="1"/>
              <a:t>зміни</a:t>
            </a:r>
            <a:r>
              <a:rPr lang="ru-RU" b="1" i="1" dirty="0"/>
              <a:t> у </a:t>
            </a:r>
            <a:r>
              <a:rPr lang="ru-RU" b="1" i="1" dirty="0" err="1"/>
              <a:t>Вашому</a:t>
            </a:r>
            <a:r>
              <a:rPr lang="ru-RU" b="1" i="1" dirty="0"/>
              <a:t> </a:t>
            </a:r>
            <a:r>
              <a:rPr lang="ru-RU" b="1" i="1" dirty="0" err="1"/>
              <a:t>стилі</a:t>
            </a:r>
            <a:r>
              <a:rPr lang="ru-RU" b="1" i="1" dirty="0"/>
              <a:t> </a:t>
            </a:r>
            <a:r>
              <a:rPr lang="ru-RU" b="1" i="1" dirty="0" err="1"/>
              <a:t>виховання</a:t>
            </a:r>
            <a:r>
              <a:rPr lang="ru-RU" b="1" i="1" dirty="0"/>
              <a:t>, і </a:t>
            </a:r>
            <a:r>
              <a:rPr lang="ru-RU" b="1" i="1" dirty="0" err="1"/>
              <a:t>швидше</a:t>
            </a:r>
            <a:r>
              <a:rPr lang="ru-RU" b="1" i="1" dirty="0"/>
              <a:t> </a:t>
            </a:r>
            <a:r>
              <a:rPr lang="ru-RU" b="1" i="1" dirty="0" err="1"/>
              <a:t>всього</a:t>
            </a:r>
            <a:r>
              <a:rPr lang="ru-RU" b="1" i="1" dirty="0"/>
              <a:t> </a:t>
            </a:r>
            <a:r>
              <a:rPr lang="ru-RU" b="1" i="1" dirty="0" err="1"/>
              <a:t>відповість</a:t>
            </a:r>
            <a:r>
              <a:rPr lang="ru-RU" b="1" i="1" dirty="0"/>
              <a:t> Вам </a:t>
            </a:r>
            <a:r>
              <a:rPr lang="ru-RU" b="1" i="1" dirty="0" err="1"/>
              <a:t>своєю</a:t>
            </a:r>
            <a:r>
              <a:rPr lang="ru-RU" b="1" i="1" dirty="0"/>
              <a:t> </a:t>
            </a:r>
            <a:r>
              <a:rPr lang="ru-RU" b="1" i="1" dirty="0" err="1"/>
              <a:t>любов’ю</a:t>
            </a:r>
            <a:r>
              <a:rPr lang="ru-RU" b="1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0592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змінювати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266429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err="1" smtClean="0"/>
              <a:t>Ваші</a:t>
            </a:r>
            <a:r>
              <a:rPr lang="ru-RU" b="1" i="1" dirty="0" smtClean="0"/>
              <a:t> </a:t>
            </a:r>
            <a:r>
              <a:rPr lang="ru-RU" b="1" i="1" dirty="0" err="1"/>
              <a:t>зусилля</a:t>
            </a:r>
            <a:r>
              <a:rPr lang="ru-RU" b="1" i="1" dirty="0"/>
              <a:t> </a:t>
            </a:r>
            <a:r>
              <a:rPr lang="ru-RU" b="1" i="1" dirty="0" err="1"/>
              <a:t>щось</a:t>
            </a:r>
            <a:r>
              <a:rPr lang="ru-RU" b="1" i="1" dirty="0"/>
              <a:t> </a:t>
            </a:r>
            <a:r>
              <a:rPr lang="ru-RU" b="1" i="1" dirty="0" err="1"/>
              <a:t>змінити</a:t>
            </a:r>
            <a:r>
              <a:rPr lang="ru-RU" b="1" i="1" dirty="0"/>
              <a:t> </a:t>
            </a:r>
            <a:r>
              <a:rPr lang="ru-RU" b="1" i="1" dirty="0" smtClean="0"/>
              <a:t>та </a:t>
            </a:r>
            <a:r>
              <a:rPr lang="ru-RU" b="1" i="1" dirty="0" err="1"/>
              <a:t>прагнення</a:t>
            </a:r>
            <a:r>
              <a:rPr lang="ru-RU" b="1" i="1" dirty="0"/>
              <a:t>  бути  </a:t>
            </a:r>
            <a:r>
              <a:rPr lang="ru-RU" b="1" i="1" dirty="0" err="1" smtClean="0"/>
              <a:t>обачними</a:t>
            </a:r>
            <a:r>
              <a:rPr lang="ru-RU" b="1" i="1" dirty="0" smtClean="0"/>
              <a:t> у </a:t>
            </a:r>
            <a:r>
              <a:rPr lang="ru-RU" b="1" i="1" dirty="0" err="1"/>
              <a:t>стосунках</a:t>
            </a:r>
            <a:r>
              <a:rPr lang="ru-RU" b="1" i="1" dirty="0"/>
              <a:t> з </a:t>
            </a:r>
            <a:r>
              <a:rPr lang="ru-RU" b="1" i="1" dirty="0" err="1"/>
              <a:t>дитиною</a:t>
            </a:r>
            <a:r>
              <a:rPr lang="ru-RU" b="1" i="1" dirty="0"/>
              <a:t> </a:t>
            </a:r>
            <a:r>
              <a:rPr lang="ru-RU" b="1" i="1" dirty="0" err="1"/>
              <a:t>ймовірно</a:t>
            </a:r>
            <a:r>
              <a:rPr lang="ru-RU" b="1" i="1" dirty="0"/>
              <a:t> </a:t>
            </a:r>
            <a:r>
              <a:rPr lang="ru-RU" b="1" i="1" dirty="0" err="1"/>
              <a:t>нададуть</a:t>
            </a:r>
            <a:r>
              <a:rPr lang="ru-RU" b="1" i="1" dirty="0"/>
              <a:t> </a:t>
            </a:r>
            <a:r>
              <a:rPr lang="ru-RU" b="1" i="1" dirty="0" err="1"/>
              <a:t>дитині</a:t>
            </a:r>
            <a:r>
              <a:rPr lang="ru-RU" b="1" i="1" dirty="0"/>
              <a:t> </a:t>
            </a:r>
            <a:r>
              <a:rPr lang="ru-RU" b="1" i="1" dirty="0" err="1"/>
              <a:t>більше</a:t>
            </a:r>
            <a:r>
              <a:rPr lang="ru-RU" b="1" i="1" dirty="0"/>
              <a:t> </a:t>
            </a:r>
            <a:r>
              <a:rPr lang="ru-RU" b="1" i="1" dirty="0" err="1"/>
              <a:t>впевненості</a:t>
            </a:r>
            <a:r>
              <a:rPr lang="ru-RU" b="1" i="1" dirty="0"/>
              <a:t> у </a:t>
            </a:r>
            <a:r>
              <a:rPr lang="ru-RU" b="1" i="1" dirty="0" err="1"/>
              <a:t>Вашій</a:t>
            </a:r>
            <a:r>
              <a:rPr lang="ru-RU" b="1" i="1" dirty="0"/>
              <a:t> </a:t>
            </a:r>
            <a:r>
              <a:rPr lang="ru-RU" b="1" i="1" dirty="0" err="1"/>
              <a:t>любові</a:t>
            </a:r>
            <a:r>
              <a:rPr lang="ru-RU" b="1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449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саме можна щось змінити?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3773016"/>
          </a:xfrm>
        </p:spPr>
        <p:txBody>
          <a:bodyPr/>
          <a:lstStyle/>
          <a:p>
            <a:r>
              <a:rPr lang="uk-UA" dirty="0" smtClean="0"/>
              <a:t>Поблажливий – підвищити рівень контролю.</a:t>
            </a:r>
          </a:p>
          <a:p>
            <a:r>
              <a:rPr lang="uk-UA" dirty="0" smtClean="0"/>
              <a:t>Усунутий – більше часу приділяти дитині(підвищити як підтримку так і контроль).</a:t>
            </a:r>
          </a:p>
          <a:p>
            <a:r>
              <a:rPr lang="uk-UA" dirty="0" smtClean="0"/>
              <a:t>Владний – підвищити рівень підтримки й турботи, слухати дитину.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95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Calibri"/>
                <a:ea typeface="Calibri"/>
                <a:cs typeface="Times New Roman"/>
              </a:rPr>
              <a:t>Немає</a:t>
            </a:r>
            <a:r>
              <a:rPr lang="ru-RU" dirty="0">
                <a:latin typeface="Calibri"/>
                <a:ea typeface="Calibri"/>
                <a:cs typeface="Times New Roman"/>
              </a:rPr>
              <a:t> меж - є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тільки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перешкоди</a:t>
            </a:r>
            <a:r>
              <a:rPr lang="ru-RU" dirty="0">
                <a:latin typeface="Calibri"/>
                <a:ea typeface="Calibri"/>
                <a:cs typeface="Times New Roman"/>
              </a:rPr>
              <a:t>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4375" y="1447800"/>
            <a:ext cx="64008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877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Comic Sans MS" pitchFamily="66" charset="0"/>
              </a:rPr>
              <a:t>ПІДТРИМКА:</a:t>
            </a:r>
            <a:r>
              <a:rPr lang="uk-UA" dirty="0">
                <a:latin typeface="Comic Sans MS" pitchFamily="66" charset="0"/>
              </a:rPr>
              <a:t>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2564904"/>
            <a:ext cx="7769052" cy="3556992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latin typeface="Comic Sans MS" pitchFamily="66" charset="0"/>
              </a:rPr>
              <a:t>аспект батьківства, що впливає на виховання самостійності, самоконтролю та індивідуальності. Забезпечення основних потреб дитини, піклування про її емоційне здоров’я, врахування  інтересів та запитів. 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5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</a:t>
            </a:r>
            <a:r>
              <a:rPr lang="uk-UA" dirty="0" smtClean="0"/>
              <a:t>нкета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2348880"/>
            <a:ext cx="7554168" cy="406104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i="1" dirty="0">
                <a:latin typeface="Comic Sans MS" pitchFamily="66" charset="0"/>
              </a:rPr>
              <a:t>Оцініть кожне твердження за шкалою балів:</a:t>
            </a:r>
            <a:endParaRPr lang="ru-RU" b="1" i="1" dirty="0">
              <a:latin typeface="Comic Sans MS" pitchFamily="66" charset="0"/>
            </a:endParaRPr>
          </a:p>
          <a:p>
            <a:pPr algn="ctr"/>
            <a:r>
              <a:rPr lang="uk-UA" b="1" dirty="0">
                <a:latin typeface="Comic Sans MS" pitchFamily="66" charset="0"/>
              </a:rPr>
              <a:t>1 = абсолютно не згоден,</a:t>
            </a:r>
            <a:endParaRPr lang="ru-RU" b="1" dirty="0">
              <a:latin typeface="Comic Sans MS" pitchFamily="66" charset="0"/>
            </a:endParaRPr>
          </a:p>
          <a:p>
            <a:pPr algn="ctr"/>
            <a:r>
              <a:rPr lang="uk-UA" b="1" dirty="0">
                <a:latin typeface="Comic Sans MS" pitchFamily="66" charset="0"/>
              </a:rPr>
              <a:t>2 = не згоден,</a:t>
            </a:r>
            <a:endParaRPr lang="ru-RU" b="1" dirty="0">
              <a:latin typeface="Comic Sans MS" pitchFamily="66" charset="0"/>
            </a:endParaRPr>
          </a:p>
          <a:p>
            <a:pPr algn="ctr"/>
            <a:r>
              <a:rPr lang="uk-UA" b="1" dirty="0">
                <a:latin typeface="Comic Sans MS" pitchFamily="66" charset="0"/>
              </a:rPr>
              <a:t>3 = не можу вирішити,</a:t>
            </a:r>
            <a:endParaRPr lang="ru-RU" b="1" dirty="0">
              <a:latin typeface="Comic Sans MS" pitchFamily="66" charset="0"/>
            </a:endParaRPr>
          </a:p>
          <a:p>
            <a:pPr algn="ctr"/>
            <a:r>
              <a:rPr lang="uk-UA" b="1" dirty="0">
                <a:latin typeface="Comic Sans MS" pitchFamily="66" charset="0"/>
              </a:rPr>
              <a:t>4 = згоден,</a:t>
            </a:r>
            <a:endParaRPr lang="ru-RU" b="1" dirty="0">
              <a:latin typeface="Comic Sans MS" pitchFamily="66" charset="0"/>
            </a:endParaRPr>
          </a:p>
          <a:p>
            <a:pPr algn="ctr"/>
            <a:r>
              <a:rPr lang="uk-UA" b="1" dirty="0">
                <a:latin typeface="Comic Sans MS" pitchFamily="66" charset="0"/>
              </a:rPr>
              <a:t>5 = повністю згоден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5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dirty="0" smtClean="0">
                <a:latin typeface="Comic Sans MS" pitchFamily="66" charset="0"/>
              </a:rPr>
              <a:t>система координат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8798" y="1732511"/>
            <a:ext cx="6271953" cy="4231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030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Як підрахувати кількість балів?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84" y="1500174"/>
            <a:ext cx="5056881" cy="4588504"/>
          </a:xfrm>
        </p:spPr>
      </p:pic>
    </p:spTree>
    <p:extLst>
      <p:ext uri="{BB962C8B-B14F-4D97-AF65-F5344CB8AC3E}">
        <p14:creationId xmlns:p14="http://schemas.microsoft.com/office/powerpoint/2010/main" xmlns="" val="40850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omic Sans MS" pitchFamily="66" charset="0"/>
              </a:rPr>
              <a:t>Отримані результати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785926"/>
            <a:ext cx="7931224" cy="370100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Comic Sans MS" pitchFamily="66" charset="0"/>
              </a:rPr>
              <a:t>Анкета №1</a:t>
            </a:r>
          </a:p>
          <a:p>
            <a:pPr marL="0" indent="0" algn="ctr">
              <a:buNone/>
            </a:pPr>
            <a:r>
              <a:rPr lang="uk-UA" b="1" dirty="0" smtClean="0">
                <a:latin typeface="Comic Sans MS" pitchFamily="66" charset="0"/>
              </a:rPr>
              <a:t>Б (</a:t>
            </a:r>
            <a:r>
              <a:rPr lang="en-US" b="1" dirty="0" smtClean="0">
                <a:latin typeface="Comic Sans MS" pitchFamily="66" charset="0"/>
              </a:rPr>
              <a:t>X</a:t>
            </a:r>
            <a:r>
              <a:rPr lang="ru-RU" b="1" dirty="0" smtClean="0">
                <a:latin typeface="Comic Sans MS" pitchFamily="66" charset="0"/>
              </a:rPr>
              <a:t>;</a:t>
            </a:r>
            <a:r>
              <a:rPr lang="en-US" b="1" dirty="0" smtClean="0">
                <a:latin typeface="Comic Sans MS" pitchFamily="66" charset="0"/>
              </a:rPr>
              <a:t>Y</a:t>
            </a:r>
            <a:r>
              <a:rPr lang="uk-UA" b="1" dirty="0" smtClean="0">
                <a:latin typeface="Comic Sans MS" pitchFamily="66" charset="0"/>
              </a:rPr>
              <a:t>)</a:t>
            </a:r>
          </a:p>
          <a:p>
            <a:pPr marL="0" indent="0" algn="ctr">
              <a:buNone/>
            </a:pPr>
            <a:r>
              <a:rPr lang="uk-UA" b="1" dirty="0" smtClean="0">
                <a:latin typeface="Comic Sans MS" pitchFamily="66" charset="0"/>
              </a:rPr>
              <a:t>Анкета № 2</a:t>
            </a:r>
          </a:p>
          <a:p>
            <a:pPr marL="0" indent="0" algn="ctr">
              <a:buNone/>
            </a:pPr>
            <a:r>
              <a:rPr lang="uk-UA" b="1" dirty="0" smtClean="0">
                <a:latin typeface="Comic Sans MS" pitchFamily="66" charset="0"/>
              </a:rPr>
              <a:t>М(</a:t>
            </a:r>
            <a:r>
              <a:rPr lang="en-US" b="1" dirty="0" smtClean="0">
                <a:latin typeface="Comic Sans MS" pitchFamily="66" charset="0"/>
              </a:rPr>
              <a:t>X</a:t>
            </a:r>
            <a:r>
              <a:rPr lang="uk-UA" b="1" dirty="0" smtClean="0">
                <a:latin typeface="Comic Sans MS" pitchFamily="66" charset="0"/>
              </a:rPr>
              <a:t>;</a:t>
            </a:r>
            <a:r>
              <a:rPr lang="en-US" b="1" dirty="0" smtClean="0">
                <a:latin typeface="Comic Sans MS" pitchFamily="66" charset="0"/>
              </a:rPr>
              <a:t>Y</a:t>
            </a:r>
            <a:r>
              <a:rPr lang="uk-UA" b="1" dirty="0" smtClean="0">
                <a:latin typeface="Comic Sans MS" pitchFamily="66" charset="0"/>
              </a:rPr>
              <a:t>)</a:t>
            </a:r>
          </a:p>
          <a:p>
            <a:pPr marL="0" indent="0" algn="ctr">
              <a:buNone/>
            </a:pPr>
            <a:r>
              <a:rPr lang="en-US" b="1" dirty="0" smtClean="0">
                <a:latin typeface="Comic Sans MS" pitchFamily="66" charset="0"/>
              </a:rPr>
              <a:t>X-</a:t>
            </a:r>
            <a:r>
              <a:rPr lang="uk-UA" b="1" dirty="0" smtClean="0">
                <a:latin typeface="Comic Sans MS" pitchFamily="66" charset="0"/>
              </a:rPr>
              <a:t>сума балів непарних стверджень</a:t>
            </a:r>
          </a:p>
          <a:p>
            <a:pPr marL="0" indent="0" algn="ctr">
              <a:buNone/>
            </a:pPr>
            <a:r>
              <a:rPr lang="en-US" b="1" dirty="0" smtClean="0">
                <a:latin typeface="Comic Sans MS" pitchFamily="66" charset="0"/>
              </a:rPr>
              <a:t>Y-</a:t>
            </a:r>
            <a:r>
              <a:rPr lang="uk-UA" b="1" dirty="0" smtClean="0">
                <a:latin typeface="Comic Sans MS" pitchFamily="66" charset="0"/>
              </a:rPr>
              <a:t>сума балів парних стверджень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60648"/>
            <a:ext cx="7553598" cy="1143000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latin typeface="Comic Sans MS" pitchFamily="66" charset="0"/>
              </a:rPr>
              <a:t>Побудуйте відповідні точки</a:t>
            </a:r>
            <a:br>
              <a:rPr lang="uk-UA" i="1" dirty="0" smtClean="0">
                <a:latin typeface="Comic Sans MS" pitchFamily="66" charset="0"/>
              </a:rPr>
            </a:br>
            <a:r>
              <a:rPr lang="uk-UA" i="1" dirty="0" smtClean="0">
                <a:latin typeface="Comic Sans MS" pitchFamily="66" charset="0"/>
              </a:rPr>
              <a:t> Б(батьківський) та М(мій)</a:t>
            </a:r>
            <a:endParaRPr lang="ru-RU" i="1" dirty="0"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1204" y="1755371"/>
            <a:ext cx="5187142" cy="4185458"/>
          </a:xfrm>
        </p:spPr>
      </p:pic>
    </p:spTree>
    <p:extLst>
      <p:ext uri="{BB962C8B-B14F-4D97-AF65-F5344CB8AC3E}">
        <p14:creationId xmlns:p14="http://schemas.microsoft.com/office/powerpoint/2010/main" xmlns="" val="19306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157</TotalTime>
  <Words>465</Words>
  <Application>Microsoft Office PowerPoint</Application>
  <PresentationFormat>Экран (4:3)</PresentationFormat>
  <Paragraphs>94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Солнцестояние</vt:lpstr>
      <vt:lpstr>Стилі батьківського виховання</vt:lpstr>
      <vt:lpstr>СТИЛЬ БАТЬКІВСЬКОГО ВИХОВАННЯ (БАТЬКІВСТВА): </vt:lpstr>
      <vt:lpstr>КОНТРОЛЬ:</vt:lpstr>
      <vt:lpstr>ПІДТРИМКА: </vt:lpstr>
      <vt:lpstr>Анкета</vt:lpstr>
      <vt:lpstr> система координат</vt:lpstr>
      <vt:lpstr>Як підрахувати кількість балів?</vt:lpstr>
      <vt:lpstr>Отримані результати</vt:lpstr>
      <vt:lpstr>Побудуйте відповідні точки  Б(батьківський) та М(мій)</vt:lpstr>
      <vt:lpstr>Стилі батьківства:</vt:lpstr>
      <vt:lpstr>Поблажливий </vt:lpstr>
      <vt:lpstr>Слайд 12</vt:lpstr>
      <vt:lpstr>Поблажливий </vt:lpstr>
      <vt:lpstr>Поблажливий </vt:lpstr>
      <vt:lpstr>Усунутий </vt:lpstr>
      <vt:lpstr>Слайд 16</vt:lpstr>
      <vt:lpstr>Усунутий </vt:lpstr>
      <vt:lpstr>Усунутий </vt:lpstr>
      <vt:lpstr>Владний </vt:lpstr>
      <vt:lpstr>Слайд 20</vt:lpstr>
      <vt:lpstr>Владний </vt:lpstr>
      <vt:lpstr>Владний </vt:lpstr>
      <vt:lpstr>Спрямовуючий </vt:lpstr>
      <vt:lpstr>Слайд 24</vt:lpstr>
      <vt:lpstr>Спрямовуючий </vt:lpstr>
      <vt:lpstr>Спрямовуючий </vt:lpstr>
      <vt:lpstr>Обговоріть ситуацію:</vt:lpstr>
      <vt:lpstr>Чому мені необхідно щось змінювати?</vt:lpstr>
      <vt:lpstr>Чому мені необхідно щось змінювати?</vt:lpstr>
      <vt:lpstr>Чому мені необхідно щось змінювати?</vt:lpstr>
      <vt:lpstr>Чому мені необхідно щось змінювати?</vt:lpstr>
      <vt:lpstr>Як саме можна щось змінити?</vt:lpstr>
      <vt:lpstr>Немає меж - є тільки перешкоди!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Стилі батьківського виховання</dc:title>
  <dc:creator>Хозяин</dc:creator>
  <cp:lastModifiedBy>Vital</cp:lastModifiedBy>
  <cp:revision>15</cp:revision>
  <dcterms:created xsi:type="dcterms:W3CDTF">2012-10-19T04:30:08Z</dcterms:created>
  <dcterms:modified xsi:type="dcterms:W3CDTF">2013-12-09T15:06:57Z</dcterms:modified>
</cp:coreProperties>
</file>