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85" r:id="rId8"/>
    <p:sldId id="266" r:id="rId9"/>
    <p:sldId id="268" r:id="rId10"/>
    <p:sldId id="286" r:id="rId11"/>
    <p:sldId id="269" r:id="rId12"/>
    <p:sldId id="287" r:id="rId13"/>
    <p:sldId id="270" r:id="rId14"/>
    <p:sldId id="271" r:id="rId15"/>
    <p:sldId id="272" r:id="rId16"/>
    <p:sldId id="281" r:id="rId17"/>
    <p:sldId id="274" r:id="rId18"/>
    <p:sldId id="288" r:id="rId19"/>
    <p:sldId id="279" r:id="rId20"/>
    <p:sldId id="275" r:id="rId21"/>
    <p:sldId id="280" r:id="rId22"/>
    <p:sldId id="289" r:id="rId23"/>
    <p:sldId id="276" r:id="rId24"/>
    <p:sldId id="277" r:id="rId25"/>
    <p:sldId id="27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64877-CFC9-46ED-8304-FADA6299B704}" type="datetimeFigureOut">
              <a:rPr lang="uk-UA" smtClean="0"/>
              <a:pPr/>
              <a:t>23.10.2013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5826-A15C-4A28-B771-D92835EB0B4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233F-330A-4DEA-948F-326E2E485EEA}" type="datetimeFigureOut">
              <a:rPr lang="uk-UA" smtClean="0"/>
              <a:pPr/>
              <a:t>23.10.2013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54CA3-599A-4060-9D58-75F58A42180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4CA3-599A-4060-9D58-75F58A421800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4CA3-599A-4060-9D58-75F58A42180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3661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8229600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 навчити дитину слухати?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РЕФЛЕКТОРНЕ СЛУХАННЯ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781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не переключився хтось із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поради чи повчання?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були в реакції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присутні усі три компоненти?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Наскільки точним було повторене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“батьками”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відчуваєте (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“діти”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), що вас почули?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00600" y="1143000"/>
            <a:ext cx="4038600" cy="2133600"/>
          </a:xfrm>
        </p:spPr>
        <p:txBody>
          <a:bodyPr>
            <a:no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№1 – дитина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№2 – батько або мама (зміст)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№3 – батько або мама (почуття)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495800"/>
            <a:ext cx="7467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sz="3600" b="1" dirty="0" smtClean="0"/>
              <a:t>“ Тато, мамо, я погано почуваюся. Можна я сьогодні не піду до школи? ”</a:t>
            </a:r>
            <a:endParaRPr lang="ru-RU" sz="3600" b="1" dirty="0" smtClean="0"/>
          </a:p>
        </p:txBody>
      </p:sp>
      <p:pic>
        <p:nvPicPr>
          <p:cNvPr id="28674" name="Picture 2" descr="D:\фото\13369429141rebbo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581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324600" y="304800"/>
            <a:ext cx="2209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8000"/>
                </a:solidFill>
                <a:latin typeface="Bookman Old Style" pitchFamily="18" charset="0"/>
              </a:rPr>
              <a:t>5 </a:t>
            </a:r>
            <a:r>
              <a:rPr lang="uk-UA" sz="2800" dirty="0" err="1" smtClean="0">
                <a:solidFill>
                  <a:srgbClr val="008000"/>
                </a:solidFill>
                <a:latin typeface="Bookman Old Style" pitchFamily="18" charset="0"/>
              </a:rPr>
              <a:t>хв</a:t>
            </a:r>
            <a:endParaRPr lang="uk-UA" sz="28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t1.ftcdn.net/jpg/00/23/06/88/400_F_23068822_gQUYrWP46I44EYBpppDNUYHTq2wy75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295400"/>
            <a:ext cx="1019175" cy="126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РЕФЛЕКТОРНЕ СЛУХАННЯ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781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не переключився хтось із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поради чи повчання?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були в реакції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присутні усі три компоненти?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Наскільки точним було повторене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“батьками”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відчуваєте (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“діти”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), що вас почули?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4038600" cy="2133600"/>
          </a:xfrm>
        </p:spPr>
        <p:txBody>
          <a:bodyPr>
            <a:no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№1 – дитина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№2 – батько або мама (зміст)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№3 – батько або мама (почуття)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038600"/>
            <a:ext cx="84582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sz="2800" b="1" dirty="0" smtClean="0"/>
              <a:t>“ Мій друг Ілько, з яким я сиджу за партою, постійно заважає мені. Він щось шепоче, передає якісь папірці та відволікає мене від того, щоб уважно слухати вчительку. Він хороший друг, але що мені робити? Я не хочу мати проблем ні з учителькою, ані з Ільком?”</a:t>
            </a:r>
            <a:endParaRPr lang="ru-RU" sz="2800" b="1" dirty="0" smtClean="0"/>
          </a:p>
        </p:txBody>
      </p:sp>
      <p:pic>
        <p:nvPicPr>
          <p:cNvPr id="29698" name="Picture 2" descr="D:\фото\2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33400"/>
            <a:ext cx="471538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РЕФЛЕКТОРНЕ СЛУХАННЯ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781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не переключився хтось із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поради чи повчання?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були в реакції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“батьків”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присутні усі три компоненти?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Наскільки точним було повторене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“батьками”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відчуваєте (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“діти”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), що вас почули?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Навчання в контексті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3" name="Picture 3" descr="http://www.citysmile.org/uploads/posts/2010-08/1281345371_citysmile.ru_0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61457"/>
            <a:ext cx="6096000" cy="404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43400" y="762000"/>
            <a:ext cx="44196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/>
              <a:t>	</a:t>
            </a:r>
            <a:r>
              <a:rPr lang="uk-UA" b="1" i="1" dirty="0" err="1" smtClean="0"/>
              <a:t>„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Нести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таку велику склянку молока мокрими руками – не найкраще рішення. Нікому не сподобається це прибирати. До того ж, розбита склянка на підлозі є небезпечною, і мені б не хотілося, щоб хтось наступив на неї й поранився. Як ти дивишся на те, щоб усе це прибрати, а потім сухими руками взяти іншу склянку?”.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9937" name="Picture 1" descr="D:\фото\club.foto_.ru_-600x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3733800" cy="36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Bookman Old Style" pitchFamily="18" charset="0"/>
              </a:rPr>
              <a:t>3. Читання дитині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5486400"/>
            <a:ext cx="7086600" cy="9144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для чого я маю читати своїй дитині, коли вона сама навчається читанню?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5" name="Picture 3" descr="D:\фото\dlya_chego_lyudyam_nuzhno_obshhenie_readmas.ru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6019800" cy="401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Bookman Old Style" pitchFamily="18" charset="0"/>
              </a:rPr>
              <a:t>Робота в групах 5 хв.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438400"/>
            <a:ext cx="7772400" cy="2057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Пригадайте ситуацію та поділіться у групі коли батьки або інші рідні читали вам  щось.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Як ви думаєте як це вплинуло на вас?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Bookman Old Style" pitchFamily="18" charset="0"/>
              </a:rPr>
              <a:t>Читання дитині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Надає практику в слуханні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Сприяє розвитку зацікавленості дитини до книг і літератури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Розширює словниковий запас, поглиблює знання мови і літератури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Сприяє поліпшенню стосунків між батьками та дитиною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Розширює світогляд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Створює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підгрунтя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для обговорення вподобань, можливостей, мрій, цінностей і т.п.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Сприяє формуванню культурних цінностей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Підсилює усвідомлення важливості процесу читання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Сприяє розвитку критичного мислення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Дає можливість покращити успіхи в школі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6858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 можна навчити свою дитину слухати?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2529" name="Picture 1" descr="D:\фото\kak-podgotovit-rebenka-k-shkole-umenie-slushat-i-svobodno-obshhatsya-460x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477000" cy="430861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ookman Old Style" pitchFamily="18" charset="0"/>
              </a:rPr>
              <a:t>4. Відкритість до запитань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4600" y="4343400"/>
            <a:ext cx="3962400" cy="1981200"/>
          </a:xfr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Bookman Old Style" pitchFamily="18" charset="0"/>
              </a:rPr>
              <a:t>Залучайте дитину у своє життя та будьте задіяними в її житті.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6146" name="Picture 2" descr="http://s.primamedia.ru/f/big/136/1356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3556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фото\1277240774_shr_fan1003759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58139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00400"/>
            <a:ext cx="4638675" cy="336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Діти уникають питань, якщо батьки…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3200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Надто зайняті</a:t>
            </a:r>
          </a:p>
          <a:p>
            <a:r>
              <a:rPr lang="uk-UA" dirty="0" smtClean="0"/>
              <a:t>Проігнорували запитання або сприйняли його як безглузде</a:t>
            </a:r>
          </a:p>
          <a:p>
            <a:r>
              <a:rPr lang="uk-UA" dirty="0" smtClean="0"/>
              <a:t>Розсердилися</a:t>
            </a:r>
          </a:p>
          <a:p>
            <a:r>
              <a:rPr lang="uk-UA" dirty="0" smtClean="0"/>
              <a:t>Перебувають у стані сп'яніння або депресії</a:t>
            </a:r>
          </a:p>
          <a:p>
            <a:r>
              <a:rPr lang="uk-UA" dirty="0" smtClean="0"/>
              <a:t>Не цікавляться тим, що думають</a:t>
            </a:r>
          </a:p>
          <a:p>
            <a:pPr>
              <a:buNone/>
            </a:pPr>
            <a:r>
              <a:rPr lang="uk-UA" dirty="0" smtClean="0"/>
              <a:t> або відчувають їхні діти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uk-UA" dirty="0" smtClean="0">
                <a:latin typeface="Bookman Old Style" pitchFamily="18" charset="0"/>
              </a:rPr>
              <a:t>Робота в групах 5 хв.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7772400" cy="3429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	</a:t>
            </a:r>
            <a:r>
              <a:rPr lang="uk-UA" sz="4400" dirty="0" smtClean="0">
                <a:latin typeface="Bookman Old Style" pitchFamily="18" charset="0"/>
              </a:rPr>
              <a:t>Що на вашу думку мають зробити батьки для того, щоб бути більш відкритими до запитань своїх дітей?</a:t>
            </a:r>
            <a:endParaRPr lang="uk-UA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ookman Old Style" pitchFamily="18" charset="0"/>
              </a:rPr>
              <a:t>5. Розмови під час їжі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4097" name="Picture 1" descr="D:\фото\3320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019800" cy="415304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5638800"/>
            <a:ext cx="8077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 демонструєте дитині модель того, як ви її слухаєте та відповідаєте. Це сприяє відкритості, і пізніше дитина сама почне вам ставити запитання.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Bookman Old Style" pitchFamily="18" charset="0"/>
              </a:rPr>
              <a:t>6. Навчайтеся у дитини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3074" name="Picture 2" descr="D:\фото\czQyYkGHm_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7010400" cy="466586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u="sng" dirty="0" smtClean="0">
                <a:latin typeface="Bookman Old Style" pitchFamily="18" charset="0"/>
              </a:rPr>
              <a:t>Підсумки</a:t>
            </a:r>
            <a:r>
              <a:rPr lang="uk-UA" dirty="0" smtClean="0">
                <a:latin typeface="Bookman Old Style" pitchFamily="18" charset="0"/>
              </a:rPr>
              <a:t/>
            </a:r>
            <a:br>
              <a:rPr lang="uk-UA" dirty="0" smtClean="0">
                <a:latin typeface="Bookman Old Style" pitchFamily="18" charset="0"/>
              </a:rPr>
            </a:br>
            <a:r>
              <a:rPr lang="uk-UA" dirty="0" smtClean="0">
                <a:latin typeface="Bookman Old Style" pitchFamily="18" charset="0"/>
              </a:rPr>
              <a:t>Як навчити  дитину слухати: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1. </a:t>
            </a:r>
            <a:r>
              <a:rPr lang="uk-UA" b="1" dirty="0" smtClean="0">
                <a:solidFill>
                  <a:srgbClr val="C00000"/>
                </a:solidFill>
              </a:rPr>
              <a:t>Рефлекторне слухання</a:t>
            </a:r>
            <a:r>
              <a:rPr lang="uk-UA" dirty="0" smtClean="0">
                <a:solidFill>
                  <a:srgbClr val="C00000"/>
                </a:solidFill>
              </a:rPr>
              <a:t> ( зміст, почуття, запитання).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2. Навчання в контексті.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3. Читання дитині.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4. Відкритість до запитань.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5. Розмови під час їжі.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6. Навчання у дитини.</a:t>
            </a:r>
          </a:p>
          <a:p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Ми маємо два вуха  і один рот,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щоб удвічі більше слухати, ніж говорити</a:t>
            </a:r>
            <a:endParaRPr lang="uk-UA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1986" name="Picture 2" descr="D:\фото\yak-vihovuvati-batk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232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4800600" cy="731838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Вправа на слухання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1505" name="Picture 1" descr="D:\фото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756" y="2209800"/>
            <a:ext cx="5096933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IM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0483" y="381000"/>
            <a:ext cx="4580797" cy="647700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Малюнок має виглядати так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 допомогти нашим дітям набути комунікативних навичок та навичок слухання?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181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itchFamily="18" charset="0"/>
              </a:rPr>
              <a:t>МОДЕЛЮВАННЯ</a:t>
            </a:r>
            <a:r>
              <a:rPr lang="uk-UA" sz="2400" dirty="0" smtClean="0">
                <a:latin typeface="Bookman Old Style" pitchFamily="18" charset="0"/>
              </a:rPr>
              <a:t> – створення зразка, демонстрація якостей або навичок, яким батьки хочуть навчити свою дитину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19459" name="Picture 3" descr="http://mjoy.ua/wp-content/gallery/%D0%94%D0%BE%D1%80%D0%BE%D1%81%D0%BB%D1%96-%D0%B4%D1%96%D1%82%D0%B8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4648200" cy="309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935162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Рефлекторне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слухання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uk-UA" sz="2800" dirty="0" smtClean="0">
                <a:latin typeface="Bookman Old Style" pitchFamily="18" charset="0"/>
              </a:rPr>
              <a:t>це здатність промовця відтворити своїми словами зміст прослуханої інформації, почуття, що її супроводжують, та запитати про ствердження чи виправлення.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434" name="Picture 2" descr="D:\фото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334000" cy="406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Bookman Old Style" pitchFamily="18" charset="0"/>
              </a:rPr>
              <a:t>Робота в групах (5 </a:t>
            </a:r>
            <a:r>
              <a:rPr lang="uk-UA" dirty="0" err="1" smtClean="0">
                <a:latin typeface="Bookman Old Style" pitchFamily="18" charset="0"/>
              </a:rPr>
              <a:t>хв</a:t>
            </a:r>
            <a:r>
              <a:rPr lang="uk-UA" dirty="0" smtClean="0">
                <a:latin typeface="Bookman Old Style" pitchFamily="18" charset="0"/>
              </a:rPr>
              <a:t>)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514600"/>
            <a:ext cx="7772400" cy="3505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600" dirty="0" smtClean="0">
                <a:latin typeface="Bookman Old Style" pitchFamily="18" charset="0"/>
              </a:rPr>
              <a:t>Пригадайте особливу ситуацію, як  ви проявляли свою любов до дитини,  реакцію дитини  та ваші відчуття на реакцію дитини та поділіться у групі.</a:t>
            </a:r>
            <a:endParaRPr lang="uk-UA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Bookman Old Style" pitchFamily="18" charset="0"/>
              </a:rPr>
              <a:t>Що Ви почули?</a:t>
            </a:r>
            <a:endParaRPr lang="uk-UA" sz="4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2514600"/>
            <a:ext cx="2819400" cy="228600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b="1" dirty="0" smtClean="0"/>
              <a:t> </a:t>
            </a:r>
            <a:r>
              <a:rPr lang="uk-UA" dirty="0" smtClean="0"/>
              <a:t>ЗМІСТ.</a:t>
            </a:r>
          </a:p>
          <a:p>
            <a:pPr lvl="0"/>
            <a:r>
              <a:rPr lang="uk-UA" dirty="0" smtClean="0"/>
              <a:t>ПОЧУТТЯ.</a:t>
            </a:r>
          </a:p>
          <a:p>
            <a:pPr lvl="0"/>
            <a:r>
              <a:rPr lang="uk-UA" dirty="0" smtClean="0"/>
              <a:t>ЗАПИТАННЯ.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  <p:pic>
        <p:nvPicPr>
          <p:cNvPr id="25602" name="Picture 2" descr="D:\фото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28800"/>
            <a:ext cx="4191000" cy="43815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ftcdn.net/jpg/00/23/06/88/400_F_23068822_gQUYrWP46I44EYBpppDNUYHTq2wy75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1019175" cy="1262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4038600" cy="1981200"/>
          </a:xfrm>
        </p:spPr>
        <p:txBody>
          <a:bodyPr>
            <a:no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№1 – дитина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№2 – батько або мама (зміст)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Учасник №3 – батько або мама (почуття)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4038600"/>
            <a:ext cx="80010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z="3600" b="1" dirty="0" smtClean="0"/>
              <a:t>“ Тато, мамо, сьогодні вчителька насварила мене перед всім класом за те, що я не виконав домашнє завдання. ”</a:t>
            </a:r>
            <a:endParaRPr lang="ru-RU" sz="3600" b="1" dirty="0" smtClean="0"/>
          </a:p>
          <a:p>
            <a:endParaRPr lang="uk-UA" dirty="0"/>
          </a:p>
        </p:txBody>
      </p:sp>
      <p:pic>
        <p:nvPicPr>
          <p:cNvPr id="26627" name="Picture 3" descr="D:\фото\images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695700" cy="2463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90600" y="457200"/>
            <a:ext cx="2209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8000"/>
                </a:solidFill>
                <a:latin typeface="Bookman Old Style" pitchFamily="18" charset="0"/>
              </a:rPr>
              <a:t>7 </a:t>
            </a:r>
            <a:r>
              <a:rPr lang="uk-UA" sz="2800" dirty="0" err="1" smtClean="0">
                <a:solidFill>
                  <a:srgbClr val="008000"/>
                </a:solidFill>
                <a:latin typeface="Bookman Old Style" pitchFamily="18" charset="0"/>
              </a:rPr>
              <a:t>хв</a:t>
            </a:r>
            <a:endParaRPr lang="uk-UA" sz="28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911</TotalTime>
  <Words>541</Words>
  <PresentationFormat>Экран (4:3)</PresentationFormat>
  <Paragraphs>81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Як навчити дитину слухати?</vt:lpstr>
      <vt:lpstr>Чи можна навчити свою дитину слухати?</vt:lpstr>
      <vt:lpstr>Вправа на слухання </vt:lpstr>
      <vt:lpstr>Малюнок має виглядати так</vt:lpstr>
      <vt:lpstr>Слайд 5</vt:lpstr>
      <vt:lpstr>1. Рефлекторне слухання - це здатність промовця відтворити своїми словами зміст прослуханої інформації, почуття, що її супроводжують, та запитати про ствердження чи виправлення.</vt:lpstr>
      <vt:lpstr>Робота в групах (5 хв)</vt:lpstr>
      <vt:lpstr>Що Ви почули?</vt:lpstr>
      <vt:lpstr>Учасник №1 – дитина Учасник №2 – батько або мама (зміст) Учасник №3 – батько або мама (почуття) </vt:lpstr>
      <vt:lpstr>РЕФЛЕКТОРНЕ СЛУХАННЯ</vt:lpstr>
      <vt:lpstr>Учасник №1 – дитина Учасник №2 – батько або мама (зміст) Учасник №3 – батько або мама (почуття) </vt:lpstr>
      <vt:lpstr>РЕФЛЕКТОРНЕ СЛУХАННЯ</vt:lpstr>
      <vt:lpstr>Учасник №1 – дитина Учасник №2 – батько або мама (зміст) Учасник №3 – батько або мама (почуття) </vt:lpstr>
      <vt:lpstr>РЕФЛЕКТОРНЕ СЛУХАННЯ</vt:lpstr>
      <vt:lpstr>2. Навчання в контексті</vt:lpstr>
      <vt:lpstr>Слайд 16</vt:lpstr>
      <vt:lpstr>3. Читання дитині</vt:lpstr>
      <vt:lpstr>Робота в групах 5 хв.</vt:lpstr>
      <vt:lpstr>Читання дитині</vt:lpstr>
      <vt:lpstr>4. Відкритість до запитань</vt:lpstr>
      <vt:lpstr>Діти уникають питань, якщо батьки…</vt:lpstr>
      <vt:lpstr>Робота в групах 5 хв.</vt:lpstr>
      <vt:lpstr>5. Розмови під час їжі</vt:lpstr>
      <vt:lpstr>6. Навчайтеся у дитини</vt:lpstr>
      <vt:lpstr>Підсумки Як навчити  дитину слухати: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навчити дитину слухати?</dc:title>
  <dc:creator>Vital</dc:creator>
  <cp:lastModifiedBy>Vital</cp:lastModifiedBy>
  <cp:revision>66</cp:revision>
  <dcterms:created xsi:type="dcterms:W3CDTF">2013-10-14T10:32:59Z</dcterms:created>
  <dcterms:modified xsi:type="dcterms:W3CDTF">2013-10-23T21:32:56Z</dcterms:modified>
</cp:coreProperties>
</file>