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57" r:id="rId13"/>
    <p:sldId id="268" r:id="rId14"/>
    <p:sldId id="269" r:id="rId15"/>
    <p:sldId id="270" r:id="rId16"/>
    <p:sldId id="271" r:id="rId17"/>
    <p:sldId id="273" r:id="rId18"/>
    <p:sldId id="272" r:id="rId19"/>
    <p:sldId id="275" r:id="rId20"/>
    <p:sldId id="274" r:id="rId21"/>
    <p:sldId id="276" r:id="rId22"/>
    <p:sldId id="279" r:id="rId23"/>
    <p:sldId id="281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D4A5-0D97-4062-8861-EE8842F85BE3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7C92-E30A-4FFB-8B79-51E0DC765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D4A5-0D97-4062-8861-EE8842F85BE3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7C92-E30A-4FFB-8B79-51E0DC765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D4A5-0D97-4062-8861-EE8842F85BE3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7C92-E30A-4FFB-8B79-51E0DC765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D4A5-0D97-4062-8861-EE8842F85BE3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7C92-E30A-4FFB-8B79-51E0DC765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D4A5-0D97-4062-8861-EE8842F85BE3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7C92-E30A-4FFB-8B79-51E0DC765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D4A5-0D97-4062-8861-EE8842F85BE3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7C92-E30A-4FFB-8B79-51E0DC765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D4A5-0D97-4062-8861-EE8842F85BE3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7C92-E30A-4FFB-8B79-51E0DC765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D4A5-0D97-4062-8861-EE8842F85BE3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7C92-E30A-4FFB-8B79-51E0DC765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D4A5-0D97-4062-8861-EE8842F85BE3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7C92-E30A-4FFB-8B79-51E0DC765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D4A5-0D97-4062-8861-EE8842F85BE3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7C92-E30A-4FFB-8B79-51E0DC765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D4A5-0D97-4062-8861-EE8842F85BE3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7C92-E30A-4FFB-8B79-51E0DC765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ED4A5-0D97-4062-8861-EE8842F85BE3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07C92-E30A-4FFB-8B79-51E0DC765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286380" cy="5797568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FF0000"/>
                </a:solidFill>
                <a:latin typeface="Comic Sans MS" pitchFamily="66" charset="0"/>
              </a:rPr>
              <a:t>Як підготувати дитину до дорослого життя?</a:t>
            </a:r>
            <a:endParaRPr lang="ru-RU" sz="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G:\images4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500174"/>
            <a:ext cx="3929058" cy="4929222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00FF"/>
                </a:solidFill>
                <a:latin typeface="Comic Sans MS" pitchFamily="66" charset="0"/>
              </a:rPr>
              <a:t>НЕПОВАГА</a:t>
            </a:r>
            <a:r>
              <a:rPr lang="uk-UA" b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uk-UA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uk-UA" b="1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uk-UA" b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uk-UA" b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uk-UA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uk-UA" b="1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uk-UA" b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uk-UA" b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uk-UA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uk-UA" b="1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uk-UA" b="1" dirty="0">
                <a:solidFill>
                  <a:srgbClr val="0000FF"/>
                </a:solidFill>
                <a:latin typeface="Comic Sans MS" pitchFamily="66" charset="0"/>
              </a:rPr>
            </a:br>
            <a:endParaRPr lang="ru-RU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71612"/>
            <a:ext cx="65008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buFont typeface="Wingdings" pitchFamily="2" charset="2"/>
              <a:buChar char="q"/>
            </a:pPr>
            <a:r>
              <a:rPr lang="uk-UA" sz="2800" dirty="0" smtClean="0">
                <a:latin typeface="Comic Sans MS" pitchFamily="66" charset="0"/>
              </a:rPr>
              <a:t>  Негативно відгукуватись про           чоловіка (жінку, товариша) в присутності інших</a:t>
            </a:r>
          </a:p>
          <a:p>
            <a:pPr algn="just" fontAlgn="t">
              <a:buFont typeface="Wingdings" pitchFamily="2" charset="2"/>
              <a:buChar char="q"/>
            </a:pPr>
            <a:endParaRPr lang="ru-RU" sz="2800" dirty="0" smtClean="0">
              <a:latin typeface="Comic Sans MS" pitchFamily="66" charset="0"/>
            </a:endParaRPr>
          </a:p>
          <a:p>
            <a:pPr algn="just" fontAlgn="t">
              <a:buFont typeface="Wingdings" pitchFamily="2" charset="2"/>
              <a:buChar char="q"/>
            </a:pPr>
            <a:r>
              <a:rPr lang="uk-UA" sz="2800" dirty="0">
                <a:latin typeface="Comic Sans MS" pitchFamily="66" charset="0"/>
              </a:rPr>
              <a:t> </a:t>
            </a:r>
            <a:r>
              <a:rPr lang="uk-UA" sz="2800" dirty="0" smtClean="0">
                <a:latin typeface="Comic Sans MS" pitchFamily="66" charset="0"/>
              </a:rPr>
              <a:t> Грубо і презирливо ставитися до літніх людей</a:t>
            </a:r>
          </a:p>
          <a:p>
            <a:pPr algn="just" fontAlgn="t">
              <a:buFont typeface="Wingdings" pitchFamily="2" charset="2"/>
              <a:buChar char="q"/>
            </a:pPr>
            <a:endParaRPr lang="ru-RU" sz="2800" dirty="0" smtClean="0">
              <a:latin typeface="Comic Sans MS" pitchFamily="66" charset="0"/>
            </a:endParaRPr>
          </a:p>
          <a:p>
            <a:pPr algn="just" fontAlgn="t">
              <a:buFont typeface="Wingdings" pitchFamily="2" charset="2"/>
              <a:buChar char="q"/>
            </a:pPr>
            <a:r>
              <a:rPr lang="uk-UA" sz="2800" dirty="0" smtClean="0">
                <a:latin typeface="Comic Sans MS" pitchFamily="66" charset="0"/>
              </a:rPr>
              <a:t>  Сидіти в метро, маршрутці, коли поруч стоять жінки, літні люди</a:t>
            </a:r>
          </a:p>
          <a:p>
            <a:pPr algn="just" fontAlgn="t">
              <a:buFont typeface="Wingdings" pitchFamily="2" charset="2"/>
              <a:buChar char="q"/>
            </a:pPr>
            <a:endParaRPr lang="ru-RU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00FF"/>
                </a:solidFill>
                <a:latin typeface="Comic Sans MS" pitchFamily="66" charset="0"/>
              </a:rPr>
              <a:t>БЕЗВІДПОВІДАЛЬНІСТЬ</a:t>
            </a:r>
            <a:br>
              <a:rPr lang="uk-UA" b="1" dirty="0" smtClean="0">
                <a:solidFill>
                  <a:srgbClr val="0000FF"/>
                </a:solidFill>
                <a:latin typeface="Comic Sans MS" pitchFamily="66" charset="0"/>
              </a:rPr>
            </a:br>
            <a:endParaRPr lang="ru-RU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967334"/>
            <a:ext cx="6643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buFont typeface="Wingdings" pitchFamily="2" charset="2"/>
              <a:buChar char="q"/>
            </a:pPr>
            <a:r>
              <a:rPr lang="uk-UA" sz="2800" dirty="0" smtClean="0">
                <a:latin typeface="Comic Sans MS" pitchFamily="66" charset="0"/>
              </a:rPr>
              <a:t> Постійно запізнюватись на роботу</a:t>
            </a:r>
          </a:p>
          <a:p>
            <a:pPr fontAlgn="t"/>
            <a:endParaRPr lang="ru-RU" sz="2800" dirty="0" smtClean="0">
              <a:latin typeface="Comic Sans MS" pitchFamily="66" charset="0"/>
            </a:endParaRPr>
          </a:p>
          <a:p>
            <a:pPr fontAlgn="t">
              <a:buFont typeface="Wingdings" pitchFamily="2" charset="2"/>
              <a:buChar char="q"/>
            </a:pPr>
            <a:r>
              <a:rPr lang="uk-UA" sz="2800" dirty="0">
                <a:latin typeface="Comic Sans MS" pitchFamily="66" charset="0"/>
              </a:rPr>
              <a:t> </a:t>
            </a:r>
            <a:r>
              <a:rPr lang="uk-UA" sz="2800" dirty="0" smtClean="0">
                <a:latin typeface="Comic Sans MS" pitchFamily="66" charset="0"/>
              </a:rPr>
              <a:t>Забувати про обіцяне</a:t>
            </a:r>
          </a:p>
          <a:p>
            <a:pPr fontAlgn="t">
              <a:buFont typeface="Wingdings" pitchFamily="2" charset="2"/>
              <a:buChar char="q"/>
            </a:pPr>
            <a:endParaRPr lang="ru-RU" sz="2800" dirty="0" smtClean="0">
              <a:latin typeface="Comic Sans MS" pitchFamily="66" charset="0"/>
            </a:endParaRPr>
          </a:p>
          <a:p>
            <a:pPr fontAlgn="t">
              <a:buFont typeface="Wingdings" pitchFamily="2" charset="2"/>
              <a:buChar char="q"/>
            </a:pPr>
            <a:r>
              <a:rPr lang="uk-UA" sz="2800" dirty="0" smtClean="0">
                <a:latin typeface="Comic Sans MS" pitchFamily="66" charset="0"/>
              </a:rPr>
              <a:t> Кидати одяг або інші речі на підлогу</a:t>
            </a:r>
            <a:endParaRPr lang="ru-RU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868" y="214290"/>
            <a:ext cx="55721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4400" b="1" dirty="0" smtClean="0">
                <a:solidFill>
                  <a:srgbClr val="0000FF"/>
                </a:solidFill>
                <a:latin typeface="Comic Sans MS" pitchFamily="66" charset="0"/>
              </a:rPr>
              <a:t>Як навчити дітей поваги і відповідальності?</a:t>
            </a:r>
            <a:endParaRPr lang="ru-RU" sz="4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00FF"/>
                </a:solidFill>
                <a:latin typeface="Comic Sans MS" pitchFamily="66" charset="0"/>
              </a:rPr>
              <a:t>МОДЕЛЮВАННЯ</a:t>
            </a:r>
            <a:r>
              <a:rPr lang="uk-UA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uk-UA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uk-UA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uk-UA" sz="4000" dirty="0" smtClean="0">
                <a:solidFill>
                  <a:srgbClr val="0000FF"/>
                </a:solidFill>
                <a:latin typeface="Comic Sans MS" pitchFamily="66" charset="0"/>
              </a:rPr>
              <a:t>Ми завжди навчаємо дітей на власному прикладі</a:t>
            </a:r>
            <a:r>
              <a:rPr lang="uk-UA" sz="4900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uk-UA" sz="49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uk-UA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uk-UA" sz="4000" dirty="0" err="1" smtClean="0">
                <a:solidFill>
                  <a:srgbClr val="C00000"/>
                </a:solidFill>
                <a:latin typeface="Comic Sans MS" pitchFamily="66" charset="0"/>
              </a:rPr>
              <a:t>“Твої</a:t>
            </a:r>
            <a:r>
              <a:rPr lang="uk-UA" sz="4000" dirty="0" smtClean="0">
                <a:solidFill>
                  <a:srgbClr val="C00000"/>
                </a:solidFill>
                <a:latin typeface="Comic Sans MS" pitchFamily="66" charset="0"/>
              </a:rPr>
              <a:t> вчинки говорять так голосно, що я не чую, що ти хочеш сказати </a:t>
            </a:r>
            <a:r>
              <a:rPr lang="uk-UA" sz="4000" dirty="0" err="1" smtClean="0">
                <a:solidFill>
                  <a:srgbClr val="C00000"/>
                </a:solidFill>
                <a:latin typeface="Comic Sans MS" pitchFamily="66" charset="0"/>
              </a:rPr>
              <a:t>словами”</a:t>
            </a:r>
            <a:endParaRPr lang="ru-RU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>
                <a:latin typeface="Comic Sans MS" pitchFamily="66" charset="0"/>
              </a:rPr>
              <a:t/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/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/>
            </a:r>
            <a:br>
              <a:rPr lang="uk-UA" dirty="0" smtClean="0">
                <a:latin typeface="Comic Sans MS" pitchFamily="66" charset="0"/>
              </a:rPr>
            </a:br>
            <a:r>
              <a:rPr lang="uk-UA" sz="4900" dirty="0" smtClean="0">
                <a:solidFill>
                  <a:srgbClr val="0000FF"/>
                </a:solidFill>
                <a:latin typeface="Comic Sans MS" pitchFamily="66" charset="0"/>
              </a:rPr>
              <a:t>Ситуація 1</a:t>
            </a:r>
            <a:r>
              <a:rPr lang="uk-UA" dirty="0" smtClean="0">
                <a:latin typeface="Comic Sans MS" pitchFamily="66" charset="0"/>
              </a:rPr>
              <a:t/>
            </a:r>
            <a:br>
              <a:rPr lang="uk-UA" dirty="0" smtClean="0">
                <a:latin typeface="Comic Sans MS" pitchFamily="66" charset="0"/>
              </a:rPr>
            </a:br>
            <a:r>
              <a:rPr lang="uk-UA" sz="3100" dirty="0" smtClean="0">
                <a:latin typeface="Comic Sans MS" pitchFamily="66" charset="0"/>
              </a:rPr>
              <a:t>Ви побачили, що Ваша 9-ти річна донька грається з іграшкою, якої раніше Ви не бачили. Коли Ви її запитали, донька зізналася, що взяла іграшку в крамниці не заплативши за неї.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sz="4900" dirty="0" smtClean="0">
                <a:solidFill>
                  <a:srgbClr val="0000FF"/>
                </a:solidFill>
                <a:latin typeface="Comic Sans MS" pitchFamily="66" charset="0"/>
              </a:rPr>
              <a:t>Ситуація 2</a:t>
            </a:r>
            <a:r>
              <a:rPr lang="uk-UA" dirty="0" smtClean="0">
                <a:latin typeface="Comic Sans MS" pitchFamily="66" charset="0"/>
              </a:rPr>
              <a:t/>
            </a:r>
            <a:br>
              <a:rPr lang="uk-UA" dirty="0" smtClean="0">
                <a:latin typeface="Comic Sans MS" pitchFamily="66" charset="0"/>
              </a:rPr>
            </a:br>
            <a:r>
              <a:rPr lang="uk-UA" sz="3100" dirty="0" smtClean="0">
                <a:latin typeface="Comic Sans MS" pitchFamily="66" charset="0"/>
              </a:rPr>
              <a:t>Ви нагадуєте своєму 6-ти річному сину, що він має нагодувати собаку. Він незадоволено каже: </a:t>
            </a:r>
            <a:r>
              <a:rPr lang="uk-UA" sz="3100" dirty="0" err="1" smtClean="0">
                <a:latin typeface="Comic Sans MS" pitchFamily="66" charset="0"/>
              </a:rPr>
              <a:t>“Ні</a:t>
            </a:r>
            <a:r>
              <a:rPr lang="uk-UA" sz="3100" dirty="0" smtClean="0">
                <a:latin typeface="Comic Sans MS" pitchFamily="66" charset="0"/>
              </a:rPr>
              <a:t>! Я не хочу цього робити. Хтось інший може нагодувати цього дурного собаку!”  - і продовжує дивитись телевізор.</a:t>
            </a:r>
            <a:r>
              <a:rPr lang="ru-RU" sz="3100" dirty="0" smtClean="0">
                <a:latin typeface="Comic Sans MS" pitchFamily="66" charset="0"/>
              </a:rPr>
              <a:t/>
            </a:r>
            <a:br>
              <a:rPr lang="ru-RU" sz="3100" dirty="0" smtClean="0">
                <a:latin typeface="Comic Sans MS" pitchFamily="66" charset="0"/>
              </a:rPr>
            </a:br>
            <a:r>
              <a:rPr lang="ru-RU" sz="3100" dirty="0" smtClean="0">
                <a:solidFill>
                  <a:srgbClr val="0000FF"/>
                </a:solidFill>
                <a:latin typeface="Comic Sans MS" pitchFamily="66" charset="0"/>
              </a:rPr>
              <a:t>                                  5 ХВ.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/>
            </a:r>
            <a:br>
              <a:rPr lang="uk-UA" dirty="0" smtClean="0">
                <a:latin typeface="Comic Sans MS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8229600" cy="4000528"/>
          </a:xfrm>
        </p:spPr>
        <p:txBody>
          <a:bodyPr>
            <a:normAutofit/>
          </a:bodyPr>
          <a:lstStyle/>
          <a:p>
            <a:pPr algn="r"/>
            <a:r>
              <a:rPr lang="uk-UA" b="1" dirty="0" smtClean="0">
                <a:solidFill>
                  <a:srgbClr val="0000FF"/>
                </a:solidFill>
                <a:latin typeface="Comic Sans MS" pitchFamily="66" charset="0"/>
              </a:rPr>
              <a:t>Повага і відповідальність – стежки до зрілості</a:t>
            </a:r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3074" name="Picture 2" descr="G:\images25698.jpeg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7755"/>
            <a:ext cx="5653110" cy="4350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735808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00FF"/>
                </a:solidFill>
                <a:latin typeface="Comic Sans MS" pitchFamily="66" charset="0"/>
              </a:rPr>
              <a:t>Важливий аспект у вихованні дитини – дисципліна </a:t>
            </a:r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00FF"/>
                </a:solidFill>
                <a:latin typeface="Comic Sans MS" pitchFamily="66" charset="0"/>
              </a:rPr>
              <a:t>ДОМАШНІ ПРАВИЛА: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14488"/>
            <a:ext cx="57150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sz="3200" dirty="0" smtClean="0">
                <a:latin typeface="Comic Sans MS" pitchFamily="66" charset="0"/>
              </a:rPr>
              <a:t>родинні цінності і чесноти, відображені у сімейному </a:t>
            </a:r>
            <a:r>
              <a:rPr lang="ru-RU" sz="3200" dirty="0" smtClean="0">
                <a:latin typeface="Comic Sans MS" pitchFamily="66" charset="0"/>
              </a:rPr>
              <a:t>«</a:t>
            </a:r>
            <a:r>
              <a:rPr lang="uk-UA" sz="3200" dirty="0" smtClean="0">
                <a:latin typeface="Comic Sans MS" pitchFamily="66" charset="0"/>
              </a:rPr>
              <a:t>кодексі поведінки</a:t>
            </a:r>
            <a:r>
              <a:rPr lang="ru-RU" sz="3200" dirty="0" smtClean="0">
                <a:latin typeface="Comic Sans MS" pitchFamily="66" charset="0"/>
              </a:rPr>
              <a:t>», </a:t>
            </a:r>
            <a:r>
              <a:rPr lang="uk-UA" sz="3200" dirty="0" smtClean="0">
                <a:latin typeface="Comic Sans MS" pitchFamily="66" charset="0"/>
              </a:rPr>
              <a:t>що однаково стосуються всіх членів родини. Такі </a:t>
            </a:r>
            <a:r>
              <a:rPr lang="ru-RU" sz="3200" dirty="0" smtClean="0">
                <a:latin typeface="Comic Sans MS" pitchFamily="66" charset="0"/>
              </a:rPr>
              <a:t>«</a:t>
            </a:r>
            <a:r>
              <a:rPr lang="uk-UA" sz="3200" dirty="0" smtClean="0">
                <a:latin typeface="Comic Sans MS" pitchFamily="66" charset="0"/>
              </a:rPr>
              <a:t>Домашні правила</a:t>
            </a:r>
            <a:r>
              <a:rPr lang="ru-RU" sz="3200" dirty="0" smtClean="0">
                <a:latin typeface="Comic Sans MS" pitchFamily="66" charset="0"/>
              </a:rPr>
              <a:t>» </a:t>
            </a:r>
            <a:r>
              <a:rPr lang="uk-UA" sz="3200" dirty="0" smtClean="0">
                <a:latin typeface="Comic Sans MS" pitchFamily="66" charset="0"/>
              </a:rPr>
              <a:t>обираються всією родиною,виходячи з того, якою батьки хочуть бачити свою дитину.</a:t>
            </a:r>
            <a:r>
              <a:rPr lang="ru-RU" sz="3200" dirty="0" smtClean="0">
                <a:latin typeface="Comic Sans MS" pitchFamily="66" charset="0"/>
              </a:rPr>
              <a:t> 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4" name="Picture 91" descr="reading-7912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0597" y="2870608"/>
            <a:ext cx="3160809" cy="34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 smtClean="0">
                <a:solidFill>
                  <a:srgbClr val="0000FF"/>
                </a:solidFill>
                <a:latin typeface="Comic Sans MS" pitchFamily="66" charset="0"/>
              </a:rPr>
              <a:t>Основні принципи складання домашніх правил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14488"/>
            <a:ext cx="6500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800" b="1" dirty="0" smtClean="0">
                <a:latin typeface="Comic Sans MS" pitchFamily="66" charset="0"/>
              </a:rPr>
              <a:t> Зрозумілі і прості </a:t>
            </a:r>
          </a:p>
          <a:p>
            <a:pPr>
              <a:buFont typeface="Wingdings" pitchFamily="2" charset="2"/>
              <a:buChar char="Ø"/>
            </a:pPr>
            <a:r>
              <a:rPr lang="uk-UA" sz="2800" b="1" dirty="0" smtClean="0">
                <a:latin typeface="Comic Sans MS" pitchFamily="66" charset="0"/>
              </a:rPr>
              <a:t> Конкретні і реальні</a:t>
            </a:r>
          </a:p>
          <a:p>
            <a:pPr>
              <a:buFont typeface="Wingdings" pitchFamily="2" charset="2"/>
              <a:buChar char="Ø"/>
            </a:pPr>
            <a:r>
              <a:rPr lang="uk-UA" sz="2800" b="1" dirty="0" smtClean="0">
                <a:latin typeface="Comic Sans MS" pitchFamily="66" charset="0"/>
              </a:rPr>
              <a:t> Доцільні і гнучкі </a:t>
            </a:r>
          </a:p>
          <a:p>
            <a:pPr>
              <a:buFont typeface="Wingdings" pitchFamily="2" charset="2"/>
              <a:buChar char="Ø"/>
            </a:pPr>
            <a:r>
              <a:rPr lang="uk-UA" sz="2800" b="1" dirty="0" smtClean="0">
                <a:latin typeface="Comic Sans MS" pitchFamily="66" charset="0"/>
              </a:rPr>
              <a:t> Легкі для </a:t>
            </a:r>
            <a:r>
              <a:rPr lang="uk-UA" sz="2800" b="1" dirty="0" err="1" smtClean="0">
                <a:latin typeface="Comic Sans MS" pitchFamily="66" charset="0"/>
              </a:rPr>
              <a:t>запам</a:t>
            </a:r>
            <a:r>
              <a:rPr lang="en-US" sz="2800" b="1" dirty="0" smtClean="0">
                <a:latin typeface="Comic Sans MS" pitchFamily="66" charset="0"/>
              </a:rPr>
              <a:t>’</a:t>
            </a:r>
            <a:r>
              <a:rPr lang="uk-UA" sz="2800" b="1" dirty="0" err="1" smtClean="0">
                <a:latin typeface="Comic Sans MS" pitchFamily="66" charset="0"/>
              </a:rPr>
              <a:t>ятовування</a:t>
            </a:r>
            <a:r>
              <a:rPr lang="uk-UA" sz="2800" b="1" dirty="0" smtClean="0">
                <a:latin typeface="Comic Sans MS" pitchFamily="66" charset="0"/>
              </a:rPr>
              <a:t> </a:t>
            </a:r>
            <a:endParaRPr lang="ru-RU" sz="2800" b="1" dirty="0" smtClean="0">
              <a:latin typeface="Comic Sans MS" pitchFamily="66" charset="0"/>
            </a:endParaRPr>
          </a:p>
        </p:txBody>
      </p:sp>
      <p:pic>
        <p:nvPicPr>
          <p:cNvPr id="4" name="Содержимое 8" descr="ar1237823147674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5" y="3459716"/>
            <a:ext cx="5072066" cy="3398284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00FF"/>
                </a:solidFill>
                <a:latin typeface="Comic Sans MS" pitchFamily="66" charset="0"/>
              </a:rPr>
              <a:t>Складання </a:t>
            </a:r>
            <a:r>
              <a:rPr lang="uk-UA" b="1" dirty="0" err="1" smtClean="0">
                <a:solidFill>
                  <a:srgbClr val="0000FF"/>
                </a:solidFill>
                <a:latin typeface="Comic Sans MS" pitchFamily="66" charset="0"/>
              </a:rPr>
              <a:t>“Домашніх</a:t>
            </a:r>
            <a:r>
              <a:rPr lang="uk-UA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uk-UA" b="1" dirty="0" err="1" smtClean="0">
                <a:solidFill>
                  <a:srgbClr val="0000FF"/>
                </a:solidFill>
                <a:latin typeface="Comic Sans MS" pitchFamily="66" charset="0"/>
              </a:rPr>
              <a:t>правил”</a:t>
            </a:r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736"/>
            <a:ext cx="5429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latin typeface="Comic Sans MS" pitchFamily="66" charset="0"/>
              </a:rPr>
              <a:t>Запишіть 3-5 власних правил, які будуть слушні у Вас вдома.</a:t>
            </a:r>
          </a:p>
          <a:p>
            <a:endParaRPr lang="uk-UA" sz="3600" dirty="0" smtClean="0">
              <a:latin typeface="Comic Sans MS" pitchFamily="66" charset="0"/>
            </a:endParaRPr>
          </a:p>
          <a:p>
            <a:r>
              <a:rPr lang="uk-UA" sz="3600" dirty="0" smtClean="0">
                <a:latin typeface="Comic Sans MS" pitchFamily="66" charset="0"/>
              </a:rPr>
              <a:t>                        4 хв.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4098" name="Picture 2" descr="G:\images00122320.jpe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4860032" y="2492896"/>
            <a:ext cx="4160765" cy="4142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pPr algn="l"/>
            <a:endParaRPr lang="ru-RU" dirty="0">
              <a:latin typeface="Comic Sans MS" pitchFamily="66" charset="0"/>
            </a:endParaRPr>
          </a:p>
        </p:txBody>
      </p:sp>
      <p:pic>
        <p:nvPicPr>
          <p:cNvPr id="6" name="Рисунок 5" descr="http://im7-tub-ua.yandex.net/i?id=443422085-67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0804">
            <a:off x="478094" y="456103"/>
            <a:ext cx="3759610" cy="2723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5-tub-ua.yandex.net/i?id=298376299-15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843">
            <a:off x="4782761" y="264212"/>
            <a:ext cx="3804881" cy="324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0-tub-ua.yandex.net/i?id=571524207-11-72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787">
            <a:off x="314788" y="3657453"/>
            <a:ext cx="3665240" cy="290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6-tub-ua.yandex.net/i?id=294108468-51-72&amp;n=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8472">
            <a:off x="4551359" y="3679493"/>
            <a:ext cx="3122013" cy="3071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00FF"/>
                </a:solidFill>
                <a:latin typeface="Comic Sans MS" pitchFamily="66" charset="0"/>
              </a:rPr>
              <a:t>ВИХОВАННЯ ПОВАГИ І ВІДПОВІДАЛЬНОСТІ В ДИТИНИ ВИМАГАЄ ПОСТІЙНИХ ЗУСИЛЬ ПРОТЯГОМ ПЕВНОГО ПЕРІОДУ ЗРОСТАННЯ: ВІД  НЕМОВЛЯТИ ДО ДОРОСЛОЇ ЛЮДИНИ</a:t>
            </a:r>
            <a:r>
              <a:rPr lang="uk-UA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929718" cy="718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4200" b="1" dirty="0" smtClean="0">
                <a:solidFill>
                  <a:srgbClr val="0000FF"/>
                </a:solidFill>
                <a:latin typeface="Comic Sans MS" pitchFamily="66" charset="0"/>
              </a:rPr>
              <a:t>Виховання дисципліни – це процес, що складається з п’яти кроків:</a:t>
            </a:r>
          </a:p>
          <a:p>
            <a:pPr algn="ctr">
              <a:lnSpc>
                <a:spcPct val="90000"/>
              </a:lnSpc>
            </a:pPr>
            <a:endParaRPr lang="uk-UA" b="1" u="sng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uk-UA" sz="2800" b="1" u="sng" dirty="0" smtClean="0">
                <a:solidFill>
                  <a:srgbClr val="C00000"/>
                </a:solidFill>
              </a:rPr>
              <a:t>Живіть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 smtClean="0"/>
              <a:t>так, як би Ви хотіли, щоб жила Ваша дитина.</a:t>
            </a:r>
          </a:p>
          <a:p>
            <a:pPr>
              <a:lnSpc>
                <a:spcPct val="90000"/>
              </a:lnSpc>
            </a:pPr>
            <a:endParaRPr lang="uk-UA" b="1" u="sng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uk-UA" sz="2800" b="1" u="sng" dirty="0" smtClean="0">
                <a:solidFill>
                  <a:srgbClr val="C00000"/>
                </a:solidFill>
              </a:rPr>
              <a:t>Моделюйте </a:t>
            </a:r>
            <a:r>
              <a:rPr lang="uk-UA" sz="2800" b="1" dirty="0" smtClean="0"/>
              <a:t>характеристики, звертаючи на них увагу своєї дитини. </a:t>
            </a:r>
          </a:p>
          <a:p>
            <a:pPr>
              <a:lnSpc>
                <a:spcPct val="90000"/>
              </a:lnSpc>
            </a:pPr>
            <a:endParaRPr lang="uk-UA" b="1" u="sng" dirty="0" smtClean="0"/>
          </a:p>
          <a:p>
            <a:pPr>
              <a:lnSpc>
                <a:spcPct val="90000"/>
              </a:lnSpc>
            </a:pPr>
            <a:r>
              <a:rPr lang="uk-UA" sz="2800" b="1" u="sng" dirty="0" smtClean="0">
                <a:solidFill>
                  <a:srgbClr val="C00000"/>
                </a:solidFill>
              </a:rPr>
              <a:t>Обговорюйте </a:t>
            </a:r>
            <a:r>
              <a:rPr lang="uk-UA" sz="2800" b="1" dirty="0" smtClean="0"/>
              <a:t> характеристики з дитиною.</a:t>
            </a:r>
          </a:p>
          <a:p>
            <a:pPr>
              <a:lnSpc>
                <a:spcPct val="90000"/>
              </a:lnSpc>
            </a:pPr>
            <a:endParaRPr lang="uk-UA" b="1" u="sng" dirty="0" smtClean="0"/>
          </a:p>
          <a:p>
            <a:pPr>
              <a:lnSpc>
                <a:spcPct val="90000"/>
              </a:lnSpc>
            </a:pPr>
            <a:r>
              <a:rPr lang="uk-UA" sz="2800" b="1" u="sng" dirty="0" smtClean="0">
                <a:solidFill>
                  <a:srgbClr val="C00000"/>
                </a:solidFill>
              </a:rPr>
              <a:t>Заохочуйте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smtClean="0"/>
              <a:t>дитину поводитись відповідно до цих характеристик.   Спостерігайте, схвалюйте або коректуйте ці спроби.</a:t>
            </a:r>
          </a:p>
          <a:p>
            <a:pPr>
              <a:lnSpc>
                <a:spcPct val="90000"/>
              </a:lnSpc>
            </a:pPr>
            <a:endParaRPr lang="uk-UA" b="1" u="sng" dirty="0" smtClean="0"/>
          </a:p>
          <a:p>
            <a:pPr>
              <a:lnSpc>
                <a:spcPct val="90000"/>
              </a:lnSpc>
            </a:pPr>
            <a:r>
              <a:rPr lang="uk-UA" sz="2800" b="1" u="sng" dirty="0" smtClean="0">
                <a:solidFill>
                  <a:srgbClr val="C00000"/>
                </a:solidFill>
              </a:rPr>
              <a:t>Святкуйте</a:t>
            </a:r>
            <a:r>
              <a:rPr lang="uk-UA" sz="2800" b="1" dirty="0" smtClean="0"/>
              <a:t>, відзначаючи моменти самодисципліни Вашої дитини, особливо, коли  вона сама виявляє ініціативу.</a:t>
            </a:r>
            <a:r>
              <a:rPr lang="ru-RU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00FF"/>
                </a:solidFill>
                <a:latin typeface="Comic Sans MS" pitchFamily="66" charset="0"/>
              </a:rPr>
              <a:t>Таблиця оцінювання поваги та відповідальності</a:t>
            </a:r>
            <a:endParaRPr lang="ru-RU" sz="4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500174"/>
          <a:ext cx="8643998" cy="5064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6786610"/>
              </a:tblGrid>
              <a:tr h="799468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latin typeface="Comic Sans MS" pitchFamily="66" charset="0"/>
                        </a:rPr>
                        <a:t>Рівень</a:t>
                      </a:r>
                      <a:endParaRPr lang="ru-RU" sz="3200" dirty="0">
                        <a:latin typeface="Comic Sans MS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latin typeface="Comic Sans MS" pitchFamily="66" charset="0"/>
                        </a:rPr>
                        <a:t>Характеристика</a:t>
                      </a:r>
                      <a:endParaRPr lang="ru-RU" sz="3200" dirty="0">
                        <a:latin typeface="Comic Sans MS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799468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latin typeface="Comic Sans MS" pitchFamily="66" charset="0"/>
                        </a:rPr>
                        <a:t>4</a:t>
                      </a:r>
                      <a:endParaRPr lang="ru-RU" sz="3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3200" dirty="0" smtClean="0">
                          <a:latin typeface="Comic Sans MS" pitchFamily="66" charset="0"/>
                        </a:rPr>
                        <a:t>Ініціює</a:t>
                      </a:r>
                      <a:r>
                        <a:rPr lang="uk-UA" sz="3200" baseline="0" dirty="0" smtClean="0">
                          <a:latin typeface="Comic Sans MS" pitchFamily="66" charset="0"/>
                        </a:rPr>
                        <a:t> повагу і відповідальність</a:t>
                      </a:r>
                      <a:endParaRPr lang="ru-RU" sz="32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99468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latin typeface="Comic Sans MS" pitchFamily="66" charset="0"/>
                        </a:rPr>
                        <a:t>3</a:t>
                      </a:r>
                      <a:endParaRPr lang="ru-RU" sz="3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3200" dirty="0" smtClean="0">
                          <a:latin typeface="Comic Sans MS" pitchFamily="66" charset="0"/>
                        </a:rPr>
                        <a:t>Шанобливий, відповідальний</a:t>
                      </a:r>
                      <a:endParaRPr lang="ru-RU" sz="32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99468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latin typeface="Comic Sans MS" pitchFamily="66" charset="0"/>
                        </a:rPr>
                        <a:t>2</a:t>
                      </a:r>
                      <a:endParaRPr lang="ru-RU" sz="3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3200" dirty="0" smtClean="0">
                          <a:latin typeface="Comic Sans MS" pitchFamily="66" charset="0"/>
                        </a:rPr>
                        <a:t>Робить, коли нагадають</a:t>
                      </a:r>
                    </a:p>
                  </a:txBody>
                  <a:tcPr/>
                </a:tc>
              </a:tr>
              <a:tr h="799468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latin typeface="Comic Sans MS" pitchFamily="66" charset="0"/>
                        </a:rPr>
                        <a:t>1</a:t>
                      </a:r>
                      <a:endParaRPr lang="ru-RU" sz="3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3200" dirty="0" smtClean="0">
                          <a:latin typeface="Comic Sans MS" pitchFamily="66" charset="0"/>
                        </a:rPr>
                        <a:t>Не робить</a:t>
                      </a:r>
                      <a:endParaRPr lang="ru-RU" sz="32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99468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latin typeface="Comic Sans MS" pitchFamily="66" charset="0"/>
                        </a:rPr>
                        <a:t>0</a:t>
                      </a:r>
                      <a:endParaRPr lang="ru-RU" sz="3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3200" dirty="0" smtClean="0">
                          <a:latin typeface="Comic Sans MS" pitchFamily="66" charset="0"/>
                        </a:rPr>
                        <a:t>Заважає іншим, руйнівна поведінка</a:t>
                      </a:r>
                      <a:endParaRPr lang="ru-RU" sz="32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476672"/>
            <a:ext cx="4635504" cy="60722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714356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00CC"/>
                </a:solidFill>
                <a:latin typeface="Comic Sans MS" pitchFamily="66" charset="0"/>
              </a:rPr>
              <a:t>Ваша дитина хоче Вами пишатися. Зробіть це! </a:t>
            </a:r>
            <a:br>
              <a:rPr lang="uk-UA" sz="4000" b="1" dirty="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uk-UA" sz="4000" b="1" dirty="0" smtClean="0">
                <a:solidFill>
                  <a:srgbClr val="0000CC"/>
                </a:solidFill>
                <a:latin typeface="Comic Sans MS" pitchFamily="66" charset="0"/>
              </a:rPr>
              <a:t>Ваша дитина також хоче, </a:t>
            </a:r>
            <a:br>
              <a:rPr lang="uk-UA" sz="4000" b="1" dirty="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uk-UA" sz="4000" b="1" dirty="0" smtClean="0">
                <a:solidFill>
                  <a:srgbClr val="0000CC"/>
                </a:solidFill>
                <a:latin typeface="Comic Sans MS" pitchFamily="66" charset="0"/>
              </a:rPr>
              <a:t>щоб Ви нею пишалися!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80528" y="0"/>
            <a:ext cx="10240657" cy="68240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0" y="642918"/>
            <a:ext cx="8820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solidFill>
                  <a:srgbClr val="0000FF"/>
                </a:solidFill>
                <a:latin typeface="Comic Sans MS" pitchFamily="66" charset="0"/>
              </a:rPr>
              <a:t>Будьте </a:t>
            </a:r>
            <a:r>
              <a:rPr lang="uk-UA" sz="4400" b="1" dirty="0" smtClean="0">
                <a:solidFill>
                  <a:srgbClr val="0000FF"/>
                </a:solidFill>
                <a:latin typeface="Comic Sans MS" pitchFamily="66" charset="0"/>
              </a:rPr>
              <a:t>щасливими</a:t>
            </a:r>
            <a:endParaRPr lang="ru-RU" sz="4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mages0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1281">
            <a:off x="972723" y="896144"/>
            <a:ext cx="3932856" cy="2607655"/>
          </a:xfrm>
          <a:prstGeom prst="rect">
            <a:avLst/>
          </a:prstGeom>
          <a:noFill/>
        </p:spPr>
      </p:pic>
      <p:pic>
        <p:nvPicPr>
          <p:cNvPr id="2050" name="Picture 2" descr="G:\imagesуспіх.jpeg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9607">
            <a:off x="522267" y="3376526"/>
            <a:ext cx="4651661" cy="3095469"/>
          </a:xfrm>
          <a:prstGeom prst="rect">
            <a:avLst/>
          </a:prstGeom>
          <a:noFill/>
        </p:spPr>
      </p:pic>
      <p:pic>
        <p:nvPicPr>
          <p:cNvPr id="2051" name="Picture 3" descr="G:\images5555555555555555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42550">
            <a:off x="5317237" y="1212374"/>
            <a:ext cx="3592913" cy="2571769"/>
          </a:xfrm>
          <a:prstGeom prst="rect">
            <a:avLst/>
          </a:prstGeom>
          <a:noFill/>
        </p:spPr>
      </p:pic>
      <p:pic>
        <p:nvPicPr>
          <p:cNvPr id="2052" name="Picture 4" descr="G:\images65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67786">
            <a:off x="6042812" y="3756813"/>
            <a:ext cx="2833702" cy="28337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00FF"/>
                </a:solidFill>
                <a:latin typeface="Comic Sans MS" pitchFamily="66" charset="0"/>
              </a:rPr>
              <a:t>Найбільша потреба наших дітей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-428652"/>
            <a:ext cx="4143404" cy="728665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00FF"/>
                </a:solidFill>
              </a:rPr>
              <a:t> </a:t>
            </a:r>
            <a:r>
              <a:rPr lang="uk-UA" sz="3600" b="1" dirty="0" smtClean="0">
                <a:solidFill>
                  <a:srgbClr val="0000FF"/>
                </a:solidFill>
                <a:latin typeface="Comic Sans MS" pitchFamily="66" charset="0"/>
              </a:rPr>
              <a:t>Складіть перелік якостей </a:t>
            </a:r>
            <a:br>
              <a:rPr lang="uk-UA" sz="36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uk-UA" sz="3600" b="1" dirty="0" smtClean="0">
                <a:solidFill>
                  <a:srgbClr val="0000FF"/>
                </a:solidFill>
                <a:latin typeface="Comic Sans MS" pitchFamily="66" charset="0"/>
              </a:rPr>
              <a:t>  особистості, які можуть </a:t>
            </a:r>
            <a:br>
              <a:rPr lang="uk-UA" sz="36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uk-UA" sz="3600" b="1" dirty="0" smtClean="0">
                <a:solidFill>
                  <a:srgbClr val="0000FF"/>
                </a:solidFill>
                <a:latin typeface="Comic Sans MS" pitchFamily="66" charset="0"/>
              </a:rPr>
              <a:t>  допомогти Вашій   </a:t>
            </a:r>
            <a:br>
              <a:rPr lang="uk-UA" sz="36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uk-UA" sz="3600" b="1" dirty="0" smtClean="0">
                <a:solidFill>
                  <a:srgbClr val="0000FF"/>
                </a:solidFill>
                <a:latin typeface="Comic Sans MS" pitchFamily="66" charset="0"/>
              </a:rPr>
              <a:t>  дитині досягти успіху в житті</a:t>
            </a:r>
            <a:br>
              <a:rPr lang="uk-UA" sz="36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uk-UA" sz="36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br>
              <a:rPr lang="uk-UA" sz="36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uk-UA" sz="3600" b="1" dirty="0" smtClean="0">
                <a:solidFill>
                  <a:srgbClr val="0000FF"/>
                </a:solidFill>
                <a:latin typeface="Comic Sans MS" pitchFamily="66" charset="0"/>
              </a:rPr>
              <a:t>3 хв.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71934" y="571480"/>
            <a:ext cx="4635504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5" descr="succ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12"/>
          <p:cNvGrpSpPr/>
          <p:nvPr/>
        </p:nvGrpSpPr>
        <p:grpSpPr>
          <a:xfrm>
            <a:off x="2500298" y="0"/>
            <a:ext cx="7077213" cy="6858000"/>
            <a:chOff x="2484438" y="714356"/>
            <a:chExt cx="7077213" cy="6143644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484438" y="714356"/>
              <a:ext cx="6659562" cy="6143644"/>
              <a:chOff x="2484438" y="714356"/>
              <a:chExt cx="6659562" cy="6143644"/>
            </a:xfrm>
          </p:grpSpPr>
          <p:pic>
            <p:nvPicPr>
              <p:cNvPr id="4" name="Picture 4" descr="Успіх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84438" y="714356"/>
                <a:ext cx="6659562" cy="6143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Трапеция 8"/>
              <p:cNvSpPr/>
              <p:nvPr/>
            </p:nvSpPr>
            <p:spPr>
              <a:xfrm rot="17903587">
                <a:off x="6196010" y="2674068"/>
                <a:ext cx="1062817" cy="2690981"/>
              </a:xfrm>
              <a:prstGeom prst="trapezoi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uk-UA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вихованість</a:t>
                </a:r>
                <a:endParaRPr lang="ru-RU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Трапеция 9"/>
              <p:cNvSpPr/>
              <p:nvPr/>
            </p:nvSpPr>
            <p:spPr>
              <a:xfrm rot="20583092">
                <a:off x="4858482" y="4034366"/>
                <a:ext cx="1080216" cy="2725372"/>
              </a:xfrm>
              <a:prstGeom prst="trapezoi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uk-UA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ввічливість</a:t>
                </a:r>
                <a:endParaRPr lang="ru-RU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Трапеция 6"/>
            <p:cNvSpPr/>
            <p:nvPr/>
          </p:nvSpPr>
          <p:spPr>
            <a:xfrm rot="15573151">
              <a:off x="6920574" y="301113"/>
              <a:ext cx="1148154" cy="4134001"/>
            </a:xfrm>
            <a:prstGeom prst="trapezoi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r>
                <a:rPr lang="uk-UA" sz="2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законослухняність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Трапеция 10"/>
          <p:cNvSpPr/>
          <p:nvPr/>
        </p:nvSpPr>
        <p:spPr>
          <a:xfrm rot="14645545">
            <a:off x="6358983" y="-191366"/>
            <a:ext cx="1037157" cy="2640073"/>
          </a:xfrm>
          <a:prstGeom prst="trapezoi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uk-UA" sz="3200" b="1" dirty="0" smtClean="0">
                <a:solidFill>
                  <a:schemeClr val="tx1"/>
                </a:solidFill>
              </a:rPr>
              <a:t>чесність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" name="Трапеция 13"/>
          <p:cNvSpPr/>
          <p:nvPr/>
        </p:nvSpPr>
        <p:spPr>
          <a:xfrm rot="1731377">
            <a:off x="2552222" y="3267944"/>
            <a:ext cx="1214446" cy="2599951"/>
          </a:xfrm>
          <a:prstGeom prst="trapezoi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працелюбність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rmAutofit/>
          </a:bodyPr>
          <a:lstStyle/>
          <a:p>
            <a:pPr algn="l"/>
            <a:r>
              <a:rPr lang="uk-UA" b="1" dirty="0" smtClean="0">
                <a:solidFill>
                  <a:srgbClr val="0000FF"/>
                </a:solidFill>
                <a:latin typeface="Comic Sans MS" pitchFamily="66" charset="0"/>
              </a:rPr>
              <a:t>Відповідальність</a:t>
            </a:r>
            <a:r>
              <a:rPr lang="uk-UA" dirty="0" smtClean="0">
                <a:solidFill>
                  <a:srgbClr val="0000FF"/>
                </a:solidFill>
                <a:latin typeface="Comic Sans MS" pitchFamily="66" charset="0"/>
              </a:rPr>
              <a:t> -</a:t>
            </a:r>
            <a:r>
              <a:rPr lang="uk-UA" dirty="0" smtClean="0">
                <a:latin typeface="Comic Sans MS" pitchFamily="66" charset="0"/>
              </a:rPr>
              <a:t> </a:t>
            </a:r>
            <a:r>
              <a:rPr lang="uk-UA" sz="3100" dirty="0" smtClean="0">
                <a:latin typeface="Comic Sans MS" pitchFamily="66" charset="0"/>
              </a:rPr>
              <a:t>усвідомлена необхідність співвідношення власної поведінки із суспільними нормами та установками.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4098" name="Picture 2" descr="G:\images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3357562"/>
            <a:ext cx="4000528" cy="2976577"/>
          </a:xfrm>
          <a:prstGeom prst="rect">
            <a:avLst/>
          </a:prstGeom>
          <a:noFill/>
        </p:spPr>
      </p:pic>
      <p:pic>
        <p:nvPicPr>
          <p:cNvPr id="4" name="Рисунок 4" descr="1225577866_xfjt_2003.jpg"/>
          <p:cNvPicPr>
            <a:picLocks noChangeAspect="1"/>
          </p:cNvPicPr>
          <p:nvPr/>
        </p:nvPicPr>
        <p:blipFill>
          <a:blip r:embed="rId3" cstate="print"/>
          <a:srcRect l="5942" r="5942"/>
          <a:stretch>
            <a:fillRect/>
          </a:stretch>
        </p:blipFill>
        <p:spPr>
          <a:xfrm rot="420000">
            <a:off x="4789431" y="2839882"/>
            <a:ext cx="4146619" cy="3821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/>
          </a:bodyPr>
          <a:lstStyle/>
          <a:p>
            <a:pPr algn="l"/>
            <a:r>
              <a:rPr lang="uk-UA" b="1" dirty="0" smtClean="0">
                <a:solidFill>
                  <a:srgbClr val="0000FF"/>
                </a:solidFill>
                <a:latin typeface="Comic Sans MS" pitchFamily="66" charset="0"/>
              </a:rPr>
              <a:t>Повага</a:t>
            </a:r>
            <a:r>
              <a:rPr lang="uk-UA" dirty="0" smtClean="0">
                <a:solidFill>
                  <a:srgbClr val="0000FF"/>
                </a:solidFill>
                <a:latin typeface="Comic Sans MS" pitchFamily="66" charset="0"/>
              </a:rPr>
              <a:t> - </a:t>
            </a:r>
            <a:r>
              <a:rPr lang="uk-UA" sz="3100" dirty="0">
                <a:latin typeface="Comic Sans MS" pitchFamily="66" charset="0"/>
              </a:rPr>
              <a:t>ставлення до людей з великою або особливою прихильністю, </a:t>
            </a:r>
            <a:r>
              <a:rPr lang="uk-UA" sz="3100" dirty="0" err="1">
                <a:latin typeface="Comic Sans MS" pitchFamily="66" charset="0"/>
              </a:rPr>
              <a:t>шана</a:t>
            </a:r>
            <a:r>
              <a:rPr lang="uk-UA" sz="3100" dirty="0">
                <a:latin typeface="Comic Sans MS" pitchFamily="66" charset="0"/>
              </a:rPr>
              <a:t>, виявлення уваги і люб’язності</a:t>
            </a:r>
            <a:endParaRPr lang="ru-RU" sz="31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122" name="Picture 2" descr="G:\images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40032">
            <a:off x="214282" y="2786058"/>
            <a:ext cx="4581548" cy="3381392"/>
          </a:xfrm>
          <a:prstGeom prst="rect">
            <a:avLst/>
          </a:prstGeom>
          <a:noFill/>
        </p:spPr>
      </p:pic>
      <p:pic>
        <p:nvPicPr>
          <p:cNvPr id="5123" name="Picture 3" descr="G:\images3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9141">
            <a:off x="5278072" y="2562498"/>
            <a:ext cx="342902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images9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33006">
            <a:off x="261546" y="1594869"/>
            <a:ext cx="4404686" cy="2857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 smtClean="0">
                <a:solidFill>
                  <a:srgbClr val="0000FF"/>
                </a:solidFill>
                <a:latin typeface="Comic Sans MS" pitchFamily="66" charset="0"/>
              </a:rPr>
              <a:t>Як виховати </a:t>
            </a:r>
            <a:r>
              <a:rPr lang="uk-UA" b="1" dirty="0" err="1" smtClean="0">
                <a:solidFill>
                  <a:srgbClr val="0000FF"/>
                </a:solidFill>
                <a:latin typeface="Comic Sans MS" pitchFamily="66" charset="0"/>
              </a:rPr>
              <a:t>“неповагу”</a:t>
            </a:r>
            <a:r>
              <a:rPr lang="uk-UA" b="1" dirty="0" smtClean="0">
                <a:solidFill>
                  <a:srgbClr val="0000FF"/>
                </a:solidFill>
                <a:latin typeface="Comic Sans MS" pitchFamily="66" charset="0"/>
              </a:rPr>
              <a:t> та </a:t>
            </a:r>
            <a:r>
              <a:rPr lang="uk-UA" b="1" dirty="0" err="1" smtClean="0">
                <a:solidFill>
                  <a:srgbClr val="0000FF"/>
                </a:solidFill>
                <a:latin typeface="Comic Sans MS" pitchFamily="66" charset="0"/>
              </a:rPr>
              <a:t>“безвідповідальність”</a:t>
            </a:r>
            <a:r>
              <a:rPr lang="uk-UA" b="1" dirty="0" smtClean="0">
                <a:solidFill>
                  <a:srgbClr val="0000FF"/>
                </a:solidFill>
                <a:latin typeface="Comic Sans MS" pitchFamily="66" charset="0"/>
              </a:rPr>
              <a:t>?</a:t>
            </a:r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6147" name="Picture 3" descr="G:\images666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438646"/>
            <a:ext cx="3714776" cy="2419354"/>
          </a:xfrm>
          <a:prstGeom prst="rect">
            <a:avLst/>
          </a:prstGeom>
          <a:noFill/>
        </p:spPr>
      </p:pic>
      <p:pic>
        <p:nvPicPr>
          <p:cNvPr id="2050" name="Picture 2" descr="G:\images98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57769">
            <a:off x="4857752" y="1928802"/>
            <a:ext cx="4062432" cy="2849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uk-UA" b="1" dirty="0" smtClean="0">
                <a:solidFill>
                  <a:srgbClr val="0000FF"/>
                </a:solidFill>
                <a:latin typeface="Comic Sans MS" pitchFamily="66" charset="0"/>
              </a:rPr>
            </a:br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142984"/>
          <a:ext cx="8572560" cy="471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Безвідповідальність </a:t>
                      </a:r>
                      <a:endParaRPr lang="ru-RU" sz="28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Неповага</a:t>
                      </a:r>
                      <a:r>
                        <a:rPr lang="uk-UA" sz="2800" dirty="0" smtClean="0">
                          <a:latin typeface="Comic Sans MS" pitchFamily="66" charset="0"/>
                        </a:rPr>
                        <a:t> </a:t>
                      </a:r>
                      <a:endParaRPr lang="ru-RU" sz="2800" dirty="0">
                        <a:latin typeface="Comic Sans MS" pitchFamily="66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29124" y="6143644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00FF"/>
                </a:solidFill>
                <a:latin typeface="Comic Sans MS" pitchFamily="66" charset="0"/>
              </a:rPr>
              <a:t>2 хв.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358</Words>
  <Application>Microsoft Office PowerPoint</Application>
  <PresentationFormat>Экран (4:3)</PresentationFormat>
  <Paragraphs>70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Як підготувати дитину до дорослого життя?</vt:lpstr>
      <vt:lpstr>Презентация PowerPoint</vt:lpstr>
      <vt:lpstr>Найбільша потреба наших дітей </vt:lpstr>
      <vt:lpstr> Складіть перелік якостей    особистості, які можуть    допомогти Вашій      дитині досягти успіху в житті   3 хв.</vt:lpstr>
      <vt:lpstr>Презентация PowerPoint</vt:lpstr>
      <vt:lpstr>Відповідальність - усвідомлена необхідність співвідношення власної поведінки із суспільними нормами та установками. </vt:lpstr>
      <vt:lpstr>Повага - ставлення до людей з великою або особливою прихильністю, шана, виявлення уваги і люб’язності</vt:lpstr>
      <vt:lpstr>Як виховати “неповагу” та “безвідповідальність”?</vt:lpstr>
      <vt:lpstr> </vt:lpstr>
      <vt:lpstr>НЕПОВАГА      </vt:lpstr>
      <vt:lpstr>БЕЗВІДПОВІДАЛЬНІСТЬ </vt:lpstr>
      <vt:lpstr>Презентация PowerPoint</vt:lpstr>
      <vt:lpstr>МОДЕЛЮВАННЯ  Ми завжди навчаємо дітей на власному прикладі  “Твої вчинки говорять так голосно, що я не чую, що ти хочеш сказати словами”</vt:lpstr>
      <vt:lpstr>   Ситуація 1 Ви побачили, що Ваша 9-ти річна донька грається з іграшкою, якої раніше Ви не бачили. Коли Ви її запитали, донька зізналася, що взяла іграшку в крамниці не заплативши за неї. Ситуація 2 Ви нагадуєте своєму 6-ти річному сину, що він має нагодувати собаку. Він незадоволено каже: “Ні! Я не хочу цього робити. Хтось інший може нагодувати цього дурного собаку!”  - і продовжує дивитись телевізор.                                   5 ХВ.   </vt:lpstr>
      <vt:lpstr>Повага і відповідальність – стежки до зрілості</vt:lpstr>
      <vt:lpstr>Важливий аспект у вихованні дитини – дисципліна </vt:lpstr>
      <vt:lpstr>ДОМАШНІ ПРАВИЛА:</vt:lpstr>
      <vt:lpstr>Основні принципи складання домашніх правил</vt:lpstr>
      <vt:lpstr>Складання “Домашніх правил”</vt:lpstr>
      <vt:lpstr>ВИХОВАННЯ ПОВАГИ І ВІДПОВІДАЛЬНОСТІ В ДИТИНИ ВИМАГАЄ ПОСТІЙНИХ ЗУСИЛЬ ПРОТЯГОМ ПЕВНОГО ПЕРІОДУ ЗРОСТАННЯ: ВІД  НЕМОВЛЯТИ ДО ДОРОСЛОЇ ЛЮДИНИ.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підготувати дитину до дорослого життя</dc:title>
  <dc:creator>Admin</dc:creator>
  <cp:lastModifiedBy>User</cp:lastModifiedBy>
  <cp:revision>71</cp:revision>
  <dcterms:created xsi:type="dcterms:W3CDTF">2012-10-01T18:16:54Z</dcterms:created>
  <dcterms:modified xsi:type="dcterms:W3CDTF">2012-10-22T13:57:48Z</dcterms:modified>
</cp:coreProperties>
</file>