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5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800080"/>
    <a:srgbClr val="003300"/>
    <a:srgbClr val="0000FF"/>
    <a:srgbClr val="339933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333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D7BF5-131D-4F82-B89F-7E907120E8A8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7FCEC-8AB3-497E-A4CA-982644F292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EFC83-AF79-4069-BF2F-A0D3A4663538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EDA92-83D9-4F24-BE30-0D5589AE25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FA806-3C40-4726-BD89-8A0694FAB808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43B38-7168-4C71-91D7-08C636EC01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B2259-DA1E-4BD1-AF82-0D9CCE0E0D42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FEF05-2636-4706-9D6E-A6BB71571A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71186-716D-49C9-B762-192E28C7873D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82FCD-650F-489B-9066-08C6442DB7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A07E7-C7A5-486A-9176-04D2357A6B14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D3279-19C3-436D-A753-2E9A293B4F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5A365-C565-49A5-800C-518127BB20BC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83E18-8F10-47B1-83C9-CECED81986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AC8C5-5E29-4B83-8FF1-38492DB55618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D115E-7CB8-468C-A7C4-44BE2D5D17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14701-7E11-418E-8D7A-67064BC63513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87EE0-E102-4A53-A091-D9CA990928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A0598-17EF-4CB4-9B8E-C68693F8ED5B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50E4D-BEAE-4B61-AC0D-A9C640019B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E15B2-B5D0-4C86-BEF5-0E8F64F0C147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1DCFB-196C-470A-BC32-B1CBF36195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3993EE-D9F0-43BC-8EDB-8B2A992E9C0B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69BA52-97E7-4060-9B77-1A26E2DED0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smtClean="0">
                <a:solidFill>
                  <a:srgbClr val="FF0000"/>
                </a:solidFill>
              </a:rPr>
              <a:t>ВИХОВАННЯ ЦІННОСТЕЙ В РОДИНІ</a:t>
            </a:r>
            <a:endParaRPr lang="ru-RU" b="1" smtClean="0">
              <a:solidFill>
                <a:srgbClr val="FF0000"/>
              </a:solidFill>
            </a:endParaRP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3860800"/>
            <a:ext cx="6400800" cy="1752600"/>
          </a:xfrm>
        </p:spPr>
        <p:txBody>
          <a:bodyPr/>
          <a:lstStyle/>
          <a:p>
            <a:r>
              <a:rPr lang="uk-UA" b="1" smtClean="0">
                <a:solidFill>
                  <a:schemeClr val="tx1"/>
                </a:solidFill>
              </a:rPr>
              <a:t>Бесіда 1</a:t>
            </a:r>
            <a:endParaRPr lang="ru-RU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mtClean="0"/>
              <a:t>Закони родинного виховання</a:t>
            </a:r>
            <a:endParaRPr lang="ru-RU" b="1" smtClean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</a:t>
            </a:r>
            <a:r>
              <a:rPr lang="ru-RU" b="1" dirty="0" smtClean="0">
                <a:solidFill>
                  <a:srgbClr val="339933"/>
                </a:solidFill>
              </a:rPr>
              <a:t>3. Закон </a:t>
            </a:r>
            <a:r>
              <a:rPr lang="ru-RU" b="1" dirty="0" err="1">
                <a:solidFill>
                  <a:srgbClr val="339933"/>
                </a:solidFill>
              </a:rPr>
              <a:t>глибинного</a:t>
            </a:r>
            <a:r>
              <a:rPr lang="ru-RU" b="1" dirty="0">
                <a:solidFill>
                  <a:srgbClr val="339933"/>
                </a:solidFill>
              </a:rPr>
              <a:t> </a:t>
            </a:r>
            <a:r>
              <a:rPr lang="ru-RU" b="1" dirty="0" err="1">
                <a:solidFill>
                  <a:srgbClr val="339933"/>
                </a:solidFill>
              </a:rPr>
              <a:t>особистісного</a:t>
            </a:r>
            <a:r>
              <a:rPr lang="ru-RU" b="1" dirty="0">
                <a:solidFill>
                  <a:srgbClr val="339933"/>
                </a:solidFill>
              </a:rPr>
              <a:t> </a:t>
            </a:r>
            <a:r>
              <a:rPr lang="ru-RU" b="1" dirty="0" err="1">
                <a:solidFill>
                  <a:srgbClr val="339933"/>
                </a:solidFill>
              </a:rPr>
              <a:t>спілкування</a:t>
            </a:r>
            <a:r>
              <a:rPr lang="ru-RU" b="1" dirty="0" smtClean="0">
                <a:solidFill>
                  <a:srgbClr val="339933"/>
                </a:solidFill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>
                <a:solidFill>
                  <a:srgbClr val="7030A0"/>
                </a:solidFill>
              </a:rPr>
              <a:t>4. Закон </a:t>
            </a:r>
            <a:r>
              <a:rPr lang="ru-RU" b="1" dirty="0" err="1">
                <a:solidFill>
                  <a:srgbClr val="7030A0"/>
                </a:solidFill>
              </a:rPr>
              <a:t>осудження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вчинку</a:t>
            </a:r>
            <a:r>
              <a:rPr lang="ru-RU" b="1" dirty="0">
                <a:solidFill>
                  <a:srgbClr val="7030A0"/>
                </a:solidFill>
              </a:rPr>
              <a:t>, а не </a:t>
            </a:r>
            <a:r>
              <a:rPr lang="ru-RU" b="1" dirty="0" err="1">
                <a:solidFill>
                  <a:srgbClr val="7030A0"/>
                </a:solidFill>
              </a:rPr>
              <a:t>особистості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дитини</a:t>
            </a:r>
            <a:r>
              <a:rPr lang="ru-RU" b="1" dirty="0" smtClean="0">
                <a:solidFill>
                  <a:srgbClr val="7030A0"/>
                </a:solidFill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>
                <a:solidFill>
                  <a:srgbClr val="0000FF"/>
                </a:solidFill>
              </a:rPr>
              <a:t>5. Закон </a:t>
            </a:r>
            <a:r>
              <a:rPr lang="ru-RU" b="1" dirty="0" err="1">
                <a:solidFill>
                  <a:srgbClr val="0000FF"/>
                </a:solidFill>
              </a:rPr>
              <a:t>впливу</a:t>
            </a:r>
            <a:r>
              <a:rPr lang="ru-RU" b="1" dirty="0">
                <a:solidFill>
                  <a:srgbClr val="0000FF"/>
                </a:solidFill>
              </a:rPr>
              <a:t> на </a:t>
            </a:r>
            <a:r>
              <a:rPr lang="ru-RU" b="1" dirty="0" err="1">
                <a:solidFill>
                  <a:srgbClr val="0000FF"/>
                </a:solidFill>
              </a:rPr>
              <a:t>дитину</a:t>
            </a:r>
            <a:r>
              <a:rPr lang="ru-RU" b="1" dirty="0">
                <a:solidFill>
                  <a:srgbClr val="0000FF"/>
                </a:solidFill>
              </a:rPr>
              <a:t> </a:t>
            </a:r>
            <a:r>
              <a:rPr lang="ru-RU" b="1" dirty="0" err="1">
                <a:solidFill>
                  <a:srgbClr val="0000FF"/>
                </a:solidFill>
              </a:rPr>
              <a:t>власною</a:t>
            </a:r>
            <a:r>
              <a:rPr lang="ru-RU" b="1" dirty="0">
                <a:solidFill>
                  <a:srgbClr val="0000FF"/>
                </a:solidFill>
              </a:rPr>
              <a:t> </a:t>
            </a:r>
            <a:r>
              <a:rPr lang="ru-RU" b="1" dirty="0" err="1">
                <a:solidFill>
                  <a:srgbClr val="0000FF"/>
                </a:solidFill>
              </a:rPr>
              <a:t>особистістю</a:t>
            </a:r>
            <a:r>
              <a:rPr lang="ru-RU" b="1" dirty="0">
                <a:solidFill>
                  <a:srgbClr val="0000FF"/>
                </a:solidFill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</a:rPr>
              <a:t>батьків</a:t>
            </a:r>
            <a:r>
              <a:rPr lang="ru-RU" b="1" dirty="0" smtClean="0">
                <a:solidFill>
                  <a:srgbClr val="0000FF"/>
                </a:solidFill>
              </a:rPr>
              <a:t>.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mtClean="0"/>
              <a:t>Закони родинного виховання</a:t>
            </a:r>
            <a:endParaRPr lang="ru-RU" b="1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</a:t>
            </a:r>
            <a:r>
              <a:rPr lang="ru-RU" b="1" dirty="0" smtClean="0">
                <a:solidFill>
                  <a:srgbClr val="0070C0"/>
                </a:solidFill>
              </a:rPr>
              <a:t>6</a:t>
            </a:r>
            <a:r>
              <a:rPr lang="ru-RU" b="1" dirty="0">
                <a:solidFill>
                  <a:srgbClr val="0070C0"/>
                </a:solidFill>
              </a:rPr>
              <a:t>. Закон </a:t>
            </a:r>
            <a:r>
              <a:rPr lang="ru-RU" b="1" dirty="0" err="1">
                <a:solidFill>
                  <a:srgbClr val="0070C0"/>
                </a:solidFill>
              </a:rPr>
              <a:t>створення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єдиного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виховного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середовища</a:t>
            </a:r>
            <a:r>
              <a:rPr lang="ru-RU" b="1" dirty="0">
                <a:solidFill>
                  <a:srgbClr val="0070C0"/>
                </a:solidFill>
              </a:rPr>
              <a:t> (</a:t>
            </a:r>
            <a:r>
              <a:rPr lang="ru-RU" b="1" dirty="0" err="1">
                <a:solidFill>
                  <a:srgbClr val="0070C0"/>
                </a:solidFill>
              </a:rPr>
              <a:t>сім’я</a:t>
            </a:r>
            <a:r>
              <a:rPr lang="ru-RU" b="1" dirty="0">
                <a:solidFill>
                  <a:srgbClr val="0070C0"/>
                </a:solidFill>
              </a:rPr>
              <a:t> – школа – </a:t>
            </a:r>
            <a:r>
              <a:rPr lang="ru-RU" b="1" dirty="0" err="1">
                <a:solidFill>
                  <a:srgbClr val="0070C0"/>
                </a:solidFill>
              </a:rPr>
              <a:t>позашкільне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довкілля</a:t>
            </a:r>
            <a:r>
              <a:rPr lang="ru-RU" b="1" dirty="0" smtClean="0">
                <a:solidFill>
                  <a:srgbClr val="0070C0"/>
                </a:solidFill>
              </a:rPr>
              <a:t>).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chemeClr val="accent6">
                    <a:lumMod val="25000"/>
                  </a:schemeClr>
                </a:solidFill>
              </a:rPr>
              <a:t>7. Закон </a:t>
            </a:r>
            <a:r>
              <a:rPr lang="ru-RU" b="1" dirty="0" err="1">
                <a:solidFill>
                  <a:schemeClr val="accent6">
                    <a:lumMod val="25000"/>
                  </a:schemeClr>
                </a:solidFill>
              </a:rPr>
              <a:t>випереджального</a:t>
            </a:r>
            <a:r>
              <a:rPr lang="ru-RU" b="1" dirty="0">
                <a:solidFill>
                  <a:schemeClr val="accent6">
                    <a:lumMod val="25000"/>
                  </a:schemeClr>
                </a:solidFill>
              </a:rPr>
              <a:t> морально-духовного </a:t>
            </a:r>
            <a:r>
              <a:rPr lang="ru-RU" b="1" dirty="0" err="1">
                <a:solidFill>
                  <a:schemeClr val="accent6">
                    <a:lumMod val="25000"/>
                  </a:schemeClr>
                </a:solidFill>
              </a:rPr>
              <a:t>розвитку</a:t>
            </a:r>
            <a:r>
              <a:rPr lang="ru-RU" b="1" dirty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25000"/>
                  </a:schemeClr>
                </a:solidFill>
              </a:rPr>
              <a:t>особистості</a:t>
            </a:r>
            <a:r>
              <a:rPr lang="ru-RU" b="1" dirty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25000"/>
                  </a:schemeClr>
                </a:solidFill>
              </a:rPr>
              <a:t>щодо</a:t>
            </a:r>
            <a:r>
              <a:rPr lang="ru-RU" b="1" dirty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25000"/>
                  </a:schemeClr>
                </a:solidFill>
              </a:rPr>
              <a:t>розумового</a:t>
            </a:r>
            <a:r>
              <a:rPr lang="ru-RU" b="1" dirty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25000"/>
                  </a:schemeClr>
                </a:solidFill>
              </a:rPr>
              <a:t>її</a:t>
            </a:r>
            <a:r>
              <a:rPr lang="ru-RU" b="1" dirty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25000"/>
                  </a:schemeClr>
                </a:solidFill>
              </a:rPr>
              <a:t>розвитку</a:t>
            </a:r>
            <a:r>
              <a:rPr lang="ru-RU" b="1" dirty="0">
                <a:solidFill>
                  <a:schemeClr val="accent6">
                    <a:lumMod val="25000"/>
                  </a:schemeClr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mtClean="0"/>
              <a:t>Закони родинного виховання</a:t>
            </a:r>
            <a:endParaRPr lang="ru-RU" b="1" smtClean="0"/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70C0"/>
                </a:solidFill>
              </a:rPr>
              <a:t>8. Закон: від егоцентризму до альтроцентризму дитини.</a:t>
            </a:r>
          </a:p>
          <a:p>
            <a:pPr>
              <a:buFont typeface="Arial" charset="0"/>
              <a:buNone/>
            </a:pPr>
            <a:endParaRPr lang="ru-RU" b="1" smtClean="0"/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B050"/>
                </a:solidFill>
              </a:rPr>
              <a:t>9. Закон вирішення виховних задач через особистісний діалог, переконання, педагогічне умовляння.</a:t>
            </a:r>
          </a:p>
          <a:p>
            <a:pPr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 Narrow" pitchFamily="34" charset="0"/>
              </a:rPr>
              <a:t>“</a:t>
            </a:r>
            <a:r>
              <a:rPr lang="uk-UA" smtClean="0">
                <a:latin typeface="Arial Narrow" pitchFamily="34" charset="0"/>
              </a:rPr>
              <a:t>Кулінарний рецепт”</a:t>
            </a:r>
            <a:endParaRPr lang="ru-RU" smtClean="0">
              <a:latin typeface="Arial Narrow" pitchFamily="34" charset="0"/>
            </a:endParaRPr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uk-UA" b="1" smtClean="0">
              <a:solidFill>
                <a:srgbClr val="FF0000"/>
              </a:solidFill>
              <a:latin typeface="Century Schoolbook" pitchFamily="18" charset="0"/>
            </a:endParaRPr>
          </a:p>
          <a:p>
            <a:pPr>
              <a:buFont typeface="Arial" charset="0"/>
              <a:buNone/>
            </a:pPr>
            <a:r>
              <a:rPr lang="uk-UA" b="1" smtClean="0">
                <a:solidFill>
                  <a:srgbClr val="FF0000"/>
                </a:solidFill>
                <a:latin typeface="Century Schoolbook" pitchFamily="18" charset="0"/>
              </a:rPr>
              <a:t>Візьміть прийняття</a:t>
            </a:r>
          </a:p>
          <a:p>
            <a:pPr>
              <a:buFont typeface="Arial" charset="0"/>
              <a:buNone/>
            </a:pPr>
            <a:r>
              <a:rPr lang="uk-UA" b="1" smtClean="0">
                <a:solidFill>
                  <a:srgbClr val="800080"/>
                </a:solidFill>
                <a:latin typeface="Century Schoolbook" pitchFamily="18" charset="0"/>
              </a:rPr>
              <a:t>Додайте схвалення</a:t>
            </a:r>
          </a:p>
          <a:p>
            <a:pPr>
              <a:buFont typeface="Arial" charset="0"/>
              <a:buNone/>
            </a:pPr>
            <a:r>
              <a:rPr lang="uk-UA" b="1" smtClean="0">
                <a:solidFill>
                  <a:srgbClr val="002060"/>
                </a:solidFill>
                <a:latin typeface="Century Schoolbook" pitchFamily="18" charset="0"/>
              </a:rPr>
              <a:t>Заправте усе ласкавістю та увагою</a:t>
            </a:r>
          </a:p>
          <a:p>
            <a:pPr>
              <a:buFont typeface="Arial" charset="0"/>
              <a:buNone/>
            </a:pPr>
            <a:r>
              <a:rPr lang="uk-UA" b="1" smtClean="0">
                <a:solidFill>
                  <a:srgbClr val="800000"/>
                </a:solidFill>
                <a:latin typeface="Century Schoolbook" pitchFamily="18" charset="0"/>
              </a:rPr>
              <a:t>Додайте почуття відповідальності</a:t>
            </a:r>
          </a:p>
          <a:p>
            <a:pPr>
              <a:buFont typeface="Arial" charset="0"/>
              <a:buNone/>
            </a:pPr>
            <a:r>
              <a:rPr lang="uk-UA" b="1" smtClean="0">
                <a:solidFill>
                  <a:srgbClr val="C00000"/>
                </a:solidFill>
                <a:latin typeface="Century Schoolbook" pitchFamily="18" charset="0"/>
              </a:rPr>
              <a:t>Залийте батьківським авторитетом</a:t>
            </a:r>
            <a:endParaRPr lang="ru-RU" b="1" smtClean="0">
              <a:solidFill>
                <a:srgbClr val="C0000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mtClean="0"/>
              <a:t>В.О. Сухомлинський</a:t>
            </a:r>
            <a:endParaRPr lang="ru-RU" b="1" smtClean="0"/>
          </a:p>
        </p:txBody>
      </p:sp>
      <p:sp>
        <p:nvSpPr>
          <p:cNvPr id="2662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</a:t>
            </a:r>
            <a:r>
              <a:rPr lang="ru-RU" smtClean="0">
                <a:solidFill>
                  <a:srgbClr val="0000FF"/>
                </a:solidFill>
              </a:rPr>
              <a:t>«</a:t>
            </a:r>
            <a:r>
              <a:rPr lang="ru-RU" b="1" smtClean="0">
                <a:solidFill>
                  <a:srgbClr val="002060"/>
                </a:solidFill>
              </a:rPr>
              <a:t>…духовне життя дітей в вирішальній мірі залежить від ... елементарної педагогічної культури матері і батька, яка виражається в мудрому розумінні надзвичайно складних душевних рухів людини, яка розвивається</a:t>
            </a:r>
            <a:r>
              <a:rPr lang="ru-RU" smtClean="0">
                <a:solidFill>
                  <a:srgbClr val="002060"/>
                </a:solidFill>
              </a:rPr>
              <a:t>» </a:t>
            </a:r>
            <a:r>
              <a:rPr lang="ru-RU" smtClean="0"/>
              <a:t>(«Батьківська педагогіка»)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 smtClean="0"/>
              <a:t>Протиріччя між морально-духовними нормами сучасності і сім</a:t>
            </a:r>
            <a:r>
              <a:rPr lang="en-US" sz="3600" b="1" smtClean="0"/>
              <a:t>’</a:t>
            </a:r>
            <a:r>
              <a:rPr lang="uk-UA" sz="3600" b="1" smtClean="0"/>
              <a:t>ї</a:t>
            </a:r>
            <a:endParaRPr lang="ru-RU" sz="3600" b="1" smtClean="0"/>
          </a:p>
        </p:txBody>
      </p:sp>
      <p:sp>
        <p:nvSpPr>
          <p:cNvPr id="27650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7651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7652" name="Содержимое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  </a:t>
            </a:r>
            <a:r>
              <a:rPr lang="ru-RU" sz="3200" b="1" smtClean="0">
                <a:solidFill>
                  <a:srgbClr val="0000FF"/>
                </a:solidFill>
              </a:rPr>
              <a:t>Батьки – головні «передавачі» </a:t>
            </a:r>
            <a:r>
              <a:rPr lang="uk-UA" sz="3200" b="1" smtClean="0">
                <a:solidFill>
                  <a:srgbClr val="0000FF"/>
                </a:solidFill>
              </a:rPr>
              <a:t>духовної інформації і своєрідний фільтр інформації ззовні.</a:t>
            </a:r>
            <a:endParaRPr lang="ru-RU" sz="3200" b="1" smtClean="0">
              <a:solidFill>
                <a:srgbClr val="0000FF"/>
              </a:solidFill>
            </a:endParaRPr>
          </a:p>
        </p:txBody>
      </p:sp>
      <p:pic>
        <p:nvPicPr>
          <p:cNvPr id="27653" name="Содержимое 9" descr="Boyandold woman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2265363"/>
            <a:ext cx="4040188" cy="37703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Г.Г. Ващенко</a:t>
            </a:r>
            <a:endParaRPr lang="ru-RU" smtClean="0"/>
          </a:p>
        </p:txBody>
      </p:sp>
      <p:sp>
        <p:nvSpPr>
          <p:cNvPr id="28674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</a:t>
            </a:r>
            <a:r>
              <a:rPr lang="ru-RU" b="1" smtClean="0">
                <a:solidFill>
                  <a:srgbClr val="0000FF"/>
                </a:solidFill>
              </a:rPr>
              <a:t>Головні чесноти, що були притамані українцям:</a:t>
            </a:r>
          </a:p>
          <a:p>
            <a:pPr>
              <a:buFont typeface="Arial" charset="0"/>
              <a:buNone/>
            </a:pPr>
            <a:r>
              <a:rPr lang="ru-RU" smtClean="0"/>
              <a:t>   </a:t>
            </a:r>
            <a:r>
              <a:rPr lang="ru-RU" sz="3600" b="1" smtClean="0"/>
              <a:t>глибока релігійність</a:t>
            </a:r>
          </a:p>
          <a:p>
            <a:pPr>
              <a:buFont typeface="Arial" charset="0"/>
              <a:buNone/>
            </a:pPr>
            <a:r>
              <a:rPr lang="ru-RU" sz="3600" b="1" smtClean="0"/>
              <a:t>   </a:t>
            </a:r>
            <a:r>
              <a:rPr lang="ru-RU" sz="3600" b="1" smtClean="0">
                <a:solidFill>
                  <a:srgbClr val="003300"/>
                </a:solidFill>
              </a:rPr>
              <a:t>стриманість у словах і поведінці,</a:t>
            </a:r>
          </a:p>
          <a:p>
            <a:pPr>
              <a:buFont typeface="Arial" charset="0"/>
              <a:buNone/>
            </a:pPr>
            <a:r>
              <a:rPr lang="ru-RU" sz="3600" b="1" smtClean="0"/>
              <a:t>   </a:t>
            </a:r>
            <a:r>
              <a:rPr lang="ru-RU" sz="3600" b="1" smtClean="0">
                <a:solidFill>
                  <a:srgbClr val="800080"/>
                </a:solidFill>
              </a:rPr>
              <a:t>працелюбність, </a:t>
            </a:r>
          </a:p>
          <a:p>
            <a:pPr>
              <a:buFont typeface="Arial" charset="0"/>
              <a:buNone/>
            </a:pPr>
            <a:r>
              <a:rPr lang="ru-RU" sz="3600" b="1" smtClean="0"/>
              <a:t>   </a:t>
            </a:r>
            <a:r>
              <a:rPr lang="ru-RU" sz="3600" b="1" smtClean="0">
                <a:solidFill>
                  <a:srgbClr val="800000"/>
                </a:solidFill>
              </a:rPr>
              <a:t>цнотливість,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mtClean="0"/>
              <a:t>Родинні чесноти</a:t>
            </a:r>
            <a:endParaRPr lang="ru-RU" b="1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172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err="1" smtClean="0">
                <a:solidFill>
                  <a:srgbClr val="0070C0"/>
                </a:solidFill>
              </a:rPr>
              <a:t>гостинність</a:t>
            </a:r>
            <a:r>
              <a:rPr lang="ru-RU" b="1" dirty="0" smtClean="0">
                <a:solidFill>
                  <a:srgbClr val="0070C0"/>
                </a:solidFill>
              </a:rPr>
              <a:t>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err="1" smtClean="0"/>
              <a:t>патріотизм</a:t>
            </a:r>
            <a:r>
              <a:rPr lang="ru-RU" b="1" dirty="0" smtClean="0"/>
              <a:t>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err="1" smtClean="0">
                <a:solidFill>
                  <a:srgbClr val="800080"/>
                </a:solidFill>
              </a:rPr>
              <a:t>високий</a:t>
            </a:r>
            <a:r>
              <a:rPr lang="ru-RU" b="1" dirty="0" smtClean="0">
                <a:solidFill>
                  <a:srgbClr val="800080"/>
                </a:solidFill>
              </a:rPr>
              <a:t> </a:t>
            </a:r>
            <a:r>
              <a:rPr lang="ru-RU" b="1" dirty="0" err="1" smtClean="0">
                <a:solidFill>
                  <a:srgbClr val="800080"/>
                </a:solidFill>
              </a:rPr>
              <a:t>естетизм</a:t>
            </a:r>
            <a:r>
              <a:rPr lang="ru-RU" b="1" dirty="0" smtClean="0">
                <a:solidFill>
                  <a:srgbClr val="800080"/>
                </a:solidFill>
              </a:rPr>
              <a:t> </a:t>
            </a:r>
            <a:r>
              <a:rPr lang="ru-RU" b="1" dirty="0" err="1" smtClean="0">
                <a:solidFill>
                  <a:srgbClr val="800080"/>
                </a:solidFill>
              </a:rPr>
              <a:t>життя</a:t>
            </a:r>
            <a:r>
              <a:rPr lang="ru-RU" b="1" dirty="0" smtClean="0">
                <a:solidFill>
                  <a:srgbClr val="800080"/>
                </a:solidFill>
              </a:rPr>
              <a:t>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800000"/>
                </a:solidFill>
              </a:rPr>
              <a:t>дружба,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err="1" smtClean="0">
                <a:solidFill>
                  <a:srgbClr val="339933"/>
                </a:solidFill>
              </a:rPr>
              <a:t>повага</a:t>
            </a:r>
            <a:r>
              <a:rPr lang="ru-RU" b="1" dirty="0" smtClean="0">
                <a:solidFill>
                  <a:srgbClr val="339933"/>
                </a:solidFill>
              </a:rPr>
              <a:t> до старших,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err="1" smtClean="0">
                <a:solidFill>
                  <a:srgbClr val="FF0000"/>
                </a:solidFill>
              </a:rPr>
              <a:t>повага</a:t>
            </a:r>
            <a:r>
              <a:rPr lang="ru-RU" b="1" dirty="0" smtClean="0">
                <a:solidFill>
                  <a:srgbClr val="FF0000"/>
                </a:solidFill>
              </a:rPr>
              <a:t> до </a:t>
            </a:r>
            <a:r>
              <a:rPr lang="ru-RU" b="1" dirty="0" err="1" smtClean="0">
                <a:solidFill>
                  <a:srgbClr val="FF0000"/>
                </a:solidFill>
              </a:rPr>
              <a:t>жінок</a:t>
            </a:r>
            <a:r>
              <a:rPr lang="ru-RU" b="1" dirty="0" smtClean="0">
                <a:solidFill>
                  <a:srgbClr val="FF0000"/>
                </a:solidFill>
              </a:rPr>
              <a:t>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err="1" smtClean="0">
                <a:solidFill>
                  <a:schemeClr val="accent6">
                    <a:lumMod val="10000"/>
                  </a:schemeClr>
                </a:solidFill>
              </a:rPr>
              <a:t>правдивість</a:t>
            </a:r>
            <a:r>
              <a:rPr lang="ru-RU" b="1" dirty="0" smtClean="0">
                <a:solidFill>
                  <a:schemeClr val="accent6">
                    <a:lumMod val="10000"/>
                  </a:schemeClr>
                </a:solidFill>
              </a:rPr>
              <a:t>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err="1" smtClean="0">
                <a:solidFill>
                  <a:srgbClr val="003300"/>
                </a:solidFill>
              </a:rPr>
              <a:t>щирість</a:t>
            </a:r>
            <a:r>
              <a:rPr lang="ru-RU" b="1" dirty="0" smtClean="0">
                <a:solidFill>
                  <a:srgbClr val="003300"/>
                </a:solidFill>
              </a:rPr>
              <a:t>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err="1" smtClean="0">
                <a:solidFill>
                  <a:srgbClr val="0000FF"/>
                </a:solidFill>
              </a:rPr>
              <a:t>скромність</a:t>
            </a:r>
            <a:r>
              <a:rPr lang="ru-RU" dirty="0" smtClean="0">
                <a:solidFill>
                  <a:srgbClr val="0000FF"/>
                </a:solidFill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mtClean="0"/>
              <a:t>Важливий чинник</a:t>
            </a:r>
            <a:endParaRPr lang="ru-RU" b="1" smtClean="0"/>
          </a:p>
        </p:txBody>
      </p:sp>
      <p:sp>
        <p:nvSpPr>
          <p:cNvPr id="3072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uk-UA" smtClean="0"/>
              <a:t>  </a:t>
            </a:r>
          </a:p>
          <a:p>
            <a:pPr>
              <a:buFont typeface="Arial" charset="0"/>
              <a:buNone/>
            </a:pPr>
            <a:r>
              <a:rPr lang="uk-UA" smtClean="0"/>
              <a:t>   </a:t>
            </a:r>
            <a:r>
              <a:rPr lang="uk-UA" sz="3600" b="1" smtClean="0">
                <a:solidFill>
                  <a:srgbClr val="0000FF"/>
                </a:solidFill>
              </a:rPr>
              <a:t>Дуже важливий фактор – вибір Ідеалу, якого варто прагнути і наслідувати</a:t>
            </a:r>
            <a:endParaRPr lang="ru-RU" sz="3600" b="1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Висновки</a:t>
            </a:r>
            <a:endParaRPr lang="ru-RU" smtClean="0"/>
          </a:p>
        </p:txBody>
      </p:sp>
      <p:sp>
        <p:nvSpPr>
          <p:cNvPr id="31746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Arial" charset="0"/>
              <a:buAutoNum type="arabicPeriod"/>
            </a:pPr>
            <a:r>
              <a:rPr lang="uk-UA" sz="3600" b="1" smtClean="0">
                <a:solidFill>
                  <a:srgbClr val="003300"/>
                </a:solidFill>
              </a:rPr>
              <a:t>Родина  - це головне джерело формування духовних цінностей дитини.</a:t>
            </a:r>
          </a:p>
        </p:txBody>
      </p:sp>
      <p:pic>
        <p:nvPicPr>
          <p:cNvPr id="31747" name="Содержимое 6" descr="familystronghold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1912938"/>
            <a:ext cx="4038600" cy="39004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mtClean="0">
                <a:solidFill>
                  <a:srgbClr val="7030A0"/>
                </a:solidFill>
              </a:rPr>
              <a:t>Сім'я – унікальна спільність</a:t>
            </a:r>
            <a:endParaRPr lang="ru-RU" b="1" smtClean="0">
              <a:solidFill>
                <a:srgbClr val="7030A0"/>
              </a:solidFill>
            </a:endParaRPr>
          </a:p>
        </p:txBody>
      </p:sp>
      <p:sp>
        <p:nvSpPr>
          <p:cNvPr id="14338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>
                <a:solidFill>
                  <a:schemeClr val="bg2">
                    <a:lumMod val="10000"/>
                  </a:schemeClr>
                </a:solidFill>
              </a:rPr>
              <a:t>Функції: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uk-UA" b="1" dirty="0" smtClean="0">
                <a:solidFill>
                  <a:srgbClr val="002060"/>
                </a:solidFill>
              </a:rPr>
              <a:t>Народження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uk-UA" b="1" dirty="0" smtClean="0">
                <a:solidFill>
                  <a:srgbClr val="002060"/>
                </a:solidFill>
              </a:rPr>
              <a:t>Піклування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uk-UA" b="1" dirty="0" smtClean="0">
                <a:solidFill>
                  <a:srgbClr val="002060"/>
                </a:solidFill>
              </a:rPr>
              <a:t>Забезпечення умов фізичного розвитку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uk-UA" b="1" dirty="0" smtClean="0">
                <a:solidFill>
                  <a:srgbClr val="002060"/>
                </a:solidFill>
              </a:rPr>
              <a:t>Виховання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uk-UA" b="1" dirty="0" smtClean="0">
                <a:solidFill>
                  <a:srgbClr val="002060"/>
                </a:solidFill>
              </a:rPr>
              <a:t>Навчання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uk-UA" b="1" dirty="0" smtClean="0">
                <a:solidFill>
                  <a:srgbClr val="002060"/>
                </a:solidFill>
              </a:rPr>
              <a:t>Забезпечення умов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uk-UA" b="1" dirty="0" smtClean="0">
                <a:solidFill>
                  <a:srgbClr val="002060"/>
                </a:solidFill>
              </a:rPr>
              <a:t>морального розвитку 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>
                <a:solidFill>
                  <a:srgbClr val="002060"/>
                </a:solidFill>
              </a:rPr>
              <a:t> </a:t>
            </a:r>
            <a:r>
              <a:rPr lang="uk-UA" b="1" dirty="0" smtClean="0">
                <a:solidFill>
                  <a:srgbClr val="002060"/>
                </a:solidFill>
              </a:rPr>
              <a:t>… і інші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4340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4341" name="Содержимое 7" descr="family-clip-art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929188" y="2571750"/>
            <a:ext cx="3500437" cy="30003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mtClean="0"/>
              <a:t>ВИСНОВКИ</a:t>
            </a:r>
            <a:endParaRPr lang="ru-RU" b="1" smtClean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300" b="1" smtClean="0"/>
              <a:t>2.  Фактори</a:t>
            </a:r>
            <a:r>
              <a:rPr lang="uk-UA" sz="3300" b="1" dirty="0" smtClean="0"/>
              <a:t>, які мають особливе значення для формування духовних і моральних поглядів: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300" b="1" dirty="0" smtClean="0"/>
              <a:t>       </a:t>
            </a:r>
            <a:r>
              <a:rPr lang="uk-UA" sz="3600" b="1" dirty="0" smtClean="0">
                <a:solidFill>
                  <a:srgbClr val="00B050"/>
                </a:solidFill>
              </a:rPr>
              <a:t>а) батьківське тепло і любов</a:t>
            </a:r>
            <a:r>
              <a:rPr lang="uk-UA" sz="3300" b="1" dirty="0" smtClean="0">
                <a:solidFill>
                  <a:srgbClr val="00B050"/>
                </a:solidFill>
              </a:rPr>
              <a:t>;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300" b="1" dirty="0" smtClean="0"/>
              <a:t>       б</a:t>
            </a:r>
            <a:r>
              <a:rPr lang="uk-UA" sz="3600" b="1" dirty="0" smtClean="0">
                <a:solidFill>
                  <a:srgbClr val="0000FF"/>
                </a:solidFill>
              </a:rPr>
              <a:t>) взаємоповага між усіма членами родини;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300" b="1" dirty="0" smtClean="0"/>
              <a:t>        в</a:t>
            </a:r>
            <a:r>
              <a:rPr lang="uk-UA" sz="3600" b="1" dirty="0" smtClean="0">
                <a:solidFill>
                  <a:srgbClr val="800080"/>
                </a:solidFill>
              </a:rPr>
              <a:t>) довіра по відношенню до дитини;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300" b="1" dirty="0" smtClean="0"/>
              <a:t>        г) </a:t>
            </a:r>
            <a:r>
              <a:rPr lang="uk-UA" sz="3600" b="1" dirty="0" smtClean="0">
                <a:solidFill>
                  <a:srgbClr val="003300"/>
                </a:solidFill>
              </a:rPr>
              <a:t>належне спілкування батьків з дітьми</a:t>
            </a:r>
            <a:r>
              <a:rPr lang="uk-UA" sz="3300" b="1" dirty="0" smtClean="0"/>
              <a:t>;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300" b="1" dirty="0" smtClean="0"/>
              <a:t>        д) </a:t>
            </a:r>
            <a:r>
              <a:rPr lang="uk-UA" sz="3600" b="1" dirty="0" smtClean="0">
                <a:solidFill>
                  <a:srgbClr val="800000"/>
                </a:solidFill>
              </a:rPr>
              <a:t>стала сімейна дисципліна</a:t>
            </a:r>
            <a:r>
              <a:rPr lang="uk-UA" sz="3300" b="1" dirty="0" smtClean="0"/>
              <a:t>;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300" b="1" dirty="0" smtClean="0"/>
              <a:t>        е</a:t>
            </a:r>
            <a:r>
              <a:rPr lang="uk-UA" sz="3600" b="1" dirty="0" smtClean="0"/>
              <a:t>) роль, відведена дитині у сімейній ієрархії;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300" b="1" dirty="0" smtClean="0"/>
              <a:t>        </a:t>
            </a:r>
            <a:r>
              <a:rPr lang="uk-UA" sz="3300" b="1" dirty="0" smtClean="0">
                <a:solidFill>
                  <a:srgbClr val="C00000"/>
                </a:solidFill>
              </a:rPr>
              <a:t>є) визначення ступеню самостійності, що    відводиться і дозволяється дитині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300" b="1" dirty="0" smtClean="0"/>
              <a:t>          </a:t>
            </a:r>
            <a:endParaRPr lang="ru-RU" sz="33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mtClean="0">
                <a:solidFill>
                  <a:srgbClr val="FF0000"/>
                </a:solidFill>
              </a:rPr>
              <a:t>Домашнє завдання</a:t>
            </a:r>
            <a:endParaRPr lang="ru-RU" b="1" smtClean="0">
              <a:solidFill>
                <a:srgbClr val="FF0000"/>
              </a:solidFill>
            </a:endParaRPr>
          </a:p>
        </p:txBody>
      </p:sp>
      <p:sp>
        <p:nvSpPr>
          <p:cNvPr id="3379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uk-UA" smtClean="0"/>
              <a:t>    Згадайте приклад педагогічної “перемоги”, тобто досягнення, і приклад педагогічної “поразки”, тобто невдачі, який закарбувався у  пам'яті (батьківське виховання або з практики педагога). 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latin typeface="Arial" charset="0"/>
              </a:rPr>
              <a:t>Питання для обговорення</a:t>
            </a:r>
            <a:endParaRPr lang="ru-RU" smtClean="0">
              <a:latin typeface="Arial" charset="0"/>
            </a:endParaRP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uk-UA" sz="2400" smtClean="0">
                <a:latin typeface="Arial" charset="0"/>
              </a:rPr>
              <a:t>1. Що,на вашу думку, заважає належному спілкуванню між членами сучасної родини?</a:t>
            </a:r>
          </a:p>
          <a:p>
            <a:pPr>
              <a:lnSpc>
                <a:spcPct val="90000"/>
              </a:lnSpc>
            </a:pPr>
            <a:endParaRPr lang="uk-UA" sz="240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uk-UA" sz="2400" smtClean="0">
                <a:latin typeface="Arial" charset="0"/>
              </a:rPr>
              <a:t>2. Що необхідно зробити для покращення “єдиного виховного середовища”(родина – школа - позашкільне довкілля)?</a:t>
            </a:r>
          </a:p>
          <a:p>
            <a:pPr>
              <a:lnSpc>
                <a:spcPct val="90000"/>
              </a:lnSpc>
            </a:pPr>
            <a:endParaRPr lang="uk-UA" sz="240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uk-UA" sz="2400" smtClean="0">
                <a:latin typeface="Arial" charset="0"/>
              </a:rPr>
              <a:t>3. Як Ви, як вчитель, намагаєтесь впливати на виховну культуру батьків? </a:t>
            </a:r>
          </a:p>
          <a:p>
            <a:pPr>
              <a:lnSpc>
                <a:spcPct val="90000"/>
              </a:lnSpc>
            </a:pPr>
            <a:endParaRPr lang="uk-UA" sz="240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uk-UA" sz="2400" smtClean="0">
                <a:latin typeface="Arial" charset="0"/>
              </a:rPr>
              <a:t>4. Як захистити дітей від негативного впливу сучасного середовища і суспільства?</a:t>
            </a:r>
            <a:endParaRPr lang="ru-RU" sz="2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6">
                    <a:lumMod val="25000"/>
                  </a:schemeClr>
                </a:solidFill>
              </a:rPr>
              <a:t>Чотири “к</a:t>
            </a:r>
            <a:r>
              <a:rPr lang="ru-RU" b="1" dirty="0" smtClean="0">
                <a:solidFill>
                  <a:schemeClr val="accent6">
                    <a:lumMod val="25000"/>
                  </a:schemeClr>
                </a:solidFill>
              </a:rPr>
              <a:t>и</a:t>
            </a:r>
            <a:r>
              <a:rPr lang="uk-UA" b="1" dirty="0" err="1" smtClean="0">
                <a:solidFill>
                  <a:schemeClr val="accent6">
                    <a:lumMod val="25000"/>
                  </a:schemeClr>
                </a:solidFill>
              </a:rPr>
              <a:t>ти”</a:t>
            </a:r>
            <a:r>
              <a:rPr lang="uk-UA" b="1" dirty="0" smtClean="0">
                <a:solidFill>
                  <a:schemeClr val="accent6">
                    <a:lumMod val="25000"/>
                  </a:schemeClr>
                </a:solidFill>
              </a:rPr>
              <a:t> виховання</a:t>
            </a:r>
            <a:endParaRPr lang="ru-RU" b="1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15362" name="Содержимое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Arial" charset="0"/>
              <a:buAutoNum type="arabicPeriod"/>
            </a:pPr>
            <a:r>
              <a:rPr lang="uk-UA" sz="3200" b="1" smtClean="0">
                <a:solidFill>
                  <a:srgbClr val="FF0000"/>
                </a:solidFill>
              </a:rPr>
              <a:t>Любов до дітей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uk-UA" sz="3200" b="1" smtClean="0">
                <a:solidFill>
                  <a:srgbClr val="002060"/>
                </a:solidFill>
              </a:rPr>
              <a:t>Спілкування в родині.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uk-UA" sz="3200" b="1" smtClean="0">
                <a:solidFill>
                  <a:srgbClr val="C00000"/>
                </a:solidFill>
              </a:rPr>
              <a:t>Дисц</a:t>
            </a:r>
            <a:r>
              <a:rPr lang="ru-RU" sz="3200" b="1" smtClean="0">
                <a:solidFill>
                  <a:srgbClr val="C00000"/>
                </a:solidFill>
              </a:rPr>
              <a:t>и</a:t>
            </a:r>
            <a:r>
              <a:rPr lang="uk-UA" sz="3200" b="1" smtClean="0">
                <a:solidFill>
                  <a:srgbClr val="C00000"/>
                </a:solidFill>
              </a:rPr>
              <a:t>плінування, тобто виховання дисципліни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uk-UA" sz="3200" b="1" smtClean="0">
                <a:solidFill>
                  <a:srgbClr val="00B050"/>
                </a:solidFill>
              </a:rPr>
              <a:t>Підтримка</a:t>
            </a:r>
            <a:endParaRPr lang="ru-RU" sz="3200" b="1" smtClean="0">
              <a:solidFill>
                <a:srgbClr val="00B050"/>
              </a:solidFill>
            </a:endParaRPr>
          </a:p>
        </p:txBody>
      </p:sp>
      <p:pic>
        <p:nvPicPr>
          <p:cNvPr id="15363" name="Содержимое 4" descr="Whale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19675" y="2195513"/>
            <a:ext cx="3295650" cy="33337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mtClean="0">
                <a:solidFill>
                  <a:srgbClr val="FF0000"/>
                </a:solidFill>
              </a:rPr>
              <a:t>ЛЮБОВ</a:t>
            </a:r>
            <a:endParaRPr lang="ru-RU" b="1" smtClean="0">
              <a:solidFill>
                <a:srgbClr val="FF0000"/>
              </a:solidFill>
            </a:endParaRPr>
          </a:p>
        </p:txBody>
      </p:sp>
      <p:pic>
        <p:nvPicPr>
          <p:cNvPr id="16386" name="Содержимое 5" descr="parents073.gif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1843088"/>
            <a:ext cx="4038600" cy="4038600"/>
          </a:xfrm>
        </p:spPr>
      </p:pic>
      <p:sp>
        <p:nvSpPr>
          <p:cNvPr id="16387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uk-UA" smtClean="0"/>
              <a:t>    </a:t>
            </a:r>
            <a:r>
              <a:rPr lang="uk-UA" sz="3600" b="1" smtClean="0">
                <a:solidFill>
                  <a:srgbClr val="7030A0"/>
                </a:solidFill>
              </a:rPr>
              <a:t>Головний принцип: сприймати дитину такою, як вона є.</a:t>
            </a:r>
            <a:endParaRPr lang="ru-RU" sz="3600" b="1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mtClean="0">
                <a:solidFill>
                  <a:srgbClr val="0000FF"/>
                </a:solidFill>
              </a:rPr>
              <a:t>5 мов любові</a:t>
            </a:r>
            <a:endParaRPr lang="ru-RU" b="1" smtClean="0">
              <a:solidFill>
                <a:srgbClr val="0000FF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Гері </a:t>
            </a:r>
            <a:r>
              <a:rPr lang="uk-UA" dirty="0" err="1" smtClean="0"/>
              <a:t>Чепмен</a:t>
            </a:r>
            <a:r>
              <a:rPr lang="uk-UA" dirty="0" smtClean="0"/>
              <a:t>: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uk-UA" b="1" dirty="0" smtClean="0">
                <a:solidFill>
                  <a:srgbClr val="00B050"/>
                </a:solidFill>
              </a:rPr>
              <a:t>Слова утвердження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Змістовне спілкування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uk-UA" b="1" dirty="0" smtClean="0">
                <a:solidFill>
                  <a:srgbClr val="800080"/>
                </a:solidFill>
              </a:rPr>
              <a:t>Фізичний доторк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uk-UA" b="1" dirty="0" smtClean="0">
                <a:solidFill>
                  <a:srgbClr val="339933"/>
                </a:solidFill>
              </a:rPr>
              <a:t>Служіння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uk-UA" b="1" dirty="0" smtClean="0">
                <a:solidFill>
                  <a:srgbClr val="00B0F0"/>
                </a:solidFill>
              </a:rPr>
              <a:t>Подарунки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     </a:t>
            </a:r>
            <a:r>
              <a:rPr lang="uk-UA" b="1" dirty="0" smtClean="0">
                <a:solidFill>
                  <a:schemeClr val="accent6">
                    <a:lumMod val="10000"/>
                  </a:schemeClr>
                </a:solidFill>
              </a:rPr>
              <a:t>Край важливо визначити якою мовою висловлювати свою любов до дитини!</a:t>
            </a:r>
            <a:endParaRPr lang="ru-RU" b="1" dirty="0">
              <a:solidFill>
                <a:schemeClr val="accent6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mtClean="0">
                <a:solidFill>
                  <a:srgbClr val="0000FF"/>
                </a:solidFill>
              </a:rPr>
              <a:t>СПІЛКУВАННЯ В РОДИНІ</a:t>
            </a:r>
            <a:endParaRPr lang="ru-RU" b="1" smtClean="0">
              <a:solidFill>
                <a:srgbClr val="0000FF"/>
              </a:solidFill>
            </a:endParaRPr>
          </a:p>
        </p:txBody>
      </p:sp>
      <p:sp>
        <p:nvSpPr>
          <p:cNvPr id="1843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uk-UA" smtClean="0"/>
              <a:t>    </a:t>
            </a:r>
            <a:r>
              <a:rPr lang="uk-UA" b="1" smtClean="0"/>
              <a:t>Спілкування – це взаємний обмін.</a:t>
            </a:r>
          </a:p>
          <a:p>
            <a:pPr>
              <a:buFont typeface="Arial" charset="0"/>
              <a:buNone/>
            </a:pPr>
            <a:r>
              <a:rPr lang="uk-UA" b="1" smtClean="0"/>
              <a:t>    При належному спілкування і батьки, і діти дають і отримують інформацію, думки і почуття.</a:t>
            </a:r>
          </a:p>
          <a:p>
            <a:pPr>
              <a:buFont typeface="Arial" charset="0"/>
              <a:buNone/>
            </a:pPr>
            <a:endParaRPr lang="uk-UA" smtClean="0"/>
          </a:p>
          <a:p>
            <a:pPr>
              <a:buFont typeface="Arial" charset="0"/>
              <a:buNone/>
            </a:pPr>
            <a:endParaRPr lang="ru-RU" smtClean="0"/>
          </a:p>
        </p:txBody>
      </p:sp>
      <p:pic>
        <p:nvPicPr>
          <p:cNvPr id="18435" name="Содержимое 9" descr="Family_clip_art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2347913"/>
            <a:ext cx="4038600" cy="30289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ДИСЦИПЛІНУВАННЯ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458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uk-UA" smtClean="0"/>
              <a:t>   </a:t>
            </a:r>
            <a:r>
              <a:rPr lang="uk-UA" sz="3600" b="1" smtClean="0">
                <a:solidFill>
                  <a:srgbClr val="800080"/>
                </a:solidFill>
              </a:rPr>
              <a:t>Встановлює певні стандарти і попереджає про наслідки або запобігає  їм.</a:t>
            </a:r>
            <a:endParaRPr lang="ru-RU" sz="3600" b="1" smtClean="0">
              <a:solidFill>
                <a:srgbClr val="8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mtClean="0">
                <a:solidFill>
                  <a:srgbClr val="00B050"/>
                </a:solidFill>
              </a:rPr>
              <a:t>ПІДТРИМКА</a:t>
            </a:r>
            <a:endParaRPr lang="ru-RU" b="1" smtClean="0">
              <a:solidFill>
                <a:srgbClr val="00B050"/>
              </a:solidFill>
            </a:endParaRPr>
          </a:p>
        </p:txBody>
      </p:sp>
      <p:sp>
        <p:nvSpPr>
          <p:cNvPr id="20482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uk-UA" smtClean="0"/>
              <a:t>    </a:t>
            </a:r>
            <a:r>
              <a:rPr lang="uk-UA" sz="3200" b="1" smtClean="0"/>
              <a:t>Надає дитині відчуття захищеності, будує самоповагу і самооцінку.</a:t>
            </a:r>
            <a:endParaRPr lang="ru-RU" sz="3200" b="1" smtClean="0"/>
          </a:p>
        </p:txBody>
      </p:sp>
      <p:pic>
        <p:nvPicPr>
          <p:cNvPr id="20483" name="Содержимое 5" descr="SUPER038.bmp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2041525"/>
            <a:ext cx="4038600" cy="36433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/>
              <a:t>І.Д. </a:t>
            </a:r>
            <a:r>
              <a:rPr lang="uk-UA" b="1" dirty="0" err="1" smtClean="0"/>
              <a:t>Бех</a:t>
            </a:r>
            <a:r>
              <a:rPr lang="uk-UA" b="1" dirty="0" smtClean="0"/>
              <a:t> – Закони родинного виховання</a:t>
            </a:r>
            <a:endParaRPr lang="ru-RU" b="1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sz="3200" b="1" dirty="0" smtClean="0">
                <a:solidFill>
                  <a:schemeClr val="accent6">
                    <a:lumMod val="10000"/>
                  </a:schemeClr>
                </a:solidFill>
              </a:rPr>
              <a:t>Закон </a:t>
            </a:r>
            <a:r>
              <a:rPr lang="ru-RU" sz="3200" b="1" dirty="0" err="1">
                <a:solidFill>
                  <a:schemeClr val="accent6">
                    <a:lumMod val="10000"/>
                  </a:schemeClr>
                </a:solidFill>
              </a:rPr>
              <a:t>розуміння</a:t>
            </a:r>
            <a:r>
              <a:rPr lang="ru-RU" sz="3200" b="1" dirty="0">
                <a:solidFill>
                  <a:schemeClr val="accent6">
                    <a:lumMod val="10000"/>
                  </a:schemeClr>
                </a:solidFill>
              </a:rPr>
              <a:t>, </a:t>
            </a:r>
            <a:r>
              <a:rPr lang="ru-RU" sz="3200" b="1" dirty="0" err="1">
                <a:solidFill>
                  <a:schemeClr val="accent6">
                    <a:lumMod val="10000"/>
                  </a:schemeClr>
                </a:solidFill>
              </a:rPr>
              <a:t>прийняття</a:t>
            </a:r>
            <a:r>
              <a:rPr lang="ru-RU" sz="3200" b="1" dirty="0">
                <a:solidFill>
                  <a:schemeClr val="accent6">
                    <a:lumMod val="10000"/>
                  </a:schemeClr>
                </a:solidFill>
              </a:rPr>
              <a:t>, </a:t>
            </a:r>
            <a:r>
              <a:rPr lang="ru-RU" sz="3200" b="1" dirty="0" err="1">
                <a:solidFill>
                  <a:schemeClr val="accent6">
                    <a:lumMod val="10000"/>
                  </a:schemeClr>
                </a:solidFill>
              </a:rPr>
              <a:t>визнання</a:t>
            </a:r>
            <a:r>
              <a:rPr lang="ru-RU" sz="3200" b="1" dirty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6">
                    <a:lumMod val="10000"/>
                  </a:schemeClr>
                </a:solidFill>
              </a:rPr>
              <a:t>дитини</a:t>
            </a:r>
            <a:r>
              <a:rPr lang="ru-RU" sz="3200" b="1" dirty="0" smtClean="0"/>
              <a:t>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sz="3200" b="1" dirty="0" smtClean="0">
                <a:solidFill>
                  <a:srgbClr val="002060"/>
                </a:solidFill>
              </a:rPr>
              <a:t>Закон </a:t>
            </a:r>
            <a:r>
              <a:rPr lang="ru-RU" sz="3200" b="1" dirty="0" err="1">
                <a:solidFill>
                  <a:srgbClr val="002060"/>
                </a:solidFill>
              </a:rPr>
              <a:t>справедливості</a:t>
            </a:r>
            <a:r>
              <a:rPr lang="ru-RU" sz="3200" b="1" dirty="0">
                <a:solidFill>
                  <a:srgbClr val="002060"/>
                </a:solidFill>
              </a:rPr>
              <a:t> у </a:t>
            </a:r>
            <a:r>
              <a:rPr lang="ru-RU" sz="3200" b="1" dirty="0" err="1">
                <a:solidFill>
                  <a:srgbClr val="002060"/>
                </a:solidFill>
              </a:rPr>
              <a:t>взаєминах</a:t>
            </a:r>
            <a:r>
              <a:rPr lang="ru-RU" sz="3200" b="1" dirty="0">
                <a:solidFill>
                  <a:srgbClr val="002060"/>
                </a:solidFill>
              </a:rPr>
              <a:t> „</a:t>
            </a:r>
            <a:r>
              <a:rPr lang="ru-RU" sz="3200" b="1" dirty="0" err="1">
                <a:solidFill>
                  <a:srgbClr val="002060"/>
                </a:solidFill>
              </a:rPr>
              <a:t>батьки-діти</a:t>
            </a:r>
            <a:r>
              <a:rPr lang="ru-RU" sz="3200" b="1" dirty="0">
                <a:solidFill>
                  <a:srgbClr val="002060"/>
                </a:solidFill>
              </a:rPr>
              <a:t>”.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pic>
        <p:nvPicPr>
          <p:cNvPr id="21507" name="Содержимое 8" descr="http://znannya.info/sites/default/files/imagecache/w300/Фото_Бех_Іван_Дмитров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14438" y="2286000"/>
            <a:ext cx="2286000" cy="2714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564</Words>
  <Application>Microsoft Office PowerPoint</Application>
  <PresentationFormat>Экран (4:3)</PresentationFormat>
  <Paragraphs>100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ВИХОВАННЯ ЦІННОСТЕЙ В РОДИНІ</vt:lpstr>
      <vt:lpstr>Сім'я – унікальна спільність</vt:lpstr>
      <vt:lpstr>Чотири “кити” виховання</vt:lpstr>
      <vt:lpstr>ЛЮБОВ</vt:lpstr>
      <vt:lpstr>5 мов любові</vt:lpstr>
      <vt:lpstr>СПІЛКУВАННЯ В РОДИНІ</vt:lpstr>
      <vt:lpstr>ДИСЦИПЛІНУВАННЯ</vt:lpstr>
      <vt:lpstr>ПІДТРИМКА</vt:lpstr>
      <vt:lpstr>І.Д. Бех – Закони родинного виховання</vt:lpstr>
      <vt:lpstr>Закони родинного виховання</vt:lpstr>
      <vt:lpstr>Закони родинного виховання</vt:lpstr>
      <vt:lpstr>Закони родинного виховання</vt:lpstr>
      <vt:lpstr>“Кулінарний рецепт”</vt:lpstr>
      <vt:lpstr>В.О. Сухомлинський</vt:lpstr>
      <vt:lpstr>Протиріччя між морально-духовними нормами сучасності і сім’ї</vt:lpstr>
      <vt:lpstr>Г.Г. Ващенко</vt:lpstr>
      <vt:lpstr>Родинні чесноти</vt:lpstr>
      <vt:lpstr>Важливий чинник</vt:lpstr>
      <vt:lpstr>Висновки</vt:lpstr>
      <vt:lpstr>ВИСНОВКИ</vt:lpstr>
      <vt:lpstr>Домашнє завдання</vt:lpstr>
      <vt:lpstr>Питання для обговорення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ВИХОВАННЯ ЦІННОСТЕЙ В РОДИНІ</dc:title>
  <dc:creator>HP</dc:creator>
  <cp:lastModifiedBy>Vital</cp:lastModifiedBy>
  <cp:revision>31</cp:revision>
  <dcterms:created xsi:type="dcterms:W3CDTF">2012-03-07T06:25:18Z</dcterms:created>
  <dcterms:modified xsi:type="dcterms:W3CDTF">2013-11-07T21:57:58Z</dcterms:modified>
</cp:coreProperties>
</file>