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68" r:id="rId15"/>
    <p:sldId id="269" r:id="rId16"/>
    <p:sldId id="270" r:id="rId17"/>
    <p:sldId id="271" r:id="rId18"/>
    <p:sldId id="272" r:id="rId19"/>
    <p:sldId id="281" r:id="rId20"/>
    <p:sldId id="274" r:id="rId21"/>
    <p:sldId id="278" r:id="rId22"/>
    <p:sldId id="273" r:id="rId23"/>
    <p:sldId id="276" r:id="rId24"/>
    <p:sldId id="277" r:id="rId25"/>
    <p:sldId id="275" r:id="rId26"/>
    <p:sldId id="282" r:id="rId27"/>
    <p:sldId id="279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83DD7-5DDC-4442-A2EF-228A9C961B50}" type="datetimeFigureOut">
              <a:rPr lang="uk-UA" smtClean="0"/>
              <a:t>22.10.2013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ABD71-C805-45B1-9A19-E4D1648B59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5761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3F9E-A087-4B45-B74E-0F1FABC226F5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7981F-67A7-4C58-8C37-E4F90D2940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8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7981F-67A7-4C58-8C37-E4F90D29402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7981F-67A7-4C58-8C37-E4F90D29402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202FA-5F92-41E6-97E4-3E88615F6D53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F1F22-31C7-45CA-916A-2AC0AE997B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ВИХОВАННЯ ЦІННОСТЕЙ В РОДИНІ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uk-UA" b="1" smtClean="0">
                <a:solidFill>
                  <a:srgbClr val="FF0000"/>
                </a:solidFill>
              </a:rPr>
              <a:t>І ШКОЛІ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1"/>
                </a:solidFill>
              </a:rPr>
              <a:t>Бесіда 2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Формування світогляду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Матеріалістичний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3.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Що не так з цим світом? </a:t>
            </a:r>
            <a:endParaRPr lang="en-US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Кожен згоден, що щось “не так</a:t>
            </a:r>
            <a:r>
              <a:rPr lang="uk-UA" sz="3200" b="1" dirty="0" smtClean="0">
                <a:solidFill>
                  <a:srgbClr val="000042"/>
                </a:solidFill>
              </a:rPr>
              <a:t>”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en-US" sz="3200" b="1" dirty="0" smtClean="0">
                <a:solidFill>
                  <a:srgbClr val="000042"/>
                </a:solidFill>
              </a:rPr>
              <a:t>“</a:t>
            </a:r>
            <a:r>
              <a:rPr lang="uk-UA" sz="3200" b="1" dirty="0" smtClean="0">
                <a:solidFill>
                  <a:srgbClr val="000042"/>
                </a:solidFill>
              </a:rPr>
              <a:t>Істинного добра і зла не існує!</a:t>
            </a:r>
            <a:r>
              <a:rPr lang="en-US" sz="3200" b="1" dirty="0" smtClean="0">
                <a:solidFill>
                  <a:srgbClr val="000042"/>
                </a:solidFill>
              </a:rPr>
              <a:t>”</a:t>
            </a:r>
          </a:p>
          <a:p>
            <a:pPr lvl="1"/>
            <a:r>
              <a:rPr lang="en-US" sz="3200" b="1" dirty="0" smtClean="0">
                <a:solidFill>
                  <a:srgbClr val="000042"/>
                </a:solidFill>
              </a:rPr>
              <a:t>“</a:t>
            </a:r>
            <a:r>
              <a:rPr lang="uk-UA" sz="3200" b="1" dirty="0" smtClean="0">
                <a:solidFill>
                  <a:srgbClr val="000042"/>
                </a:solidFill>
              </a:rPr>
              <a:t>Ідеї</a:t>
            </a:r>
            <a:r>
              <a:rPr lang="uk-UA" sz="3200" b="1" dirty="0">
                <a:solidFill>
                  <a:srgbClr val="000042"/>
                </a:solidFill>
              </a:rPr>
              <a:t> </a:t>
            </a:r>
            <a:r>
              <a:rPr lang="uk-UA" sz="3200" b="1" dirty="0" smtClean="0">
                <a:solidFill>
                  <a:srgbClr val="000042"/>
                </a:solidFill>
              </a:rPr>
              <a:t> </a:t>
            </a:r>
            <a:r>
              <a:rPr lang="uk-UA" sz="3200" b="1" dirty="0" smtClean="0">
                <a:solidFill>
                  <a:srgbClr val="000042"/>
                </a:solidFill>
              </a:rPr>
              <a:t>розроблені попередніми поколіннями</a:t>
            </a:r>
            <a:r>
              <a:rPr lang="en-US" sz="3200" b="1" dirty="0" smtClean="0">
                <a:solidFill>
                  <a:srgbClr val="000042"/>
                </a:solidFill>
              </a:rPr>
              <a:t>”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ru-RU" sz="3200" b="1" dirty="0" smtClean="0">
                <a:solidFill>
                  <a:srgbClr val="000042"/>
                </a:solidFill>
              </a:rPr>
              <a:t> </a:t>
            </a:r>
            <a:r>
              <a:rPr lang="uk-UA" sz="3200" b="1" dirty="0" smtClean="0">
                <a:solidFill>
                  <a:srgbClr val="000042"/>
                </a:solidFill>
              </a:rPr>
              <a:t>Ідеї </a:t>
            </a:r>
            <a:r>
              <a:rPr lang="en-US" sz="3200" b="1" dirty="0" smtClean="0">
                <a:solidFill>
                  <a:srgbClr val="000042"/>
                </a:solidFill>
              </a:rPr>
              <a:t>“</a:t>
            </a:r>
            <a:r>
              <a:rPr lang="uk-UA" sz="3200" b="1" dirty="0">
                <a:solidFill>
                  <a:srgbClr val="000042"/>
                </a:solidFill>
              </a:rPr>
              <a:t>н</a:t>
            </a:r>
            <a:r>
              <a:rPr lang="uk-UA" sz="3200" b="1" dirty="0" smtClean="0">
                <a:solidFill>
                  <a:srgbClr val="000042"/>
                </a:solidFill>
              </a:rPr>
              <a:t>асаджуються </a:t>
            </a:r>
            <a:r>
              <a:rPr lang="uk-UA" sz="3200" b="1" dirty="0" smtClean="0">
                <a:solidFill>
                  <a:srgbClr val="000042"/>
                </a:solidFill>
              </a:rPr>
              <a:t>суспільством або культурою</a:t>
            </a:r>
            <a:r>
              <a:rPr lang="en-US" sz="3200" b="1" dirty="0" smtClean="0">
                <a:solidFill>
                  <a:srgbClr val="000042"/>
                </a:solidFill>
              </a:rPr>
              <a:t>”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Матеріалістичний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4. </a:t>
            </a:r>
            <a:r>
              <a:rPr lang="uk-UA" b="1" i="1" dirty="0" smtClean="0">
                <a:solidFill>
                  <a:srgbClr val="000042"/>
                </a:solidFill>
              </a:rPr>
              <a:t>Що потрібно для того, щоб жити дійсно гідним життям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  <a:endParaRPr lang="en-US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Абсолютних цінностей не </a:t>
            </a:r>
            <a:r>
              <a:rPr lang="uk-UA" sz="3200" b="1" dirty="0" smtClean="0">
                <a:solidFill>
                  <a:srgbClr val="000042"/>
                </a:solidFill>
              </a:rPr>
              <a:t>існує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Це лише традиційні думки та ідеї,</a:t>
            </a:r>
            <a:r>
              <a:rPr lang="en-US" sz="3200" b="1" dirty="0" smtClean="0">
                <a:solidFill>
                  <a:srgbClr val="000042"/>
                </a:solidFill>
              </a:rPr>
              <a:t> </a:t>
            </a:r>
            <a:r>
              <a:rPr lang="uk-UA" sz="3200" b="1" dirty="0" smtClean="0">
                <a:solidFill>
                  <a:srgbClr val="000042"/>
                </a:solidFill>
              </a:rPr>
              <a:t>породжені прагматичним прагненнями </a:t>
            </a:r>
            <a:r>
              <a:rPr lang="uk-UA" sz="3200" b="1" dirty="0" smtClean="0">
                <a:solidFill>
                  <a:srgbClr val="000042"/>
                </a:solidFill>
              </a:rPr>
              <a:t>людини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Вони – справа власних </a:t>
            </a:r>
            <a:r>
              <a:rPr lang="uk-UA" sz="3200" b="1" dirty="0" smtClean="0">
                <a:solidFill>
                  <a:srgbClr val="000042"/>
                </a:solidFill>
              </a:rPr>
              <a:t>уподобань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Задовольняйся </a:t>
            </a:r>
            <a:r>
              <a:rPr lang="uk-UA" sz="3200" b="1" dirty="0" smtClean="0">
                <a:solidFill>
                  <a:srgbClr val="000042"/>
                </a:solidFill>
              </a:rPr>
              <a:t>тим </a:t>
            </a:r>
            <a:r>
              <a:rPr lang="uk-UA" sz="3200" b="1" dirty="0" smtClean="0">
                <a:solidFill>
                  <a:srgbClr val="000042"/>
                </a:solidFill>
              </a:rPr>
              <a:t>що добре для </a:t>
            </a:r>
            <a:r>
              <a:rPr lang="uk-UA" sz="3200" b="1" dirty="0" smtClean="0">
                <a:solidFill>
                  <a:srgbClr val="000042"/>
                </a:solidFill>
              </a:rPr>
              <a:t>тебе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Матеріалістичний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5.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Що там у майбутньому?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Що буде після смерті?</a:t>
            </a:r>
            <a:endParaRPr lang="en-US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Смерть – це </a:t>
            </a:r>
            <a:r>
              <a:rPr lang="uk-UA" sz="3200" b="1" dirty="0" smtClean="0">
                <a:solidFill>
                  <a:srgbClr val="000042"/>
                </a:solidFill>
              </a:rPr>
              <a:t>кінець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Можливо, еволюція покращить майбутні </a:t>
            </a:r>
            <a:r>
              <a:rPr lang="uk-UA" sz="3200" b="1" dirty="0" smtClean="0">
                <a:solidFill>
                  <a:srgbClr val="000042"/>
                </a:solidFill>
              </a:rPr>
              <a:t>покоління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Життя – це все, що </a:t>
            </a:r>
            <a:r>
              <a:rPr lang="uk-UA" sz="3200" b="1" dirty="0" smtClean="0">
                <a:solidFill>
                  <a:srgbClr val="000042"/>
                </a:solidFill>
              </a:rPr>
              <a:t>є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endParaRPr lang="en-US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Матеріалістичний світогляд</a:t>
            </a:r>
            <a:endParaRPr lang="ru-RU" dirty="0"/>
          </a:p>
        </p:txBody>
      </p:sp>
      <p:pic>
        <p:nvPicPr>
          <p:cNvPr id="4" name="Содержимое 3" descr="human-evolution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3981" y="2130074"/>
            <a:ext cx="4976037" cy="346621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Elephant" pitchFamily="18" charset="0"/>
              </a:rPr>
              <a:t>Християнський світогляд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Eras Bold ITC" pitchFamily="34" charset="0"/>
              </a:rPr>
              <a:t>1.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Хто я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?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Звідки моє походження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?</a:t>
            </a:r>
          </a:p>
          <a:p>
            <a:pPr lvl="1"/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Я створений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Богом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Бог створив нас за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Своїм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образом і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подобою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Бог любить кожного з нас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особисто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Бог має наміри і плани щодо нашого </a:t>
            </a:r>
            <a:r>
              <a:rPr lang="uk-UA" sz="3200" b="1" dirty="0" smtClean="0">
                <a:solidFill>
                  <a:schemeClr val="tx2">
                    <a:lumMod val="75000"/>
                  </a:schemeClr>
                </a:solidFill>
              </a:rPr>
              <a:t>життя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Elephant" pitchFamily="18" charset="0"/>
              </a:rPr>
              <a:t>Християнський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2.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Чому я тут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? 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Для чого я існую? </a:t>
            </a:r>
            <a:endParaRPr lang="en-US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 lvl="1">
              <a:lnSpc>
                <a:spcPct val="90000"/>
              </a:lnSpc>
            </a:pPr>
            <a:r>
              <a:rPr lang="uk-UA" sz="3200" b="1" dirty="0" smtClean="0">
                <a:solidFill>
                  <a:srgbClr val="000042"/>
                </a:solidFill>
              </a:rPr>
              <a:t>Ми тут для того, щоб пізнати Божу любов і наміри щодо </a:t>
            </a:r>
            <a:r>
              <a:rPr lang="uk-UA" sz="3200" b="1" dirty="0" smtClean="0">
                <a:solidFill>
                  <a:srgbClr val="000042"/>
                </a:solidFill>
              </a:rPr>
              <a:t>нас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>
              <a:lnSpc>
                <a:spcPct val="90000"/>
              </a:lnSpc>
            </a:pPr>
            <a:r>
              <a:rPr lang="uk-UA" sz="3200" b="1" dirty="0" smtClean="0">
                <a:solidFill>
                  <a:srgbClr val="000042"/>
                </a:solidFill>
              </a:rPr>
              <a:t>Божий намір полягає в тому, щоб   ми відродили гармонію в стосунках з </a:t>
            </a:r>
            <a:r>
              <a:rPr lang="uk-UA" sz="3200" b="1" dirty="0" smtClean="0">
                <a:solidFill>
                  <a:srgbClr val="000042"/>
                </a:solidFill>
              </a:rPr>
              <a:t>Ним </a:t>
            </a:r>
            <a:r>
              <a:rPr lang="uk-UA" sz="3200" b="1" dirty="0" smtClean="0">
                <a:solidFill>
                  <a:srgbClr val="000042"/>
                </a:solidFill>
              </a:rPr>
              <a:t>і </a:t>
            </a:r>
            <a:r>
              <a:rPr lang="uk-UA" sz="3200" b="1" dirty="0" smtClean="0">
                <a:solidFill>
                  <a:srgbClr val="000042"/>
                </a:solidFill>
              </a:rPr>
              <a:t>іншими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>
              <a:lnSpc>
                <a:spcPct val="90000"/>
              </a:lnSpc>
            </a:pPr>
            <a:r>
              <a:rPr lang="uk-UA" sz="3200" b="1" dirty="0" smtClean="0">
                <a:solidFill>
                  <a:srgbClr val="000042"/>
                </a:solidFill>
              </a:rPr>
              <a:t>Наша ціль – відкрити нашу частку у великім Божім </a:t>
            </a:r>
            <a:r>
              <a:rPr lang="uk-UA" sz="3200" b="1" dirty="0" smtClean="0">
                <a:solidFill>
                  <a:srgbClr val="000042"/>
                </a:solidFill>
              </a:rPr>
              <a:t>плані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>
              <a:lnSpc>
                <a:spcPct val="90000"/>
              </a:lnSpc>
            </a:pPr>
            <a:r>
              <a:rPr lang="uk-UA" sz="3200" b="1" dirty="0" smtClean="0">
                <a:solidFill>
                  <a:srgbClr val="000042"/>
                </a:solidFill>
              </a:rPr>
              <a:t>Втілення наших цілей дарує нам </a:t>
            </a:r>
            <a:r>
              <a:rPr lang="uk-UA" sz="3200" b="1" dirty="0" smtClean="0">
                <a:solidFill>
                  <a:srgbClr val="000042"/>
                </a:solidFill>
              </a:rPr>
              <a:t>задоволення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Elephant" pitchFamily="18" charset="0"/>
              </a:rPr>
              <a:t>Християнський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3.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Що не так з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цим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світом</a:t>
            </a:r>
            <a:r>
              <a:rPr lang="en-US" b="1" dirty="0" smtClean="0">
                <a:solidFill>
                  <a:srgbClr val="000042"/>
                </a:solidFill>
              </a:rPr>
              <a:t>?</a:t>
            </a: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Ми зараз не такі, якими нас створив </a:t>
            </a:r>
            <a:r>
              <a:rPr lang="uk-UA" sz="3200" b="1" dirty="0" smtClean="0">
                <a:solidFill>
                  <a:srgbClr val="000042"/>
                </a:solidFill>
              </a:rPr>
              <a:t>Бог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Зло ввійшло в наше життя</a:t>
            </a:r>
            <a:r>
              <a:rPr lang="en-US" sz="3200" b="1" dirty="0" smtClean="0">
                <a:solidFill>
                  <a:srgbClr val="000042"/>
                </a:solidFill>
              </a:rPr>
              <a:t> </a:t>
            </a:r>
            <a:r>
              <a:rPr lang="uk-UA" sz="3200" b="1" dirty="0" smtClean="0">
                <a:solidFill>
                  <a:srgbClr val="000042"/>
                </a:solidFill>
              </a:rPr>
              <a:t>тому що ми зловживаємо свободою, яку дав нам </a:t>
            </a:r>
            <a:r>
              <a:rPr lang="uk-UA" sz="3200" b="1" dirty="0" smtClean="0">
                <a:solidFill>
                  <a:srgbClr val="000042"/>
                </a:solidFill>
              </a:rPr>
              <a:t>Бог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Це зловживання і </a:t>
            </a:r>
            <a:r>
              <a:rPr lang="en-US" sz="3200" b="1" dirty="0" smtClean="0">
                <a:solidFill>
                  <a:srgbClr val="000042"/>
                </a:solidFill>
              </a:rPr>
              <a:t> </a:t>
            </a:r>
            <a:r>
              <a:rPr lang="uk-UA" sz="3200" b="1" dirty="0" smtClean="0">
                <a:solidFill>
                  <a:srgbClr val="000042"/>
                </a:solidFill>
              </a:rPr>
              <a:t>зневага призвели до нашого відділення від </a:t>
            </a:r>
            <a:r>
              <a:rPr lang="uk-UA" sz="3200" b="1" dirty="0" smtClean="0">
                <a:solidFill>
                  <a:srgbClr val="000042"/>
                </a:solidFill>
              </a:rPr>
              <a:t>Бога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Результатом цього відділення і віддалення є страждання, зло і </a:t>
            </a:r>
            <a:r>
              <a:rPr lang="uk-UA" sz="3200" b="1" dirty="0" smtClean="0">
                <a:solidFill>
                  <a:srgbClr val="000042"/>
                </a:solidFill>
              </a:rPr>
              <a:t>смерть</a:t>
            </a:r>
            <a:endParaRPr lang="en-US" sz="3200" b="1" dirty="0" smtClean="0"/>
          </a:p>
          <a:p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Elephant" pitchFamily="18" charset="0"/>
              </a:rPr>
              <a:t>Християнський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0042"/>
                </a:solidFill>
                <a:latin typeface="Arial Black" pitchFamily="34" charset="0"/>
              </a:rPr>
              <a:t>4. </a:t>
            </a:r>
            <a:r>
              <a:rPr lang="uk-UA" sz="2800" b="1" dirty="0" smtClean="0">
                <a:solidFill>
                  <a:srgbClr val="000042"/>
                </a:solidFill>
                <a:latin typeface="Arial Black" pitchFamily="34" charset="0"/>
              </a:rPr>
              <a:t>Що потрібно для того, щоб жити дійсно гідним життям? </a:t>
            </a:r>
            <a:endParaRPr lang="en-US" sz="2800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 lvl="1"/>
            <a:r>
              <a:rPr lang="uk-UA" b="1" dirty="0" smtClean="0">
                <a:solidFill>
                  <a:srgbClr val="000042"/>
                </a:solidFill>
              </a:rPr>
              <a:t>Ми повинні примиритися с Богом, щоб відновити Його образ і </a:t>
            </a:r>
            <a:r>
              <a:rPr lang="uk-UA" b="1" dirty="0" smtClean="0">
                <a:solidFill>
                  <a:srgbClr val="000042"/>
                </a:solidFill>
              </a:rPr>
              <a:t>подобу</a:t>
            </a:r>
            <a:endParaRPr lang="en-US" b="1" dirty="0" smtClean="0">
              <a:solidFill>
                <a:srgbClr val="000042"/>
              </a:solidFill>
            </a:endParaRPr>
          </a:p>
          <a:p>
            <a:pPr lvl="1"/>
            <a:r>
              <a:rPr lang="uk-UA" b="1" dirty="0" smtClean="0">
                <a:solidFill>
                  <a:srgbClr val="000042"/>
                </a:solidFill>
              </a:rPr>
              <a:t>Ми повинні співпрацювати з Богом, щоб це примирення і відновлення </a:t>
            </a:r>
            <a:r>
              <a:rPr lang="uk-UA" b="1" dirty="0" smtClean="0">
                <a:solidFill>
                  <a:srgbClr val="000042"/>
                </a:solidFill>
              </a:rPr>
              <a:t>відбулося</a:t>
            </a:r>
            <a:endParaRPr lang="en-US" b="1" dirty="0" smtClean="0">
              <a:solidFill>
                <a:srgbClr val="000042"/>
              </a:solidFill>
            </a:endParaRPr>
          </a:p>
          <a:p>
            <a:pPr lvl="1"/>
            <a:r>
              <a:rPr lang="uk-UA" b="1" dirty="0" smtClean="0">
                <a:solidFill>
                  <a:srgbClr val="000042"/>
                </a:solidFill>
              </a:rPr>
              <a:t>Ми можемо отримати спокій і впевненість від такої дружби з </a:t>
            </a:r>
            <a:r>
              <a:rPr lang="uk-UA" b="1" dirty="0" smtClean="0">
                <a:solidFill>
                  <a:srgbClr val="000042"/>
                </a:solidFill>
              </a:rPr>
              <a:t>Богом</a:t>
            </a:r>
            <a:endParaRPr lang="en-US" b="1" dirty="0" smtClean="0">
              <a:solidFill>
                <a:srgbClr val="000042"/>
              </a:solidFill>
            </a:endParaRPr>
          </a:p>
          <a:p>
            <a:pPr lvl="1"/>
            <a:r>
              <a:rPr lang="uk-UA" b="1" dirty="0" smtClean="0">
                <a:solidFill>
                  <a:srgbClr val="000042"/>
                </a:solidFill>
              </a:rPr>
              <a:t>Ми отримуємо </a:t>
            </a:r>
            <a:r>
              <a:rPr lang="uk-UA" b="1" dirty="0" smtClean="0">
                <a:solidFill>
                  <a:srgbClr val="000042"/>
                </a:solidFill>
              </a:rPr>
              <a:t>здібності </a:t>
            </a:r>
            <a:r>
              <a:rPr lang="uk-UA" b="1" dirty="0" smtClean="0">
                <a:solidFill>
                  <a:srgbClr val="000042"/>
                </a:solidFill>
              </a:rPr>
              <a:t>і силу від Бога, щоб жити таким життям, яке Він спланував для </a:t>
            </a:r>
            <a:r>
              <a:rPr lang="uk-UA" b="1" dirty="0" smtClean="0">
                <a:solidFill>
                  <a:srgbClr val="000042"/>
                </a:solidFill>
              </a:rPr>
              <a:t>нас</a:t>
            </a:r>
            <a:endParaRPr lang="en-US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Elephant" pitchFamily="18" charset="0"/>
              </a:rPr>
              <a:t>Християнський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5.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Що там, у майбутньому?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Що буде після смерті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?</a:t>
            </a: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Майбутнє є визначеним</a:t>
            </a:r>
            <a:r>
              <a:rPr lang="en-US" sz="3200" b="1" dirty="0" smtClean="0">
                <a:solidFill>
                  <a:srgbClr val="000042"/>
                </a:solidFill>
              </a:rPr>
              <a:t>; </a:t>
            </a:r>
            <a:r>
              <a:rPr lang="uk-UA" sz="3200" b="1" dirty="0" smtClean="0">
                <a:solidFill>
                  <a:srgbClr val="000042"/>
                </a:solidFill>
              </a:rPr>
              <a:t>смерть – це лише перехід до вічного життя з Богом або вічного віддалення від </a:t>
            </a:r>
            <a:r>
              <a:rPr lang="uk-UA" sz="3200" b="1" dirty="0" smtClean="0">
                <a:solidFill>
                  <a:srgbClr val="000042"/>
                </a:solidFill>
              </a:rPr>
              <a:t>Нього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Якщо ми віримо в </a:t>
            </a:r>
            <a:r>
              <a:rPr lang="uk-UA" sz="3200" b="1" dirty="0" smtClean="0">
                <a:solidFill>
                  <a:srgbClr val="000042"/>
                </a:solidFill>
              </a:rPr>
              <a:t>Бога - ми </a:t>
            </a:r>
            <a:r>
              <a:rPr lang="uk-UA" sz="3200" b="1" dirty="0" smtClean="0">
                <a:solidFill>
                  <a:srgbClr val="000042"/>
                </a:solidFill>
              </a:rPr>
              <a:t>готові до смерті, як переходу до вічного життя з </a:t>
            </a:r>
            <a:r>
              <a:rPr lang="uk-UA" sz="3200" b="1" dirty="0" smtClean="0">
                <a:solidFill>
                  <a:srgbClr val="000042"/>
                </a:solidFill>
              </a:rPr>
              <a:t>Ним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Якщо ми заперечуємо </a:t>
            </a:r>
            <a:r>
              <a:rPr lang="uk-UA" sz="3200" b="1" dirty="0" smtClean="0">
                <a:solidFill>
                  <a:srgbClr val="000042"/>
                </a:solidFill>
              </a:rPr>
              <a:t>Бога - </a:t>
            </a:r>
            <a:r>
              <a:rPr lang="uk-UA" sz="3200" b="1" dirty="0" smtClean="0">
                <a:solidFill>
                  <a:srgbClr val="000042"/>
                </a:solidFill>
              </a:rPr>
              <a:t>ми не готові до смерті, яка є вічним віддаленням від </a:t>
            </a:r>
            <a:r>
              <a:rPr lang="uk-UA" sz="3200" b="1" dirty="0" smtClean="0">
                <a:solidFill>
                  <a:srgbClr val="000042"/>
                </a:solidFill>
              </a:rPr>
              <a:t>Нього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8000"/>
                </a:solidFill>
                <a:latin typeface="Elephant" pitchFamily="18" charset="0"/>
              </a:rPr>
              <a:t>Християнський світогляд</a:t>
            </a:r>
            <a:endParaRPr lang="ru-RU" dirty="0"/>
          </a:p>
        </p:txBody>
      </p:sp>
      <p:pic>
        <p:nvPicPr>
          <p:cNvPr id="4" name="Содержимое 3" descr="Creation-of-Man-and-Woma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2576" y="1699101"/>
            <a:ext cx="4498848" cy="432816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059016" cy="851694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                </a:t>
            </a:r>
            <a:r>
              <a:rPr lang="uk-UA" sz="4000" dirty="0" smtClean="0"/>
              <a:t>СВІТОГЛЯД ДИТИНИ</a:t>
            </a:r>
            <a:endParaRPr lang="ru-RU" sz="40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268760"/>
            <a:ext cx="3888432" cy="4104456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sz="3600" b="1" i="1" dirty="0" smtClean="0">
              <a:solidFill>
                <a:srgbClr val="A50021"/>
              </a:solidFill>
              <a:latin typeface="Elephant" pitchFamily="18" charset="0"/>
            </a:endParaRPr>
          </a:p>
          <a:p>
            <a:r>
              <a:rPr lang="uk-UA" sz="3600" b="1" i="1" dirty="0" smtClean="0">
                <a:solidFill>
                  <a:srgbClr val="A50021"/>
                </a:solidFill>
                <a:latin typeface="Elephant" pitchFamily="18" charset="0"/>
              </a:rPr>
              <a:t>Основою </a:t>
            </a:r>
            <a:r>
              <a:rPr lang="uk-UA" sz="3600" b="1" i="1" dirty="0">
                <a:solidFill>
                  <a:srgbClr val="A50021"/>
                </a:solidFill>
                <a:latin typeface="Elephant" pitchFamily="18" charset="0"/>
              </a:rPr>
              <a:t>морального розвитку особистості є її світогляд</a:t>
            </a:r>
            <a:endParaRPr lang="ru-RU" sz="3600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dirty="0" smtClean="0"/>
              <a:t>Дві цитати</a:t>
            </a:r>
            <a:endParaRPr lang="en-US" b="1" dirty="0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00200"/>
            <a:ext cx="4132263" cy="4525963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2400" b="1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“Материалистическое мировоззрение есть понимание природы такой, какова она есть, без всяких посторонних прибавлений”.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(К. Маркс, Ф. Энгельс,  ПСС, изд. 1, т. Х</a:t>
            </a:r>
            <a:r>
              <a:rPr lang="en-US" sz="3200" b="1" dirty="0" smtClean="0">
                <a:solidFill>
                  <a:srgbClr val="000099"/>
                </a:solidFill>
              </a:rPr>
              <a:t>IV</a:t>
            </a:r>
            <a:r>
              <a:rPr lang="ru-RU" sz="3200" b="1" dirty="0" smtClean="0">
                <a:solidFill>
                  <a:srgbClr val="000099"/>
                </a:solidFill>
              </a:rPr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b="1" dirty="0" smtClean="0">
                <a:solidFill>
                  <a:srgbClr val="000099"/>
                </a:solidFill>
              </a:rPr>
              <a:t> с. 651).</a:t>
            </a:r>
            <a:endParaRPr lang="en-US" sz="3200" b="1" dirty="0" smtClean="0">
              <a:solidFill>
                <a:srgbClr val="000099"/>
              </a:solidFill>
            </a:endParaRP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uk-UA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3200" b="1" dirty="0" smtClean="0">
                <a:solidFill>
                  <a:srgbClr val="006600"/>
                </a:solidFill>
              </a:rPr>
              <a:t>  </a:t>
            </a:r>
            <a:r>
              <a:rPr lang="uk-UA" sz="3200" b="1" dirty="0" err="1" smtClean="0">
                <a:solidFill>
                  <a:srgbClr val="006600"/>
                </a:solidFill>
              </a:rPr>
              <a:t>“Материализм</a:t>
            </a:r>
            <a:r>
              <a:rPr lang="uk-UA" sz="3200" b="1" dirty="0" smtClean="0">
                <a:solidFill>
                  <a:srgbClr val="006600"/>
                </a:solidFill>
              </a:rPr>
              <a:t> </a:t>
            </a:r>
            <a:r>
              <a:rPr lang="uk-UA" sz="3200" b="1" dirty="0" err="1" smtClean="0">
                <a:solidFill>
                  <a:srgbClr val="006600"/>
                </a:solidFill>
              </a:rPr>
              <a:t>низвел</a:t>
            </a:r>
            <a:r>
              <a:rPr lang="uk-UA" sz="3200" b="1" dirty="0" smtClean="0">
                <a:solidFill>
                  <a:srgbClr val="006600"/>
                </a:solidFill>
              </a:rPr>
              <a:t> </a:t>
            </a:r>
            <a:r>
              <a:rPr lang="uk-UA" sz="3200" b="1" dirty="0" err="1" smtClean="0">
                <a:solidFill>
                  <a:srgbClr val="006600"/>
                </a:solidFill>
              </a:rPr>
              <a:t>человека</a:t>
            </a:r>
            <a:r>
              <a:rPr lang="uk-UA" sz="3200" b="1" dirty="0" smtClean="0">
                <a:solidFill>
                  <a:srgbClr val="006600"/>
                </a:solidFill>
              </a:rPr>
              <a:t> в </a:t>
            </a:r>
            <a:r>
              <a:rPr lang="uk-UA" sz="3200" b="1" dirty="0" err="1" smtClean="0">
                <a:solidFill>
                  <a:srgbClr val="006600"/>
                </a:solidFill>
              </a:rPr>
              <a:t>своем</a:t>
            </a:r>
            <a:r>
              <a:rPr lang="uk-UA" sz="3200" b="1" dirty="0" smtClean="0">
                <a:solidFill>
                  <a:srgbClr val="006600"/>
                </a:solidFill>
              </a:rPr>
              <a:t> </a:t>
            </a:r>
            <a:r>
              <a:rPr lang="uk-UA" sz="3200" b="1" dirty="0" err="1" smtClean="0">
                <a:solidFill>
                  <a:srgbClr val="006600"/>
                </a:solidFill>
              </a:rPr>
              <a:t>миросозерцании</a:t>
            </a:r>
            <a:r>
              <a:rPr lang="uk-UA" sz="3200" b="1" dirty="0" smtClean="0">
                <a:solidFill>
                  <a:srgbClr val="006600"/>
                </a:solidFill>
              </a:rPr>
              <a:t> до </a:t>
            </a:r>
            <a:r>
              <a:rPr lang="uk-UA" sz="3200" b="1" dirty="0" err="1" smtClean="0">
                <a:solidFill>
                  <a:srgbClr val="006600"/>
                </a:solidFill>
              </a:rPr>
              <a:t>степени</a:t>
            </a:r>
            <a:r>
              <a:rPr lang="uk-UA" sz="3200" b="1" dirty="0" smtClean="0">
                <a:solidFill>
                  <a:srgbClr val="006600"/>
                </a:solidFill>
              </a:rPr>
              <a:t> </a:t>
            </a:r>
            <a:r>
              <a:rPr lang="uk-UA" sz="3200" b="1" dirty="0" err="1" smtClean="0">
                <a:solidFill>
                  <a:srgbClr val="006600"/>
                </a:solidFill>
              </a:rPr>
              <a:t>животного”</a:t>
            </a:r>
            <a:endParaRPr lang="uk-UA" sz="32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3200" b="1" dirty="0" smtClean="0">
                <a:solidFill>
                  <a:srgbClr val="006600"/>
                </a:solidFill>
              </a:rPr>
              <a:t>(К.Д. </a:t>
            </a:r>
            <a:r>
              <a:rPr lang="uk-UA" sz="3200" b="1" dirty="0" err="1" smtClean="0">
                <a:solidFill>
                  <a:srgbClr val="006600"/>
                </a:solidFill>
              </a:rPr>
              <a:t>Ушинский</a:t>
            </a:r>
            <a:r>
              <a:rPr lang="uk-UA" sz="3200" b="1" dirty="0" smtClean="0">
                <a:solidFill>
                  <a:srgbClr val="006600"/>
                </a:solidFill>
              </a:rPr>
              <a:t>, т. 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3200" b="1" dirty="0" smtClean="0">
                <a:solidFill>
                  <a:srgbClr val="006600"/>
                </a:solidFill>
              </a:rPr>
              <a:t>с. 480)</a:t>
            </a:r>
            <a:endParaRPr lang="en-US" sz="3200" b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Порівняння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998400"/>
              </p:ext>
            </p:extLst>
          </p:nvPr>
        </p:nvGraphicFramePr>
        <p:xfrm>
          <a:off x="457200" y="1600200"/>
          <a:ext cx="8229600" cy="477012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500" dirty="0" smtClean="0"/>
                        <a:t>Чеснота (Цінність)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500" dirty="0" smtClean="0"/>
                        <a:t>Матеріалістичний</a:t>
                      </a:r>
                      <a:endParaRPr lang="ru-RU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500" dirty="0" smtClean="0"/>
                        <a:t>Християнський</a:t>
                      </a:r>
                      <a:endParaRPr lang="ru-RU" sz="2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Ідеал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Суб'єктивний і плинний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Абсолютний і вічний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2060"/>
                          </a:solidFill>
                        </a:rPr>
                        <a:t>Авторитет батьків</a:t>
                      </a:r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2060"/>
                          </a:solidFill>
                        </a:rPr>
                        <a:t>Віковий і біологічний</a:t>
                      </a:r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2060"/>
                          </a:solidFill>
                        </a:rPr>
                        <a:t>Батьки - від Бога</a:t>
                      </a:r>
                      <a:endParaRPr lang="ru-RU" sz="28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8000"/>
                          </a:solidFill>
                        </a:rPr>
                        <a:t>Відповідальність</a:t>
                      </a:r>
                      <a:endParaRPr lang="ru-RU" sz="2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8000"/>
                          </a:solidFill>
                        </a:rPr>
                        <a:t>Перед</a:t>
                      </a:r>
                      <a:r>
                        <a:rPr lang="uk-UA" sz="2800" baseline="0" dirty="0" smtClean="0">
                          <a:solidFill>
                            <a:srgbClr val="008000"/>
                          </a:solidFill>
                        </a:rPr>
                        <a:t> батьками, суспільством, державою</a:t>
                      </a:r>
                      <a:endParaRPr lang="ru-RU" sz="2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>
                          <a:solidFill>
                            <a:srgbClr val="008000"/>
                          </a:solidFill>
                        </a:rPr>
                        <a:t>Перед</a:t>
                      </a:r>
                      <a:r>
                        <a:rPr lang="uk-UA" sz="2800" baseline="0" dirty="0" smtClean="0">
                          <a:solidFill>
                            <a:srgbClr val="008000"/>
                          </a:solidFill>
                        </a:rPr>
                        <a:t> Богом </a:t>
                      </a:r>
                      <a:r>
                        <a:rPr lang="uk-UA" sz="2800" baseline="0" dirty="0" smtClean="0">
                          <a:solidFill>
                            <a:srgbClr val="008000"/>
                          </a:solidFill>
                        </a:rPr>
                        <a:t>у першу </a:t>
                      </a:r>
                      <a:r>
                        <a:rPr lang="uk-UA" sz="2800" baseline="0" dirty="0" smtClean="0">
                          <a:solidFill>
                            <a:srgbClr val="008000"/>
                          </a:solidFill>
                        </a:rPr>
                        <a:t>чергу</a:t>
                      </a:r>
                      <a:endParaRPr lang="ru-RU" sz="2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Повага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За певні вчинки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dirty="0" smtClean="0"/>
                        <a:t>Боже</a:t>
                      </a:r>
                      <a:r>
                        <a:rPr lang="uk-UA" sz="2800" baseline="0" dirty="0" smtClean="0"/>
                        <a:t> творіння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Наші цінності й переконання зумовлені світоглядом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0042"/>
                </a:solidFill>
              </a:rPr>
              <a:t>Переконання – це наші думки й розуміння світу і життя, які ми вважаємо </a:t>
            </a:r>
            <a:r>
              <a:rPr lang="uk-UA" b="1" dirty="0" smtClean="0">
                <a:solidFill>
                  <a:srgbClr val="000042"/>
                </a:solidFill>
              </a:rPr>
              <a:t>істинними</a:t>
            </a:r>
            <a:endParaRPr lang="uk-UA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000042"/>
              </a:solidFill>
            </a:endParaRPr>
          </a:p>
          <a:p>
            <a:r>
              <a:rPr lang="uk-UA" b="1" dirty="0" smtClean="0">
                <a:solidFill>
                  <a:srgbClr val="000042"/>
                </a:solidFill>
              </a:rPr>
              <a:t>Цінності – це думки</a:t>
            </a:r>
            <a:r>
              <a:rPr lang="en-US" b="1" dirty="0" smtClean="0">
                <a:solidFill>
                  <a:srgbClr val="000042"/>
                </a:solidFill>
              </a:rPr>
              <a:t>, </a:t>
            </a:r>
            <a:r>
              <a:rPr lang="uk-UA" b="1" dirty="0" smtClean="0">
                <a:solidFill>
                  <a:srgbClr val="000042"/>
                </a:solidFill>
              </a:rPr>
              <a:t>почуття і принципи,</a:t>
            </a:r>
            <a:r>
              <a:rPr lang="en-US" b="1" dirty="0" smtClean="0">
                <a:solidFill>
                  <a:srgbClr val="000042"/>
                </a:solidFill>
              </a:rPr>
              <a:t> </a:t>
            </a:r>
            <a:r>
              <a:rPr lang="uk-UA" b="1" dirty="0" smtClean="0">
                <a:solidFill>
                  <a:srgbClr val="000042"/>
                </a:solidFill>
              </a:rPr>
              <a:t>що</a:t>
            </a:r>
            <a:r>
              <a:rPr lang="uk-UA" b="1" dirty="0" smtClean="0">
                <a:solidFill>
                  <a:srgbClr val="000042"/>
                </a:solidFill>
              </a:rPr>
              <a:t> </a:t>
            </a:r>
            <a:r>
              <a:rPr lang="uk-UA" b="1" dirty="0" smtClean="0">
                <a:solidFill>
                  <a:srgbClr val="000042"/>
                </a:solidFill>
              </a:rPr>
              <a:t>є для нас </a:t>
            </a:r>
            <a:r>
              <a:rPr lang="uk-UA" b="1" dirty="0" smtClean="0">
                <a:solidFill>
                  <a:srgbClr val="000042"/>
                </a:solidFill>
              </a:rPr>
              <a:t>найважливішими</a:t>
            </a:r>
            <a:endParaRPr lang="en-US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182F7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33400" y="1600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>
                <a:solidFill>
                  <a:schemeClr val="tx2"/>
                </a:solidFill>
              </a:rPr>
              <a:t/>
            </a:r>
            <a:br>
              <a:rPr lang="en-US" sz="4000" b="1">
                <a:solidFill>
                  <a:schemeClr val="tx2"/>
                </a:solidFill>
              </a:rPr>
            </a:br>
            <a:endParaRPr lang="en-US" sz="4000" b="1">
              <a:solidFill>
                <a:schemeClr val="tx2"/>
              </a:solidFill>
            </a:endParaRPr>
          </a:p>
        </p:txBody>
      </p:sp>
      <p:sp useBgFill="1">
        <p:nvSpPr>
          <p:cNvPr id="40964" name="Rectangle 4"/>
          <p:cNvSpPr>
            <a:spLocks noChangeArrowheads="1"/>
          </p:cNvSpPr>
          <p:nvPr/>
        </p:nvSpPr>
        <p:spPr bwMode="auto">
          <a:xfrm>
            <a:off x="-285720" y="0"/>
            <a:ext cx="9429720" cy="68580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5410200"/>
            <a:ext cx="8229600" cy="30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800" smtClean="0"/>
              <a:t/>
            </a:r>
            <a:br>
              <a:rPr lang="en-US" sz="800" smtClean="0"/>
            </a:br>
            <a:endParaRPr lang="en-US" sz="800" smtClean="0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38200" y="5715000"/>
            <a:ext cx="7543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endParaRPr lang="en-US" b="1" i="1" dirty="0"/>
          </a:p>
          <a:p>
            <a:pPr marL="342900" indent="-342900">
              <a:spcBef>
                <a:spcPct val="50000"/>
              </a:spcBef>
            </a:pPr>
            <a:endParaRPr lang="en-US" sz="3200" b="1" dirty="0">
              <a:latin typeface="Elephant" pitchFamily="18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914400" y="2667000"/>
            <a:ext cx="74676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 i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endParaRPr lang="en-US" sz="2000" b="1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505200" y="2251075"/>
            <a:ext cx="205740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000" b="1" dirty="0">
                <a:solidFill>
                  <a:srgbClr val="800000"/>
                </a:solidFill>
              </a:rPr>
              <a:t>Вчинки</a:t>
            </a:r>
            <a:endParaRPr lang="en-US" sz="2000" b="1" dirty="0">
              <a:solidFill>
                <a:srgbClr val="800000"/>
              </a:solidFill>
            </a:endParaRP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V="1">
            <a:off x="5905500" y="3203575"/>
            <a:ext cx="685800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4648200" y="1031875"/>
            <a:ext cx="2286000" cy="254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>
            <a:off x="3276600" y="3775075"/>
            <a:ext cx="2286000" cy="206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V="1">
            <a:off x="5562600" y="2667000"/>
            <a:ext cx="609600" cy="1128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1" name="Line 14"/>
          <p:cNvSpPr>
            <a:spLocks noChangeShapeType="1"/>
          </p:cNvSpPr>
          <p:nvPr/>
        </p:nvSpPr>
        <p:spPr bwMode="auto">
          <a:xfrm>
            <a:off x="3733800" y="2974975"/>
            <a:ext cx="1600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42" name="Line 15"/>
          <p:cNvSpPr>
            <a:spLocks noChangeShapeType="1"/>
          </p:cNvSpPr>
          <p:nvPr/>
        </p:nvSpPr>
        <p:spPr bwMode="auto">
          <a:xfrm flipV="1">
            <a:off x="5334000" y="2289175"/>
            <a:ext cx="4572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3071802" y="4724400"/>
            <a:ext cx="241459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800" b="1" dirty="0">
                <a:solidFill>
                  <a:srgbClr val="000042"/>
                </a:solidFill>
              </a:rPr>
              <a:t>Світогляд</a:t>
            </a:r>
            <a:endParaRPr lang="en-US" sz="2800" b="1" dirty="0">
              <a:solidFill>
                <a:srgbClr val="000042"/>
              </a:solidFill>
            </a:endParaRP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619500" y="3203575"/>
            <a:ext cx="1828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b="1" dirty="0">
                <a:solidFill>
                  <a:srgbClr val="000042"/>
                </a:solidFill>
              </a:rPr>
              <a:t>Цінності</a:t>
            </a:r>
            <a:endParaRPr lang="en-US" sz="2400" dirty="0">
              <a:solidFill>
                <a:srgbClr val="000042"/>
              </a:solidFill>
            </a:endParaRPr>
          </a:p>
        </p:txBody>
      </p:sp>
      <p:sp>
        <p:nvSpPr>
          <p:cNvPr id="22545" name="Line 18"/>
          <p:cNvSpPr>
            <a:spLocks noChangeShapeType="1"/>
          </p:cNvSpPr>
          <p:nvPr/>
        </p:nvSpPr>
        <p:spPr bwMode="auto">
          <a:xfrm>
            <a:off x="4648200" y="1066800"/>
            <a:ext cx="1485900" cy="422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785786" y="3429000"/>
            <a:ext cx="233841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800" b="1" dirty="0">
                <a:solidFill>
                  <a:srgbClr val="000042"/>
                </a:solidFill>
              </a:rPr>
              <a:t>Невидиме</a:t>
            </a:r>
            <a:endParaRPr lang="en-US" sz="2800" dirty="0">
              <a:solidFill>
                <a:srgbClr val="000042"/>
              </a:solidFill>
            </a:endParaRPr>
          </a:p>
        </p:txBody>
      </p:sp>
      <p:sp>
        <p:nvSpPr>
          <p:cNvPr id="22547" name="Line 20"/>
          <p:cNvSpPr>
            <a:spLocks noChangeShapeType="1"/>
          </p:cNvSpPr>
          <p:nvPr/>
        </p:nvSpPr>
        <p:spPr bwMode="auto">
          <a:xfrm flipH="1">
            <a:off x="2590800" y="1052513"/>
            <a:ext cx="2057400" cy="4229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2247900" y="3089275"/>
            <a:ext cx="3200400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 flipV="1">
            <a:off x="5410200" y="2057400"/>
            <a:ext cx="685800" cy="10287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0" name="Line 23"/>
          <p:cNvSpPr>
            <a:spLocks noChangeShapeType="1"/>
          </p:cNvSpPr>
          <p:nvPr/>
        </p:nvSpPr>
        <p:spPr bwMode="auto">
          <a:xfrm>
            <a:off x="2933700" y="4610100"/>
            <a:ext cx="297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84" name="Text Box 24"/>
          <p:cNvSpPr txBox="1">
            <a:spLocks noChangeArrowheads="1"/>
          </p:cNvSpPr>
          <p:nvPr/>
        </p:nvSpPr>
        <p:spPr bwMode="auto">
          <a:xfrm>
            <a:off x="3214678" y="4024313"/>
            <a:ext cx="222727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400" b="1" dirty="0">
                <a:solidFill>
                  <a:srgbClr val="000042"/>
                </a:solidFill>
              </a:rPr>
              <a:t>Переконання</a:t>
            </a:r>
            <a:endParaRPr lang="en-US" sz="2400" dirty="0">
              <a:solidFill>
                <a:srgbClr val="000042"/>
              </a:solidFill>
            </a:endParaRPr>
          </a:p>
        </p:txBody>
      </p:sp>
      <p:sp>
        <p:nvSpPr>
          <p:cNvPr id="40985" name="Text Box 25"/>
          <p:cNvSpPr txBox="1">
            <a:spLocks noChangeArrowheads="1"/>
          </p:cNvSpPr>
          <p:nvPr/>
        </p:nvSpPr>
        <p:spPr bwMode="auto">
          <a:xfrm>
            <a:off x="1524000" y="2514600"/>
            <a:ext cx="16002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2800" b="1" dirty="0">
                <a:solidFill>
                  <a:srgbClr val="800000"/>
                </a:solidFill>
              </a:rPr>
              <a:t>Видиме</a:t>
            </a:r>
            <a:endParaRPr lang="en-US" sz="2800" dirty="0">
              <a:solidFill>
                <a:srgbClr val="800000"/>
              </a:solidFill>
            </a:endParaRPr>
          </a:p>
        </p:txBody>
      </p:sp>
      <p:sp>
        <p:nvSpPr>
          <p:cNvPr id="22553" name="Line 26"/>
          <p:cNvSpPr>
            <a:spLocks noChangeShapeType="1"/>
          </p:cNvSpPr>
          <p:nvPr/>
        </p:nvSpPr>
        <p:spPr bwMode="auto">
          <a:xfrm>
            <a:off x="2590800" y="5334000"/>
            <a:ext cx="3581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4" name="Line 27"/>
          <p:cNvSpPr>
            <a:spLocks noChangeShapeType="1"/>
          </p:cNvSpPr>
          <p:nvPr/>
        </p:nvSpPr>
        <p:spPr bwMode="auto">
          <a:xfrm flipV="1">
            <a:off x="6172200" y="3581400"/>
            <a:ext cx="762000" cy="1752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2555" name="Rectangle 28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uk-UA" sz="3600" b="1" smtClean="0">
                <a:solidFill>
                  <a:srgbClr val="000042"/>
                </a:solidFill>
              </a:rPr>
              <a:t>Піраміда Шульца</a:t>
            </a:r>
            <a:endParaRPr lang="en-US" sz="3600" b="1" smtClean="0">
              <a:solidFill>
                <a:srgbClr val="00004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9" grpId="0"/>
      <p:bldP spid="40976" grpId="0"/>
      <p:bldP spid="40977" grpId="0"/>
      <p:bldP spid="40979" grpId="0"/>
      <p:bldP spid="40981" grpId="0" animBg="1"/>
      <p:bldP spid="40982" grpId="0" animBg="1"/>
      <p:bldP spid="40984" grpId="0"/>
      <p:bldP spid="4098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b="1" smtClean="0"/>
              <a:t> АЙСБЕРГ</a:t>
            </a:r>
            <a:endParaRPr lang="ru-RU" b="1" smtClean="0"/>
          </a:p>
        </p:txBody>
      </p:sp>
      <p:pic>
        <p:nvPicPr>
          <p:cNvPr id="23555" name="Picture 3" descr="iceber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752600"/>
            <a:ext cx="4038600" cy="4343400"/>
          </a:xfrm>
          <a:noFill/>
        </p:spPr>
      </p:pic>
      <p:pic>
        <p:nvPicPr>
          <p:cNvPr id="23556" name="Picture 4" descr="iceberg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76800" y="1752600"/>
            <a:ext cx="4090988" cy="44116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solidFill>
                  <a:srgbClr val="800000"/>
                </a:solidFill>
                <a:latin typeface="Elephant" pitchFamily="18" charset="0"/>
              </a:rPr>
              <a:t> </a:t>
            </a:r>
            <a:r>
              <a:rPr lang="uk-UA" sz="3200" b="1" i="1" dirty="0">
                <a:solidFill>
                  <a:srgbClr val="800000"/>
                </a:solidFill>
                <a:latin typeface="Elephant" pitchFamily="18" charset="0"/>
              </a:rPr>
              <a:t>В</a:t>
            </a:r>
            <a:r>
              <a:rPr lang="uk-UA" sz="3200" b="1" i="1" dirty="0" smtClean="0">
                <a:solidFill>
                  <a:srgbClr val="800000"/>
                </a:solidFill>
                <a:latin typeface="Elephant" pitchFamily="18" charset="0"/>
              </a:rPr>
              <a:t>чинки і ставлення дітей</a:t>
            </a:r>
            <a:r>
              <a:rPr lang="en-US" sz="3200" b="1" i="1" dirty="0" smtClean="0">
                <a:solidFill>
                  <a:srgbClr val="800000"/>
                </a:solidFill>
                <a:latin typeface="Elephant" pitchFamily="18" charset="0"/>
              </a:rPr>
              <a:t/>
            </a:r>
            <a:br>
              <a:rPr lang="en-US" sz="3200" b="1" i="1" dirty="0" smtClean="0">
                <a:solidFill>
                  <a:srgbClr val="800000"/>
                </a:solidFill>
                <a:latin typeface="Elephant" pitchFamily="18" charset="0"/>
              </a:rPr>
            </a:br>
            <a:r>
              <a:rPr lang="uk-UA" sz="3200" b="1" i="1" dirty="0" smtClean="0">
                <a:solidFill>
                  <a:srgbClr val="800000"/>
                </a:solidFill>
                <a:latin typeface="Elephant" pitchFamily="18" charset="0"/>
              </a:rPr>
              <a:t>зумовлені </a:t>
            </a:r>
            <a:r>
              <a:rPr lang="en-US" sz="3200" b="1" i="1" dirty="0" smtClean="0">
                <a:solidFill>
                  <a:srgbClr val="800000"/>
                </a:solidFill>
                <a:latin typeface="Elephant" pitchFamily="18" charset="0"/>
              </a:rPr>
              <a:t/>
            </a:r>
            <a:br>
              <a:rPr lang="en-US" sz="3200" b="1" i="1" dirty="0" smtClean="0">
                <a:solidFill>
                  <a:srgbClr val="800000"/>
                </a:solidFill>
                <a:latin typeface="Elephant" pitchFamily="18" charset="0"/>
              </a:rPr>
            </a:br>
            <a:r>
              <a:rPr lang="uk-UA" sz="3200" b="1" i="1" dirty="0" smtClean="0">
                <a:solidFill>
                  <a:srgbClr val="800000"/>
                </a:solidFill>
                <a:latin typeface="Elephant" pitchFamily="18" charset="0"/>
              </a:rPr>
              <a:t>переконаннями й цінностями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000042"/>
                </a:solidFill>
              </a:rPr>
              <a:t>Наші цінності й переконання </a:t>
            </a:r>
            <a:r>
              <a:rPr lang="uk-UA" b="1" dirty="0">
                <a:solidFill>
                  <a:srgbClr val="000042"/>
                </a:solidFill>
              </a:rPr>
              <a:t>з</a:t>
            </a:r>
            <a:r>
              <a:rPr lang="uk-UA" b="1" dirty="0" smtClean="0">
                <a:solidFill>
                  <a:srgbClr val="000042"/>
                </a:solidFill>
              </a:rPr>
              <a:t>умовлюють </a:t>
            </a:r>
            <a:r>
              <a:rPr lang="uk-UA" b="1" dirty="0" smtClean="0">
                <a:solidFill>
                  <a:srgbClr val="000042"/>
                </a:solidFill>
              </a:rPr>
              <a:t>наші вчинки, поведінку і </a:t>
            </a:r>
            <a:r>
              <a:rPr lang="uk-UA" b="1" dirty="0" smtClean="0">
                <a:solidFill>
                  <a:srgbClr val="000042"/>
                </a:solidFill>
              </a:rPr>
              <a:t>ставлення</a:t>
            </a:r>
            <a:endParaRPr lang="en-US" b="1" dirty="0" smtClean="0">
              <a:solidFill>
                <a:srgbClr val="000042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000042"/>
                </a:solidFill>
              </a:rPr>
              <a:t>Від світогляду, переконань і цінностей - до вчинків і </a:t>
            </a:r>
            <a:r>
              <a:rPr lang="uk-UA" b="1" dirty="0" smtClean="0">
                <a:solidFill>
                  <a:srgbClr val="000042"/>
                </a:solidFill>
              </a:rPr>
              <a:t>ставлення</a:t>
            </a:r>
            <a:endParaRPr lang="en-US" b="1" dirty="0" smtClean="0">
              <a:solidFill>
                <a:srgbClr val="000042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000042"/>
                </a:solidFill>
              </a:rPr>
              <a:t>Ось чому ми стверджуємо, що світогляд є основою морального розвитку </a:t>
            </a:r>
            <a:r>
              <a:rPr lang="uk-UA" b="1" dirty="0" smtClean="0">
                <a:solidFill>
                  <a:srgbClr val="000042"/>
                </a:solidFill>
              </a:rPr>
              <a:t>особистості </a:t>
            </a:r>
            <a:endParaRPr lang="en-US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Приклад з посібника “МПС</a:t>
            </a:r>
            <a:r>
              <a:rPr lang="en-US" b="1" i="1" dirty="0" smtClean="0">
                <a:solidFill>
                  <a:srgbClr val="800000"/>
                </a:solidFill>
                <a:latin typeface="Elephant" pitchFamily="18" charset="0"/>
              </a:rPr>
              <a:t>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000042"/>
                </a:solidFill>
              </a:rPr>
              <a:t>  </a:t>
            </a:r>
          </a:p>
          <a:p>
            <a:pPr>
              <a:buNone/>
            </a:pPr>
            <a:endParaRPr lang="uk-UA" b="1" dirty="0" smtClean="0">
              <a:solidFill>
                <a:srgbClr val="000042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000042"/>
                </a:solidFill>
              </a:rPr>
              <a:t>   Лист бабусі про реальність </a:t>
            </a:r>
            <a:r>
              <a:rPr lang="uk-UA" b="1" dirty="0" err="1" smtClean="0">
                <a:solidFill>
                  <a:srgbClr val="000042"/>
                </a:solidFill>
              </a:rPr>
              <a:t>“невидимого”</a:t>
            </a:r>
            <a:r>
              <a:rPr lang="uk-UA" b="1" dirty="0" smtClean="0">
                <a:solidFill>
                  <a:srgbClr val="000042"/>
                </a:solidFill>
              </a:rPr>
              <a:t> світу (Урок 28, розділ 6)</a:t>
            </a:r>
            <a:endParaRPr lang="en-US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ОБГОВОРЕННЯ В ГРУПАХ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b="1" dirty="0" smtClean="0">
                <a:solidFill>
                  <a:srgbClr val="002060"/>
                </a:solidFill>
              </a:rPr>
              <a:t>В чому Ви вбачаєте різницю між «ідеалом» і «ідолом» ?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uk-UA" b="1" dirty="0" smtClean="0">
                <a:solidFill>
                  <a:srgbClr val="002060"/>
                </a:solidFill>
              </a:rPr>
              <a:t>Чому зараз не завжди спрацьовує те, що ще донедавна вважалось «загальнолюдськими» цінностями?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uk-UA" b="1" dirty="0" smtClean="0">
                <a:solidFill>
                  <a:srgbClr val="002060"/>
                </a:solidFill>
              </a:rPr>
              <a:t>Яким чином Ви, як вчитель, </a:t>
            </a:r>
            <a:r>
              <a:rPr lang="uk-UA" b="1" dirty="0" smtClean="0">
                <a:solidFill>
                  <a:srgbClr val="002060"/>
                </a:solidFill>
              </a:rPr>
              <a:t>впливаєте (</a:t>
            </a:r>
            <a:r>
              <a:rPr lang="uk-UA" b="1" smtClean="0">
                <a:solidFill>
                  <a:srgbClr val="002060"/>
                </a:solidFill>
              </a:rPr>
              <a:t>можете впливати) </a:t>
            </a:r>
            <a:r>
              <a:rPr lang="uk-UA" b="1" dirty="0" smtClean="0">
                <a:solidFill>
                  <a:srgbClr val="002060"/>
                </a:solidFill>
              </a:rPr>
              <a:t>на формування світогляду учнів?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/>
                </a:solidFill>
              </a:rPr>
              <a:t>Що дає дитині світогляд?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7030A0"/>
                </a:solidFill>
              </a:rPr>
              <a:t>Дає відповіді на важливі запитання.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7030A0"/>
                </a:solidFill>
              </a:rPr>
              <a:t>Формує переконання.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7030A0"/>
                </a:solidFill>
              </a:rPr>
              <a:t>Через переконання формує цінності.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7030A0"/>
                </a:solidFill>
              </a:rPr>
              <a:t>Зумовлює поведінку і вчинки  дитини.</a:t>
            </a:r>
          </a:p>
          <a:p>
            <a:pPr marL="514350" indent="-514350">
              <a:buAutoNum type="arabicPeriod"/>
            </a:pPr>
            <a:r>
              <a:rPr lang="uk-UA" b="1" dirty="0" smtClean="0">
                <a:solidFill>
                  <a:srgbClr val="7030A0"/>
                </a:solidFill>
              </a:rPr>
              <a:t>Впливає на майбутнє дитини у подальшому житті.</a:t>
            </a: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800000"/>
                </a:solidFill>
                <a:latin typeface="Elephant" pitchFamily="18" charset="0"/>
              </a:rPr>
              <a:t>Питання на які має відповісти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0042"/>
                </a:solidFill>
              </a:rPr>
              <a:t>Хто я</a:t>
            </a:r>
            <a:r>
              <a:rPr lang="en-US" b="1" dirty="0" smtClean="0">
                <a:solidFill>
                  <a:srgbClr val="000042"/>
                </a:solidFill>
              </a:rPr>
              <a:t>? </a:t>
            </a:r>
            <a:r>
              <a:rPr lang="uk-UA" b="1" dirty="0" smtClean="0">
                <a:solidFill>
                  <a:srgbClr val="000042"/>
                </a:solidFill>
              </a:rPr>
              <a:t>Звідки моє походження</a:t>
            </a:r>
            <a:r>
              <a:rPr lang="en-US" b="1" dirty="0" smtClean="0">
                <a:solidFill>
                  <a:srgbClr val="000042"/>
                </a:solidFill>
              </a:rPr>
              <a:t>?</a:t>
            </a:r>
          </a:p>
          <a:p>
            <a:r>
              <a:rPr lang="uk-UA" b="1" dirty="0" smtClean="0">
                <a:solidFill>
                  <a:srgbClr val="000042"/>
                </a:solidFill>
              </a:rPr>
              <a:t>Чому я тут</a:t>
            </a:r>
            <a:r>
              <a:rPr lang="en-US" b="1" dirty="0" smtClean="0">
                <a:solidFill>
                  <a:srgbClr val="000042"/>
                </a:solidFill>
              </a:rPr>
              <a:t>?  </a:t>
            </a:r>
            <a:r>
              <a:rPr lang="uk-UA" b="1" dirty="0" smtClean="0">
                <a:solidFill>
                  <a:srgbClr val="000042"/>
                </a:solidFill>
              </a:rPr>
              <a:t>Для чого я існую</a:t>
            </a:r>
            <a:r>
              <a:rPr lang="en-US" b="1" dirty="0" smtClean="0">
                <a:solidFill>
                  <a:srgbClr val="000042"/>
                </a:solidFill>
              </a:rPr>
              <a:t>?</a:t>
            </a:r>
            <a:endParaRPr lang="en-US" b="1" i="1" dirty="0" smtClean="0">
              <a:solidFill>
                <a:srgbClr val="000042"/>
              </a:solidFill>
            </a:endParaRPr>
          </a:p>
          <a:p>
            <a:r>
              <a:rPr lang="uk-UA" b="1" i="1" dirty="0" smtClean="0">
                <a:solidFill>
                  <a:srgbClr val="000042"/>
                </a:solidFill>
              </a:rPr>
              <a:t>Що не так з цим світом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</a:p>
          <a:p>
            <a:r>
              <a:rPr lang="uk-UA" b="1" i="1" dirty="0" smtClean="0">
                <a:solidFill>
                  <a:srgbClr val="000042"/>
                </a:solidFill>
              </a:rPr>
              <a:t>Що потрібно для того, щоб жити по-дійсному гідним життям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</a:p>
          <a:p>
            <a:r>
              <a:rPr lang="uk-UA" b="1" i="1" dirty="0" smtClean="0">
                <a:solidFill>
                  <a:srgbClr val="000042"/>
                </a:solidFill>
              </a:rPr>
              <a:t>Що там, у майбутньому</a:t>
            </a:r>
            <a:r>
              <a:rPr lang="en-US" b="1" i="1" dirty="0" smtClean="0">
                <a:solidFill>
                  <a:srgbClr val="000042"/>
                </a:solidFill>
              </a:rPr>
              <a:t>? </a:t>
            </a:r>
            <a:r>
              <a:rPr lang="uk-UA" b="1" i="1" dirty="0" smtClean="0">
                <a:solidFill>
                  <a:srgbClr val="000042"/>
                </a:solidFill>
              </a:rPr>
              <a:t>Що буде після смерті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Вправа </a:t>
            </a:r>
            <a:r>
              <a:rPr lang="en-US" sz="4000" b="1" i="1" dirty="0" smtClean="0"/>
              <a:t>      </a:t>
            </a:r>
            <a:r>
              <a:rPr lang="en-US" sz="4000" b="1" i="1" dirty="0" smtClean="0">
                <a:solidFill>
                  <a:srgbClr val="000042"/>
                </a:solidFill>
              </a:rPr>
              <a:t/>
            </a:r>
            <a:br>
              <a:rPr lang="en-US" sz="4000" b="1" i="1" dirty="0" smtClean="0">
                <a:solidFill>
                  <a:srgbClr val="000042"/>
                </a:solidFill>
              </a:rPr>
            </a:br>
            <a:r>
              <a:rPr lang="en-US" sz="4000" b="1" i="1" dirty="0" smtClean="0">
                <a:solidFill>
                  <a:srgbClr val="000042"/>
                </a:solidFill>
              </a:rPr>
              <a:t>  </a:t>
            </a:r>
            <a:r>
              <a:rPr lang="en-US" sz="3200" b="1" dirty="0" smtClean="0">
                <a:solidFill>
                  <a:srgbClr val="000042"/>
                </a:solidFill>
              </a:rPr>
              <a:t>5 </a:t>
            </a:r>
            <a:r>
              <a:rPr lang="uk-UA" sz="3200" b="1" dirty="0" smtClean="0">
                <a:solidFill>
                  <a:srgbClr val="000042"/>
                </a:solidFill>
              </a:rPr>
              <a:t>хвилин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b="1" dirty="0" smtClean="0">
                <a:solidFill>
                  <a:srgbClr val="000042"/>
                </a:solidFill>
                <a:latin typeface="Arial Black" pitchFamily="34" charset="0"/>
              </a:rPr>
              <a:t>Дайте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відповіді на питання (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принаймні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2-3):</a:t>
            </a:r>
            <a:r>
              <a:rPr lang="en-US" b="1" dirty="0" smtClean="0">
                <a:solidFill>
                  <a:srgbClr val="000042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000042"/>
                </a:solidFill>
              </a:rPr>
              <a:t>Хто я</a:t>
            </a:r>
            <a:r>
              <a:rPr lang="en-US" b="1" dirty="0" smtClean="0">
                <a:solidFill>
                  <a:srgbClr val="000042"/>
                </a:solidFill>
              </a:rPr>
              <a:t>? </a:t>
            </a:r>
            <a:r>
              <a:rPr lang="uk-UA" b="1" dirty="0" smtClean="0">
                <a:solidFill>
                  <a:srgbClr val="000042"/>
                </a:solidFill>
              </a:rPr>
              <a:t>Звідки моє походження</a:t>
            </a:r>
            <a:r>
              <a:rPr lang="en-US" b="1" dirty="0" smtClean="0">
                <a:solidFill>
                  <a:srgbClr val="000042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000042"/>
                </a:solidFill>
              </a:rPr>
              <a:t>Чому я тут</a:t>
            </a:r>
            <a:r>
              <a:rPr lang="en-US" b="1" dirty="0" smtClean="0">
                <a:solidFill>
                  <a:srgbClr val="000042"/>
                </a:solidFill>
              </a:rPr>
              <a:t>?  </a:t>
            </a:r>
            <a:r>
              <a:rPr lang="uk-UA" b="1" dirty="0" smtClean="0">
                <a:solidFill>
                  <a:srgbClr val="000042"/>
                </a:solidFill>
              </a:rPr>
              <a:t>Для чого я існую</a:t>
            </a:r>
            <a:r>
              <a:rPr lang="en-US" b="1" dirty="0" smtClean="0">
                <a:solidFill>
                  <a:srgbClr val="000042"/>
                </a:solidFill>
              </a:rPr>
              <a:t>?</a:t>
            </a:r>
            <a:endParaRPr lang="en-US" b="1" i="1" dirty="0" smtClean="0">
              <a:solidFill>
                <a:srgbClr val="000042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000042"/>
                </a:solidFill>
              </a:rPr>
              <a:t>Що не так з цим світом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000042"/>
                </a:solidFill>
              </a:rPr>
              <a:t>Що потрібно для того, щоб жити по-дійсному гідним життям 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000042"/>
                </a:solidFill>
              </a:rPr>
              <a:t>Що там у майбутньому</a:t>
            </a:r>
            <a:r>
              <a:rPr lang="en-US" b="1" i="1" dirty="0" smtClean="0">
                <a:solidFill>
                  <a:srgbClr val="000042"/>
                </a:solidFill>
              </a:rPr>
              <a:t>? </a:t>
            </a:r>
            <a:r>
              <a:rPr lang="uk-UA" b="1" i="1" dirty="0" smtClean="0">
                <a:solidFill>
                  <a:srgbClr val="000042"/>
                </a:solidFill>
              </a:rPr>
              <a:t>Що буде після смерті</a:t>
            </a:r>
            <a:r>
              <a:rPr lang="en-US" b="1" i="1" dirty="0" smtClean="0">
                <a:solidFill>
                  <a:srgbClr val="000042"/>
                </a:solidFill>
              </a:rPr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Два приклади  типів світогляду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Матеріалістичний</a:t>
            </a:r>
            <a:endParaRPr lang="uk-UA" sz="2800" dirty="0">
              <a:solidFill>
                <a:srgbClr val="002060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94" y="2721769"/>
            <a:ext cx="3810000" cy="2857500"/>
          </a:xfrm>
        </p:spPr>
      </p:pic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Біблійно-християнський</a:t>
            </a:r>
            <a:endParaRPr lang="uk-UA" sz="2800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780928"/>
            <a:ext cx="3168352" cy="280831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“Екле</a:t>
            </a:r>
            <a:r>
              <a:rPr lang="ru-RU" b="1" dirty="0" smtClean="0"/>
              <a:t>к</a:t>
            </a:r>
            <a:r>
              <a:rPr lang="uk-UA" b="1" dirty="0" err="1" smtClean="0"/>
              <a:t>тичний”</a:t>
            </a:r>
            <a:r>
              <a:rPr lang="uk-UA" b="1" dirty="0" smtClean="0"/>
              <a:t> світогляд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chemeClr val="tx2"/>
                </a:solidFill>
              </a:rPr>
              <a:t>   </a:t>
            </a:r>
            <a:r>
              <a:rPr lang="uk-UA" sz="3600" b="1" dirty="0" smtClean="0">
                <a:solidFill>
                  <a:schemeClr val="tx2"/>
                </a:solidFill>
              </a:rPr>
              <a:t>Спроба </a:t>
            </a:r>
            <a:r>
              <a:rPr lang="uk-UA" sz="3600" b="1" dirty="0" smtClean="0">
                <a:solidFill>
                  <a:schemeClr val="tx2"/>
                </a:solidFill>
              </a:rPr>
              <a:t>поєднати </a:t>
            </a:r>
            <a:r>
              <a:rPr lang="uk-UA" sz="3600" b="1" dirty="0" smtClean="0">
                <a:solidFill>
                  <a:schemeClr val="tx2"/>
                </a:solidFill>
              </a:rPr>
              <a:t>різні світогляди – це спроба знайти “шпаринку” для виправдання своїх не найкращих вчинків.</a:t>
            </a:r>
            <a:endParaRPr lang="ru-RU" sz="3600" b="1" dirty="0">
              <a:solidFill>
                <a:schemeClr val="tx2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262" y="2291556"/>
            <a:ext cx="3800475" cy="31432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Матеріалістичний світогляд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sz="2800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1.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Хто ми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?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Звідки походимо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?</a:t>
            </a: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Випадковий збіг дії якихось безособових </a:t>
            </a:r>
            <a:r>
              <a:rPr lang="uk-UA" sz="3200" b="1" dirty="0" smtClean="0">
                <a:solidFill>
                  <a:srgbClr val="000042"/>
                </a:solidFill>
              </a:rPr>
              <a:t>сил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Ми повністю складаємось з матерії, фізичного тіла</a:t>
            </a:r>
            <a:r>
              <a:rPr lang="en-US" sz="3200" b="1" dirty="0" smtClean="0">
                <a:solidFill>
                  <a:srgbClr val="000042"/>
                </a:solidFill>
              </a:rPr>
              <a:t>: </a:t>
            </a:r>
            <a:r>
              <a:rPr lang="uk-UA" sz="3200" b="1" dirty="0" smtClean="0">
                <a:solidFill>
                  <a:srgbClr val="000042"/>
                </a:solidFill>
              </a:rPr>
              <a:t>духовного виміру життя людини не </a:t>
            </a:r>
            <a:r>
              <a:rPr lang="uk-UA" sz="3200" b="1" dirty="0" smtClean="0">
                <a:solidFill>
                  <a:srgbClr val="000042"/>
                </a:solidFill>
              </a:rPr>
              <a:t>існує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Ми є</a:t>
            </a:r>
            <a:r>
              <a:rPr lang="en-US" sz="3200" b="1" dirty="0" smtClean="0">
                <a:solidFill>
                  <a:srgbClr val="000042"/>
                </a:solidFill>
              </a:rPr>
              <a:t> “</a:t>
            </a:r>
            <a:r>
              <a:rPr lang="uk-UA" sz="3200" b="1" dirty="0" smtClean="0">
                <a:solidFill>
                  <a:srgbClr val="000042"/>
                </a:solidFill>
              </a:rPr>
              <a:t>вищою формою тварин</a:t>
            </a:r>
            <a:r>
              <a:rPr lang="en-US" sz="3200" b="1" dirty="0" smtClean="0">
                <a:solidFill>
                  <a:srgbClr val="000042"/>
                </a:solidFill>
              </a:rPr>
              <a:t>”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800000"/>
                </a:solidFill>
                <a:latin typeface="Elephant" pitchFamily="18" charset="0"/>
              </a:rPr>
              <a:t>Матеріалістичний світогляд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sz="2800" b="1" dirty="0" smtClean="0">
              <a:solidFill>
                <a:srgbClr val="000042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2.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Чому я тут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?  </a:t>
            </a:r>
            <a:r>
              <a:rPr lang="uk-UA" b="1" dirty="0" smtClean="0">
                <a:solidFill>
                  <a:srgbClr val="000042"/>
                </a:solidFill>
                <a:latin typeface="Arial Black" pitchFamily="34" charset="0"/>
              </a:rPr>
              <a:t>Для чого я існую</a:t>
            </a:r>
            <a:r>
              <a:rPr lang="en-US" b="1" dirty="0" smtClean="0">
                <a:solidFill>
                  <a:srgbClr val="000042"/>
                </a:solidFill>
                <a:latin typeface="Arial Black" pitchFamily="34" charset="0"/>
              </a:rPr>
              <a:t>?</a:t>
            </a: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У людини немає абсолютної </a:t>
            </a:r>
            <a:r>
              <a:rPr lang="uk-UA" sz="3200" b="1" dirty="0" smtClean="0">
                <a:solidFill>
                  <a:srgbClr val="000042"/>
                </a:solidFill>
              </a:rPr>
              <a:t>цілі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Життя не має абсолютного виміру </a:t>
            </a:r>
            <a:r>
              <a:rPr lang="uk-UA" sz="3200" b="1" dirty="0" smtClean="0">
                <a:solidFill>
                  <a:srgbClr val="000042"/>
                </a:solidFill>
              </a:rPr>
              <a:t>цінності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 lvl="1"/>
            <a:r>
              <a:rPr lang="uk-UA" sz="3200" b="1" dirty="0" smtClean="0">
                <a:solidFill>
                  <a:srgbClr val="000042"/>
                </a:solidFill>
              </a:rPr>
              <a:t>Ми не були створені з якоюсь </a:t>
            </a:r>
            <a:r>
              <a:rPr lang="uk-UA" sz="3200" b="1" dirty="0" smtClean="0">
                <a:solidFill>
                  <a:srgbClr val="000042"/>
                </a:solidFill>
              </a:rPr>
              <a:t>метою</a:t>
            </a:r>
            <a:endParaRPr lang="en-US" sz="3200" b="1" dirty="0" smtClean="0">
              <a:solidFill>
                <a:srgbClr val="000042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931</Words>
  <Application>Microsoft Office PowerPoint</Application>
  <PresentationFormat>Экран (4:3)</PresentationFormat>
  <Paragraphs>143</Paragraphs>
  <Slides>27</Slides>
  <Notes>2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ВИХОВАННЯ ЦІННОСТЕЙ В РОДИНІ І ШКОЛІ</vt:lpstr>
      <vt:lpstr>                СВІТОГЛЯД ДИТИНИ</vt:lpstr>
      <vt:lpstr>Що дає дитині світогляд?</vt:lpstr>
      <vt:lpstr>Питання на які має відповісти світогляд</vt:lpstr>
      <vt:lpstr>Вправа          5 хвилин</vt:lpstr>
      <vt:lpstr>Два приклади  типів світогляду</vt:lpstr>
      <vt:lpstr>“Еклектичний” світогляд</vt:lpstr>
      <vt:lpstr>Матеріалістичний світогляд</vt:lpstr>
      <vt:lpstr>Матеріалістичний світогляд </vt:lpstr>
      <vt:lpstr>Матеріалістичний світогляд</vt:lpstr>
      <vt:lpstr>Матеріалістичний світогляд</vt:lpstr>
      <vt:lpstr>Матеріалістичний світогляд</vt:lpstr>
      <vt:lpstr>Матеріалістичний світогляд</vt:lpstr>
      <vt:lpstr>Християнський світогляд</vt:lpstr>
      <vt:lpstr>Християнський світогляд</vt:lpstr>
      <vt:lpstr>Християнський світогляд</vt:lpstr>
      <vt:lpstr>Християнський світогляд</vt:lpstr>
      <vt:lpstr>Християнський світогляд</vt:lpstr>
      <vt:lpstr>Християнський світогляд</vt:lpstr>
      <vt:lpstr>Дві цитати</vt:lpstr>
      <vt:lpstr>Порівняння</vt:lpstr>
      <vt:lpstr>Наші цінності й переконання зумовлені світоглядом</vt:lpstr>
      <vt:lpstr>Піраміда Шульца</vt:lpstr>
      <vt:lpstr> АЙСБЕРГ</vt:lpstr>
      <vt:lpstr> Вчинки і ставлення дітей зумовлені  переконаннями й цінностями</vt:lpstr>
      <vt:lpstr>Приклад з посібника “МПС”</vt:lpstr>
      <vt:lpstr>ОБГОВОРЕННЯ В ГРУПАХ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ФОРМУВАННЯ СВІТОГЛЯДУ</dc:title>
  <dc:creator>HP</dc:creator>
  <cp:lastModifiedBy>Dell</cp:lastModifiedBy>
  <cp:revision>37</cp:revision>
  <cp:lastPrinted>2013-10-05T07:10:00Z</cp:lastPrinted>
  <dcterms:created xsi:type="dcterms:W3CDTF">2012-03-06T06:15:08Z</dcterms:created>
  <dcterms:modified xsi:type="dcterms:W3CDTF">2013-10-22T13:49:49Z</dcterms:modified>
</cp:coreProperties>
</file>