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4" r:id="rId2"/>
    <p:sldId id="265" r:id="rId3"/>
    <p:sldId id="260" r:id="rId4"/>
    <p:sldId id="266" r:id="rId5"/>
    <p:sldId id="293" r:id="rId6"/>
    <p:sldId id="297" r:id="rId7"/>
    <p:sldId id="291" r:id="rId8"/>
    <p:sldId id="292" r:id="rId9"/>
    <p:sldId id="283" r:id="rId10"/>
    <p:sldId id="277" r:id="rId11"/>
    <p:sldId id="282" r:id="rId12"/>
    <p:sldId id="268" r:id="rId13"/>
    <p:sldId id="285" r:id="rId14"/>
    <p:sldId id="286" r:id="rId15"/>
    <p:sldId id="274" r:id="rId16"/>
    <p:sldId id="278" r:id="rId17"/>
    <p:sldId id="279" r:id="rId18"/>
    <p:sldId id="280" r:id="rId19"/>
    <p:sldId id="281" r:id="rId20"/>
    <p:sldId id="294" r:id="rId21"/>
    <p:sldId id="295" r:id="rId22"/>
    <p:sldId id="263" r:id="rId23"/>
    <p:sldId id="290" r:id="rId24"/>
    <p:sldId id="257" r:id="rId25"/>
    <p:sldId id="258" r:id="rId26"/>
    <p:sldId id="271" r:id="rId27"/>
    <p:sldId id="259" r:id="rId28"/>
    <p:sldId id="261" r:id="rId29"/>
    <p:sldId id="289" r:id="rId30"/>
    <p:sldId id="273" r:id="rId31"/>
    <p:sldId id="296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9AA"/>
    <a:srgbClr val="3BFBDB"/>
    <a:srgbClr val="FF6969"/>
    <a:srgbClr val="FF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D5CA4-7502-462F-8712-51CC9830F727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55A80-39F8-460E-AC58-70FF453EB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0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27B2-A024-4A1F-B9B2-8352FEF709B5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1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>
                <a:lumMod val="65000"/>
                <a:lumOff val="35000"/>
              </a:srgbClr>
            </a:gs>
            <a:gs pos="25000">
              <a:srgbClr val="21D6E0">
                <a:lumMod val="100000"/>
              </a:srgbClr>
            </a:gs>
            <a:gs pos="75000">
              <a:srgbClr val="0087E6">
                <a:lumMod val="76000"/>
              </a:srgbClr>
            </a:gs>
            <a:gs pos="100000">
              <a:srgbClr val="005CBF">
                <a:lumMod val="68000"/>
              </a:srgbClr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15.02.2017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644470" y="1166019"/>
            <a:ext cx="549953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Опис досвіду роботи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у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чителя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української мови та літератури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Тернопільської ЗОШ І-ІІІ ст.№21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Тернопільської міської ради Тернопільської області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Сесик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Оксани Олегівни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Picture 5" descr="D:\МАТЕРІАЛИ (РІЗНЕ)\День вчителя\IMG_0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744416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4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АТЕРІАЛИ (РІЗНЕ)\Творчі зустрічі\Урочини Лесі Українки\IMG_35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3"/>
          <a:stretch/>
        </p:blipFill>
        <p:spPr bwMode="auto">
          <a:xfrm>
            <a:off x="539552" y="3826140"/>
            <a:ext cx="5400000" cy="2880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Бібліотечні </a:t>
            </a:r>
            <a:r>
              <a:rPr lang="uk-UA" dirty="0" err="1" smtClean="0"/>
              <a:t>уроки</a:t>
            </a:r>
            <a:endParaRPr lang="uk-UA" dirty="0"/>
          </a:p>
        </p:txBody>
      </p:sp>
      <p:pic>
        <p:nvPicPr>
          <p:cNvPr id="4" name="Picture 2" descr="D:\МАТЕРІАЛИ (РІЗНЕ)\Творчі зустрічі\Дарія Чубата\IMG_67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20010" r="4613"/>
          <a:stretch/>
        </p:blipFill>
        <p:spPr bwMode="auto">
          <a:xfrm>
            <a:off x="3997096" y="1628800"/>
            <a:ext cx="5036024" cy="2879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МАТЕРІАЛИ (РІЗНЕ)\Творчі зустрічі\Урочини Лесі Українки\IMG_35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/>
          <a:stretch/>
        </p:blipFill>
        <p:spPr bwMode="auto">
          <a:xfrm>
            <a:off x="180030" y="1198185"/>
            <a:ext cx="4392488" cy="2647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/>
              <a:t>Позаурочна форма </a:t>
            </a:r>
            <a:r>
              <a:rPr lang="uk-UA" dirty="0" smtClean="0"/>
              <a:t>роботи</a:t>
            </a:r>
            <a:endParaRPr lang="uk-UA" dirty="0"/>
          </a:p>
        </p:txBody>
      </p:sp>
      <p:pic>
        <p:nvPicPr>
          <p:cNvPr id="5" name="Picture 4" descr="D:\МАТЕРІАЛИ (РІЗНЕ)\Художній гурток\IMG_66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"/>
          <a:stretch/>
        </p:blipFill>
        <p:spPr bwMode="auto">
          <a:xfrm>
            <a:off x="3851920" y="909120"/>
            <a:ext cx="523864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5229200"/>
            <a:ext cx="3025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/>
              <a:t>Короткотривалі проекти</a:t>
            </a:r>
          </a:p>
        </p:txBody>
      </p:sp>
      <p:pic>
        <p:nvPicPr>
          <p:cNvPr id="7" name="Picture 2" descr="D:\МАТЕРІАЛИ (РІЗНЕ)\Художній гурток\IMG_6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2" y="3435345"/>
            <a:ext cx="4977002" cy="331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551068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Проектна діяльність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12960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Проектна </a:t>
            </a:r>
            <a:r>
              <a:rPr lang="uk-UA" b="1" dirty="0" smtClean="0"/>
              <a:t>діяльність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>Макропроект «Твори добро</a:t>
            </a:r>
            <a:r>
              <a:rPr lang="uk-UA" dirty="0" smtClean="0"/>
              <a:t>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7387" y="273782"/>
            <a:ext cx="4489226" cy="657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788024" y="579127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i="1" dirty="0"/>
              <a:t>Довготривалі проекти</a:t>
            </a:r>
            <a:br>
              <a:rPr lang="uk-UA" sz="3000" b="1" i="1" dirty="0"/>
            </a:br>
            <a:endParaRPr lang="uk-UA" sz="3000" b="1" i="1" dirty="0"/>
          </a:p>
        </p:txBody>
      </p:sp>
    </p:spTree>
    <p:extLst>
      <p:ext uri="{BB962C8B-B14F-4D97-AF65-F5344CB8AC3E}">
        <p14:creationId xmlns:p14="http://schemas.microsoft.com/office/powerpoint/2010/main" val="36214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27249"/>
            <a:ext cx="3384376" cy="59097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</a:t>
            </a:r>
            <a:r>
              <a:rPr lang="uk-UA" dirty="0" smtClean="0"/>
              <a:t> </a:t>
            </a:r>
            <a:r>
              <a:rPr lang="uk-UA" dirty="0"/>
              <a:t>етап «Шлях до дитячих сердець»</a:t>
            </a:r>
          </a:p>
          <a:p>
            <a:r>
              <a:rPr lang="en-US" dirty="0"/>
              <a:t>II</a:t>
            </a:r>
            <a:r>
              <a:rPr lang="uk-UA" dirty="0"/>
              <a:t> етап «Творчий простір дитини»</a:t>
            </a:r>
          </a:p>
          <a:p>
            <a:r>
              <a:rPr lang="en-US" dirty="0"/>
              <a:t>III</a:t>
            </a:r>
            <a:r>
              <a:rPr lang="uk-UA" dirty="0"/>
              <a:t> етап «Школа мого успіху»</a:t>
            </a:r>
          </a:p>
          <a:p>
            <a:r>
              <a:rPr lang="en-US" dirty="0"/>
              <a:t>IV</a:t>
            </a:r>
            <a:r>
              <a:rPr lang="uk-UA" dirty="0"/>
              <a:t> етап «Красу бачать, мудрість чують, доброту відчувають»</a:t>
            </a:r>
          </a:p>
          <a:p>
            <a:r>
              <a:rPr lang="en-US" dirty="0"/>
              <a:t>V</a:t>
            </a:r>
            <a:r>
              <a:rPr lang="uk-UA" dirty="0"/>
              <a:t> етап «Палітра учнівських досягнень»</a:t>
            </a:r>
          </a:p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31540" y="188640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Макропроект «Твори добро»</a:t>
            </a:r>
          </a:p>
          <a:p>
            <a:pPr algn="ctr"/>
            <a:endParaRPr lang="uk-UA" sz="3200" b="1" dirty="0"/>
          </a:p>
        </p:txBody>
      </p:sp>
      <p:pic>
        <p:nvPicPr>
          <p:cNvPr id="5" name="Picture 2" descr="C:\Users\admin\Desktop\Подяки, грамоти\Журнали\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7300"/>
          <a:stretch/>
        </p:blipFill>
        <p:spPr bwMode="auto">
          <a:xfrm>
            <a:off x="4647668" y="881461"/>
            <a:ext cx="4064792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Подяки, грамоти\Журнали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6220" r="2730"/>
          <a:stretch/>
        </p:blipFill>
        <p:spPr bwMode="auto">
          <a:xfrm>
            <a:off x="3131840" y="3645024"/>
            <a:ext cx="3901554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9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Подяки, грамоти\Журнал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4" y="44624"/>
            <a:ext cx="2229428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Подяки, грамоти\Журнали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4" y="3753376"/>
            <a:ext cx="2229428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Подяки, грамоти\Журнали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40" y="44624"/>
            <a:ext cx="2229428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Подяки, грамоти\Журнали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83" y="44624"/>
            <a:ext cx="2229428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Подяки, грамоти\Журнали\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39" y="3753376"/>
            <a:ext cx="2229428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Подяки, грамоти\Журнали\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69" y="3753376"/>
            <a:ext cx="2229428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996952"/>
            <a:ext cx="9143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300" b="1" dirty="0" smtClean="0"/>
              <a:t>Видання шести випусків журналу </a:t>
            </a:r>
          </a:p>
          <a:p>
            <a:pPr algn="ctr"/>
            <a:r>
              <a:rPr lang="uk-UA" sz="2300" b="1" dirty="0" smtClean="0"/>
              <a:t>«Шкільний дивосвіт»</a:t>
            </a:r>
            <a:endParaRPr lang="uk-UA" sz="2300" b="1" dirty="0"/>
          </a:p>
        </p:txBody>
      </p:sp>
    </p:spTree>
    <p:extLst>
      <p:ext uri="{BB962C8B-B14F-4D97-AF65-F5344CB8AC3E}">
        <p14:creationId xmlns:p14="http://schemas.microsoft.com/office/powerpoint/2010/main" val="29406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МАТЕРІАЛИ (РІЗНЕ)\Творчі зустрічі\Дарія Чубата\IMG_678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16946"/>
          <a:stretch/>
        </p:blipFill>
        <p:spPr bwMode="auto">
          <a:xfrm>
            <a:off x="199296" y="764704"/>
            <a:ext cx="5067551" cy="298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МАТЕРІАЛИ (РІЗНЕ)\Творчі зустрічі\Дарія Чубата\IMG_67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11142" b="19991"/>
          <a:stretch/>
        </p:blipFill>
        <p:spPr bwMode="auto">
          <a:xfrm>
            <a:off x="899592" y="3861048"/>
            <a:ext cx="453105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Співпраця з бібліотеками міста</a:t>
            </a:r>
            <a:br>
              <a:rPr lang="uk-UA" dirty="0"/>
            </a:br>
            <a:endParaRPr lang="uk-UA" dirty="0"/>
          </a:p>
        </p:txBody>
      </p:sp>
      <p:pic>
        <p:nvPicPr>
          <p:cNvPr id="5" name="Picture 2" descr="D:\МАТЕРІАЛИ (РІЗНЕ)\Творчі зустрічі\Дарія Чубата\IMG_67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20010" r="4613"/>
          <a:stretch/>
        </p:blipFill>
        <p:spPr bwMode="auto">
          <a:xfrm>
            <a:off x="4103420" y="2708920"/>
            <a:ext cx="5036024" cy="2879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2120" y="5733256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Творчі зустрічі з </a:t>
            </a:r>
          </a:p>
          <a:p>
            <a:pPr algn="ctr"/>
            <a:r>
              <a:rPr lang="uk-UA" sz="3000" b="1" dirty="0" smtClean="0"/>
              <a:t>Д. Чубатою</a:t>
            </a:r>
            <a:endParaRPr lang="uk-UA" sz="3000" b="1" dirty="0"/>
          </a:p>
        </p:txBody>
      </p:sp>
    </p:spTree>
    <p:extLst>
      <p:ext uri="{BB962C8B-B14F-4D97-AF65-F5344CB8AC3E}">
        <p14:creationId xmlns:p14="http://schemas.microsoft.com/office/powerpoint/2010/main" val="39195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Творче сузір’я Тернопільщини</a:t>
            </a:r>
            <a:br>
              <a:rPr lang="uk-UA" dirty="0"/>
            </a:br>
            <a:r>
              <a:rPr lang="uk-UA" dirty="0"/>
              <a:t>Є. </a:t>
            </a:r>
            <a:r>
              <a:rPr lang="uk-UA" dirty="0" err="1" smtClean="0"/>
              <a:t>Безкоровайний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5" name="Picture 3" descr="D:\МАТЕРІАЛИ (РІЗНЕ)\Творчі зустрічі\Євген Безкоровайний\IMG_35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4" t="32012" r="1"/>
          <a:stretch/>
        </p:blipFill>
        <p:spPr bwMode="auto">
          <a:xfrm>
            <a:off x="6866576" y="3573016"/>
            <a:ext cx="2277424" cy="2966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МАТЕРІАЛИ (РІЗНЕ)\Творчі зустрічі\Євген Безкоровайний\IMG_35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11133" r="13694"/>
          <a:stretch/>
        </p:blipFill>
        <p:spPr bwMode="auto">
          <a:xfrm>
            <a:off x="411702" y="1268760"/>
            <a:ext cx="2022551" cy="3410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МАТЕРІАЛИ (РІЗНЕ)\Творчі зустрічі\Євген Безкоровайний\IMG_35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t="22266" r="3184"/>
          <a:stretch/>
        </p:blipFill>
        <p:spPr bwMode="auto">
          <a:xfrm>
            <a:off x="1907704" y="2072316"/>
            <a:ext cx="5493864" cy="343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0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МАТЕРІАЛИ (РІЗНЕ)\Світ, який  люблю (зустріч з поетесами Тернопілля)\Світ який люблю (зустріч з поетесами Тернопілля)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8960"/>
            <a:ext cx="5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МАТЕРІАЛИ (РІЗНЕ)\Світ, який  люблю (зустріч з поетесами Тернопілля)\Світ який люблю (зустріч з поетесами Тернопілля)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74" t="15107" r="10383"/>
          <a:stretch/>
        </p:blipFill>
        <p:spPr bwMode="auto">
          <a:xfrm>
            <a:off x="3523318" y="1412776"/>
            <a:ext cx="5523740" cy="305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Творче сузір’я Тернопільщини </a:t>
            </a:r>
            <a:br>
              <a:rPr lang="uk-UA" dirty="0" smtClean="0"/>
            </a:br>
            <a:r>
              <a:rPr lang="uk-UA" dirty="0" smtClean="0"/>
              <a:t>Марія </a:t>
            </a:r>
            <a:r>
              <a:rPr lang="uk-UA" dirty="0" err="1" smtClean="0"/>
              <a:t>Баліцька</a:t>
            </a:r>
            <a:endParaRPr lang="uk-UA" dirty="0"/>
          </a:p>
        </p:txBody>
      </p:sp>
      <p:pic>
        <p:nvPicPr>
          <p:cNvPr id="6" name="Picture 3" descr="D:\МАТЕРІАЛИ (РІЗНЕ)\Світ, який  люблю (зустріч з поетесами Тернопілля)\Світ який люблю (зустріч з поетесами Тернопілля)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4" y="1556792"/>
            <a:ext cx="2796311" cy="4194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0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Світ, який люблю </a:t>
            </a:r>
            <a:br>
              <a:rPr lang="uk-UA" dirty="0"/>
            </a:br>
            <a:r>
              <a:rPr lang="uk-UA" dirty="0"/>
              <a:t>Фотовиставка Семенюк-</a:t>
            </a:r>
            <a:r>
              <a:rPr lang="uk-UA" dirty="0" err="1"/>
              <a:t>Штангей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Picture 3" descr="D:\МАТЕРІАЛИ (РІЗНЕ)\Світ, який  люблю (зустріч з поетесами Тернопілля)\Світ який люблю (зустріч з поетесами Тернопілля)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7877" r="2022" b="3658"/>
          <a:stretch/>
        </p:blipFill>
        <p:spPr bwMode="auto">
          <a:xfrm>
            <a:off x="3347864" y="3594144"/>
            <a:ext cx="4394580" cy="318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МАТЕРІАЛИ (РІЗНЕ)\Світ, який  люблю (зустріч з поетесами Тернопілля)\Світ який люблю (зустріч з поетесами Тернопілля)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55"/>
          <a:stretch/>
        </p:blipFill>
        <p:spPr bwMode="auto">
          <a:xfrm>
            <a:off x="107504" y="1165785"/>
            <a:ext cx="3949816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МАТЕРІАЛИ (РІЗНЕ)\Світ, який  люблю (зустріч з поетесами Тернопілля)\Світ який люблю (зустріч з поетесами Тернопілля) (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1"/>
          <a:stretch/>
        </p:blipFill>
        <p:spPr bwMode="auto">
          <a:xfrm>
            <a:off x="5004048" y="1165785"/>
            <a:ext cx="3614565" cy="3041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7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АТЕРІАЛИ (РІЗНЕ)\Урочини Лесі Українки (Народний дім)\Урочини Лесі Українки (Народний дім) 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7" r="13692"/>
          <a:stretch/>
        </p:blipFill>
        <p:spPr bwMode="auto">
          <a:xfrm>
            <a:off x="34192" y="1710577"/>
            <a:ext cx="4660638" cy="2963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МАТЕРІАЛИ (РІЗНЕ)\Урочини Лесі Українки (Народний дім)\Урочини Лесі Українки (Народний дім) 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21459" r="3332"/>
          <a:stretch/>
        </p:blipFill>
        <p:spPr bwMode="auto">
          <a:xfrm>
            <a:off x="3779912" y="1324190"/>
            <a:ext cx="5076968" cy="282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МАТЕРІАЛИ (РІЗНЕ)\Урочини Лесі Українки (Народний дім)\Урочини Лесі Українки (Народний дім) 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9463" r="2066"/>
          <a:stretch/>
        </p:blipFill>
        <p:spPr bwMode="auto">
          <a:xfrm>
            <a:off x="2756848" y="3698059"/>
            <a:ext cx="4640239" cy="3259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Літературна вітальня </a:t>
            </a:r>
            <a:br>
              <a:rPr lang="uk-UA" dirty="0" smtClean="0"/>
            </a:br>
            <a:r>
              <a:rPr lang="uk-UA" dirty="0" smtClean="0"/>
              <a:t>«Поки буде мати на землі»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740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489654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Формування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важливих життєвих </a:t>
            </a:r>
            <a:r>
              <a:rPr lang="uk-UA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компетентностей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 учнів на уроках словесності в умовах особистісно зорієнтованого навчання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2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МАТЕРІАЛИ (РІЗНЕ)\Творчі зустрічі\Урочини Лесі Українки\IMG_35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9991" r="8931"/>
          <a:stretch/>
        </p:blipFill>
        <p:spPr bwMode="auto">
          <a:xfrm>
            <a:off x="2483768" y="3140568"/>
            <a:ext cx="4435523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МАТЕРІАЛИ (РІЗНЕ)\Творчі зустрічі\Урочини Лесі Українки\IMG_3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92696"/>
            <a:ext cx="2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АТЕРІАЛИ (РІЗНЕ)\Творчі зустрічі\Урочини Лесі Українки\IMG_35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18002" r="22222"/>
          <a:stretch/>
        </p:blipFill>
        <p:spPr bwMode="auto">
          <a:xfrm>
            <a:off x="395536" y="1124744"/>
            <a:ext cx="3149122" cy="295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Святкування </a:t>
            </a:r>
            <a:r>
              <a:rPr lang="uk-UA" dirty="0" err="1" smtClean="0"/>
              <a:t>урочин</a:t>
            </a:r>
            <a:r>
              <a:rPr lang="uk-UA" dirty="0" smtClean="0"/>
              <a:t> Лесі Українки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839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Урок мужності Господа українського </a:t>
            </a:r>
            <a:r>
              <a:rPr lang="uk-UA" dirty="0" smtClean="0"/>
              <a:t>лицарства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6" name="Picture 4" descr="D:\МАТЕРІАЛИ (РІЗНЕ)\Творчі зустрічі\Урок мужності\IMG_73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t="11321" r="14505"/>
          <a:stretch/>
        </p:blipFill>
        <p:spPr bwMode="auto">
          <a:xfrm>
            <a:off x="4777233" y="1544755"/>
            <a:ext cx="4246838" cy="3192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МАТЕРІАЛИ (РІЗНЕ)\Творчі зустрічі\Урок мужності\IMG_73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19939"/>
          <a:stretch/>
        </p:blipFill>
        <p:spPr bwMode="auto">
          <a:xfrm>
            <a:off x="1827837" y="3645024"/>
            <a:ext cx="5288435" cy="2882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МАТЕРІАЛИ (РІЗНЕ)\Творчі зустрічі\Урок мужності\IMG_73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13397" r="16732"/>
          <a:stretch/>
        </p:blipFill>
        <p:spPr bwMode="auto">
          <a:xfrm>
            <a:off x="250484" y="908720"/>
            <a:ext cx="3152634" cy="3117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4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uk-UA" dirty="0" smtClean="0"/>
              <a:t>Робота з обдарованими дітьми</a:t>
            </a:r>
            <a:endParaRPr lang="ru-RU" dirty="0"/>
          </a:p>
        </p:txBody>
      </p:sp>
      <p:pic>
        <p:nvPicPr>
          <p:cNvPr id="2050" name="Picture 2" descr="C:\Users\admin\Desktop\k2wgLKzfSV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7" t="-444" r="22367" b="42219"/>
          <a:stretch/>
        </p:blipFill>
        <p:spPr bwMode="auto">
          <a:xfrm>
            <a:off x="812316" y="764704"/>
            <a:ext cx="3587862" cy="50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ejG3xpTnIv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3" t="3174" r="7760" b="36361"/>
          <a:stretch/>
        </p:blipFill>
        <p:spPr bwMode="auto">
          <a:xfrm>
            <a:off x="4788024" y="836712"/>
            <a:ext cx="3423798" cy="50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2316" y="5733256"/>
            <a:ext cx="3587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Призер </a:t>
            </a:r>
            <a:r>
              <a:rPr lang="en-US" b="1" dirty="0" smtClean="0"/>
              <a:t>II</a:t>
            </a:r>
            <a:r>
              <a:rPr lang="uk-UA" b="1" dirty="0" smtClean="0"/>
              <a:t> етапу конкурсу патріотичної пісні, прози та поезії, творів образотворчого мистецтва «Свята Покрова»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5949280"/>
            <a:ext cx="3423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Призер </a:t>
            </a:r>
            <a:r>
              <a:rPr lang="en-US" b="1" dirty="0" smtClean="0"/>
              <a:t>II</a:t>
            </a:r>
            <a:r>
              <a:rPr lang="uk-UA" b="1" dirty="0" smtClean="0"/>
              <a:t> етапу конкурсу знавців української мови </a:t>
            </a:r>
          </a:p>
          <a:p>
            <a:pPr algn="ctr"/>
            <a:r>
              <a:rPr lang="uk-UA" b="1" dirty="0" smtClean="0"/>
              <a:t>ім. Петра Яцика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88086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uk-UA" dirty="0"/>
              <a:t>Робота з обдарованими дітьми</a:t>
            </a:r>
          </a:p>
        </p:txBody>
      </p:sp>
      <p:pic>
        <p:nvPicPr>
          <p:cNvPr id="4" name="Picture 4" descr="C:\Users\admin\Desktop\TVW1WB5yo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7" y="980728"/>
            <a:ext cx="4032000" cy="50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1CZmsEWEHw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184482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25453" y="1092036"/>
            <a:ext cx="245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Мої випускники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407" y="6095037"/>
            <a:ext cx="4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Юна поетеса і художниця Христина </a:t>
            </a:r>
            <a:r>
              <a:rPr lang="uk-UA" b="1" dirty="0" err="1" smtClean="0"/>
              <a:t>Гаврищук</a:t>
            </a:r>
            <a:endParaRPr lang="uk-UA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64496" y="545454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Майбутній філолог Вікторія </a:t>
            </a:r>
            <a:r>
              <a:rPr lang="uk-UA" b="1" dirty="0" err="1" smtClean="0"/>
              <a:t>Дячун</a:t>
            </a:r>
            <a:endParaRPr lang="uk-UA" b="1" dirty="0" smtClean="0"/>
          </a:p>
        </p:txBody>
      </p:sp>
    </p:spTree>
    <p:extLst>
      <p:ext uri="{BB962C8B-B14F-4D97-AF65-F5344CB8AC3E}">
        <p14:creationId xmlns:p14="http://schemas.microsoft.com/office/powerpoint/2010/main" val="16519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Участь в організації та проведенні міських семінарів: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З</a:t>
            </a:r>
            <a:r>
              <a:rPr lang="uk-UA" dirty="0" smtClean="0"/>
              <a:t>аступників директорів шкіл з виховної роботи на тему: «Проектний підхід у виховному просторі – шлях дитини до життєвого успіху».</a:t>
            </a:r>
          </a:p>
          <a:p>
            <a:r>
              <a:rPr lang="uk-UA" dirty="0"/>
              <a:t>В</a:t>
            </a:r>
            <a:r>
              <a:rPr lang="uk-UA" dirty="0" smtClean="0"/>
              <a:t>чителів-філологів на тему: «Шляхи забезпечення результатів роботи вчителів словесників над формуванням особистості учня та його підготовкою до життя».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6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Участь у літературно-мистецькому житті Тернополя: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>
            <a:normAutofit fontScale="92500"/>
          </a:bodyPr>
          <a:lstStyle/>
          <a:p>
            <a:r>
              <a:rPr lang="uk-UA" sz="2800" dirty="0" smtClean="0"/>
              <a:t>Конференції </a:t>
            </a:r>
            <a:r>
              <a:rPr lang="uk-UA" sz="2800" dirty="0"/>
              <a:t>практичних психологів навчальних закладів м. Тернополя «Тернопільська арт-весна 2013», «Світ, в якому я живу: ресурси і можливості</a:t>
            </a:r>
            <a:r>
              <a:rPr lang="uk-UA" sz="2800" dirty="0" smtClean="0"/>
              <a:t>».</a:t>
            </a:r>
            <a:endParaRPr lang="uk-UA" sz="2800" dirty="0"/>
          </a:p>
          <a:p>
            <a:r>
              <a:rPr lang="uk-UA" sz="2800" dirty="0" smtClean="0"/>
              <a:t>Конкурсі на </a:t>
            </a:r>
            <a:r>
              <a:rPr lang="uk-UA" sz="2800" dirty="0"/>
              <a:t>кращий відеоролик </a:t>
            </a:r>
            <a:r>
              <a:rPr lang="uk-UA" sz="2800" dirty="0" smtClean="0"/>
              <a:t>міської бібліотеки.</a:t>
            </a:r>
            <a:endParaRPr lang="uk-UA" sz="2800" dirty="0"/>
          </a:p>
          <a:p>
            <a:r>
              <a:rPr lang="uk-UA" sz="2800" dirty="0" smtClean="0"/>
              <a:t>Проекті, присвяченому дню Тернополя, «</a:t>
            </a:r>
            <a:r>
              <a:rPr lang="uk-UA" sz="2800" dirty="0"/>
              <a:t>За що я люблю рідне місто</a:t>
            </a:r>
            <a:r>
              <a:rPr lang="uk-UA" sz="2800" dirty="0" smtClean="0"/>
              <a:t>».</a:t>
            </a:r>
            <a:endParaRPr lang="ru-RU" sz="2800" dirty="0"/>
          </a:p>
          <a:p>
            <a:endParaRPr lang="uk-UA" sz="2800" dirty="0"/>
          </a:p>
          <a:p>
            <a:endParaRPr lang="ru-RU" sz="2800" dirty="0"/>
          </a:p>
        </p:txBody>
      </p:sp>
      <p:pic>
        <p:nvPicPr>
          <p:cNvPr id="4" name="Picture 2" descr="C:\Users\admin\Desktop\FhbjJAut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4190" r="6404" b="2625"/>
          <a:stretch/>
        </p:blipFill>
        <p:spPr bwMode="auto">
          <a:xfrm>
            <a:off x="5436097" y="1483721"/>
            <a:ext cx="3487990" cy="4969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МАТЕРІАЛИ (РІЗНЕ)\Бібліофест 2012\Бібліофест 2012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9" r="5749"/>
          <a:stretch/>
        </p:blipFill>
        <p:spPr bwMode="auto">
          <a:xfrm>
            <a:off x="3851920" y="3831170"/>
            <a:ext cx="5089565" cy="2710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МАТЕРІАЛИ (РІЗНЕ)\Бібліофест 2012\Бібліофест 201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6790" r="10041"/>
          <a:stretch/>
        </p:blipFill>
        <p:spPr bwMode="auto">
          <a:xfrm>
            <a:off x="179512" y="1474619"/>
            <a:ext cx="3533466" cy="5147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7973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Щорічних міських «</a:t>
            </a:r>
            <a:r>
              <a:rPr lang="uk-UA" dirty="0" err="1"/>
              <a:t>Бібліофестах</a:t>
            </a:r>
            <a:r>
              <a:rPr lang="uk-UA" dirty="0"/>
              <a:t>»</a:t>
            </a:r>
            <a:endParaRPr lang="ru-RU" dirty="0"/>
          </a:p>
        </p:txBody>
      </p:sp>
      <p:pic>
        <p:nvPicPr>
          <p:cNvPr id="1033" name="Picture 9" descr="D:\МАТЕРІАЛИ (РІЗНЕ)\Бібліофест 2012\Бібліофест 2012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2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МАТЕРІАЛИ (РІЗНЕ)\Бібліофест 2012\Бібліофест 2012 (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r="14512" b="9449"/>
          <a:stretch/>
        </p:blipFill>
        <p:spPr bwMode="auto">
          <a:xfrm>
            <a:off x="7012149" y="116632"/>
            <a:ext cx="203471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7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Сайт,ШПМ,22.04\Фото (ШПМ 22.04.16)\Основне фо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6775"/>
            <a:ext cx="486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Участь у методичних заходах області:</a:t>
            </a:r>
            <a:endParaRPr lang="ru-RU" dirty="0"/>
          </a:p>
        </p:txBody>
      </p:sp>
      <p:pic>
        <p:nvPicPr>
          <p:cNvPr id="7171" name="Picture 3" descr="F:\Козацьке коло (на сайт)фото\IMG_8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86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908720"/>
            <a:ext cx="30243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dirty="0"/>
              <a:t>Семінари з навчально-виховної роботи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dirty="0"/>
              <a:t>Науково-практичні конференції</a:t>
            </a:r>
          </a:p>
          <a:p>
            <a:endParaRPr lang="uk-UA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149080"/>
            <a:ext cx="3600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dirty="0"/>
              <a:t>Школи педагогічної майстерності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dirty="0"/>
              <a:t>Засідання проблемної групи керівників клубів патріотичного виховання</a:t>
            </a:r>
          </a:p>
          <a:p>
            <a:endParaRPr lang="uk-UA" sz="2200" dirty="0"/>
          </a:p>
          <a:p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9716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одяки, грамоти\Педагогіка партнерства-ключовий компонент формули Нової школ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"/>
          <a:stretch/>
        </p:blipFill>
        <p:spPr bwMode="auto">
          <a:xfrm>
            <a:off x="2470344" y="1332206"/>
            <a:ext cx="224727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Подяки, грамоти\Консп ур-у укр л-ри у 6 класі. Л.Глібов визначний укр байкар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"/>
          <a:stretch/>
        </p:blipFill>
        <p:spPr bwMode="auto">
          <a:xfrm>
            <a:off x="4499992" y="2090771"/>
            <a:ext cx="226001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Подяки, грамоти\Консп ур-у укр л-ри у 6 класі. Л.Глібов Щука, Муха і Бджол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"/>
          <a:stretch/>
        </p:blipFill>
        <p:spPr bwMode="auto">
          <a:xfrm>
            <a:off x="251520" y="486205"/>
            <a:ext cx="224715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Подяки, грамоти\Конспект уроку української мови у 7 класі. Частини мови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7"/>
          <a:stretch/>
        </p:blipFill>
        <p:spPr bwMode="auto">
          <a:xfrm>
            <a:off x="6660232" y="2997312"/>
            <a:ext cx="225063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8772" y="188640"/>
            <a:ext cx="4842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 smtClean="0"/>
              <a:t>Моя </a:t>
            </a:r>
          </a:p>
          <a:p>
            <a:r>
              <a:rPr lang="uk-UA" sz="3000" b="1" dirty="0" smtClean="0"/>
              <a:t>          друкована </a:t>
            </a:r>
          </a:p>
          <a:p>
            <a:r>
              <a:rPr lang="uk-UA" sz="3000" b="1" dirty="0"/>
              <a:t>	</a:t>
            </a:r>
            <a:r>
              <a:rPr lang="uk-UA" sz="3000" b="1" dirty="0" smtClean="0"/>
              <a:t>	         продукція</a:t>
            </a:r>
            <a:endParaRPr lang="uk-UA" sz="3000" b="1" dirty="0"/>
          </a:p>
        </p:txBody>
      </p:sp>
    </p:spTree>
    <p:extLst>
      <p:ext uri="{BB962C8B-B14F-4D97-AF65-F5344CB8AC3E}">
        <p14:creationId xmlns:p14="http://schemas.microsoft.com/office/powerpoint/2010/main" val="22098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\Desktop\Подяки, грамоти\Новая папка\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87" b="4112"/>
          <a:stretch/>
        </p:blipFill>
        <p:spPr bwMode="auto">
          <a:xfrm>
            <a:off x="3131840" y="2780928"/>
            <a:ext cx="2953960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Подяки, грамоти\Новая папка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885143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885143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5856" y="767606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Авторські </a:t>
            </a:r>
            <a:r>
              <a:rPr lang="uk-UA" sz="3200" b="1" dirty="0" err="1" smtClean="0"/>
              <a:t>уроки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38229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uk-UA" sz="2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Компетентність</a:t>
            </a:r>
            <a:r>
              <a:rPr lang="uk-UA" sz="2500" dirty="0">
                <a:solidFill>
                  <a:srgbClr val="000000"/>
                </a:solidFill>
                <a:latin typeface="+mn-lt"/>
                <a:ea typeface="Times New Roman"/>
              </a:rPr>
              <a:t> – специфічна здатність, яка дає змогу активно розв’язувати проблеми, що виникають у реальних ситуаціях життя.</a:t>
            </a:r>
            <a:endParaRPr lang="ru-RU" sz="2500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5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Життєві </a:t>
            </a:r>
            <a:r>
              <a:rPr lang="uk-UA" sz="2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компетентності </a:t>
            </a:r>
            <a:r>
              <a:rPr lang="uk-UA" sz="2500" dirty="0">
                <a:solidFill>
                  <a:srgbClr val="000000"/>
                </a:solidFill>
                <a:ea typeface="Calibri"/>
                <a:cs typeface="Times New Roman"/>
              </a:rPr>
              <a:t>– це знання , вміння, досвід особистості , її життєтворчі здатності , необхідні для розв’язання певних завдань і продуктивного здійснення життя як індивідуального проекту. </a:t>
            </a:r>
            <a:endParaRPr lang="ru-RU" sz="2500" dirty="0"/>
          </a:p>
        </p:txBody>
      </p:sp>
      <p:grpSp>
        <p:nvGrpSpPr>
          <p:cNvPr id="4" name="Группа 20"/>
          <p:cNvGrpSpPr/>
          <p:nvPr/>
        </p:nvGrpSpPr>
        <p:grpSpPr>
          <a:xfrm>
            <a:off x="708546" y="3284984"/>
            <a:ext cx="7924353" cy="3191619"/>
            <a:chOff x="0" y="0"/>
            <a:chExt cx="6419850" cy="1895475"/>
          </a:xfrm>
        </p:grpSpPr>
        <p:sp>
          <p:nvSpPr>
            <p:cNvPr id="5" name="Скругленный прямоугольник 1"/>
            <p:cNvSpPr/>
            <p:nvPr/>
          </p:nvSpPr>
          <p:spPr>
            <a:xfrm>
              <a:off x="2066925" y="0"/>
              <a:ext cx="2276475" cy="676275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500">
                  <a:effectLst/>
                  <a:ea typeface="Calibri"/>
                  <a:cs typeface="Times New Roman"/>
                </a:rPr>
                <a:t>Життєві компетентності</a:t>
              </a:r>
              <a:endParaRPr lang="ru-RU" sz="1500">
                <a:effectLst/>
                <a:ea typeface="Calibri"/>
                <a:cs typeface="Times New Roman"/>
              </a:endParaRPr>
            </a:p>
          </p:txBody>
        </p:sp>
        <p:grpSp>
          <p:nvGrpSpPr>
            <p:cNvPr id="6" name="Группа 19"/>
            <p:cNvGrpSpPr/>
            <p:nvPr/>
          </p:nvGrpSpPr>
          <p:grpSpPr>
            <a:xfrm>
              <a:off x="0" y="1019175"/>
              <a:ext cx="6419850" cy="876300"/>
              <a:chOff x="0" y="0"/>
              <a:chExt cx="6419850" cy="876300"/>
            </a:xfrm>
          </p:grpSpPr>
          <p:sp>
            <p:nvSpPr>
              <p:cNvPr id="7" name="Скругленный прямоугольник 2"/>
              <p:cNvSpPr/>
              <p:nvPr/>
            </p:nvSpPr>
            <p:spPr>
              <a:xfrm>
                <a:off x="0" y="0"/>
                <a:ext cx="1009650" cy="876300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500" dirty="0">
                    <a:ea typeface="Calibri"/>
                    <a:cs typeface="Times New Roman"/>
                  </a:rPr>
                  <a:t>К</a:t>
                </a:r>
                <a:r>
                  <a:rPr lang="uk-UA" sz="1500" dirty="0" smtClean="0">
                    <a:effectLst/>
                    <a:ea typeface="Calibri"/>
                    <a:cs typeface="Times New Roman"/>
                  </a:rPr>
                  <a:t>омунікативна</a:t>
                </a:r>
                <a:endParaRPr lang="ru-RU" sz="15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8" name="Скругленный прямоугольник 13"/>
              <p:cNvSpPr/>
              <p:nvPr/>
            </p:nvSpPr>
            <p:spPr>
              <a:xfrm>
                <a:off x="1085850" y="0"/>
                <a:ext cx="1009650" cy="876300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500" dirty="0">
                    <a:ea typeface="Calibri"/>
                    <a:cs typeface="Times New Roman"/>
                  </a:rPr>
                  <a:t>С</a:t>
                </a:r>
                <a:r>
                  <a:rPr lang="uk-UA" sz="1500" dirty="0" smtClean="0">
                    <a:effectLst/>
                    <a:ea typeface="Calibri"/>
                    <a:cs typeface="Times New Roman"/>
                  </a:rPr>
                  <a:t>оціальна</a:t>
                </a:r>
                <a:endParaRPr lang="ru-RU" sz="15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9" name="Скругленный прямоугольник 14"/>
              <p:cNvSpPr/>
              <p:nvPr/>
            </p:nvSpPr>
            <p:spPr>
              <a:xfrm>
                <a:off x="2162175" y="0"/>
                <a:ext cx="1009650" cy="876300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500">
                    <a:effectLst/>
                    <a:ea typeface="Calibri"/>
                    <a:cs typeface="Times New Roman"/>
                  </a:rPr>
                  <a:t>Саморозвитку й самоосвіти</a:t>
                </a:r>
                <a:endParaRPr lang="ru-RU" sz="15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0" name="Скругленный прямоугольник 15"/>
              <p:cNvSpPr/>
              <p:nvPr/>
            </p:nvSpPr>
            <p:spPr>
              <a:xfrm>
                <a:off x="3238500" y="0"/>
                <a:ext cx="1009650" cy="876300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500" dirty="0" smtClean="0">
                    <a:effectLst/>
                    <a:ea typeface="Calibri"/>
                    <a:cs typeface="Times New Roman"/>
                  </a:rPr>
                  <a:t>Творча</a:t>
                </a:r>
                <a:endParaRPr lang="ru-RU" sz="15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1" name="Скругленный прямоугольник 16"/>
              <p:cNvSpPr/>
              <p:nvPr/>
            </p:nvSpPr>
            <p:spPr>
              <a:xfrm>
                <a:off x="4324350" y="0"/>
                <a:ext cx="1009650" cy="876300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500" dirty="0" smtClean="0">
                    <a:effectLst/>
                    <a:ea typeface="Calibri"/>
                    <a:cs typeface="Times New Roman"/>
                  </a:rPr>
                  <a:t>Інформаційна</a:t>
                </a:r>
                <a:endParaRPr lang="ru-RU" sz="15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2" name="Скругленный прямоугольник 17"/>
              <p:cNvSpPr/>
              <p:nvPr/>
            </p:nvSpPr>
            <p:spPr>
              <a:xfrm>
                <a:off x="5410200" y="0"/>
                <a:ext cx="1009650" cy="876300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500" dirty="0" smtClean="0">
                    <a:ea typeface="Calibri"/>
                    <a:cs typeface="Times New Roman"/>
                  </a:rPr>
                  <a:t>П</a:t>
                </a:r>
                <a:r>
                  <a:rPr lang="uk-UA" sz="1500" dirty="0" smtClean="0">
                    <a:effectLst/>
                    <a:ea typeface="Calibri"/>
                    <a:cs typeface="Times New Roman"/>
                  </a:rPr>
                  <a:t>олікультурна</a:t>
                </a:r>
                <a:endParaRPr lang="ru-RU" sz="1500" dirty="0">
                  <a:effectLst/>
                  <a:ea typeface="Calibri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91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дяки, грамоти\директор Тернопілької ЦБС  Н.А.Денисюк  09.2016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"/>
          <a:stretch/>
        </p:blipFill>
        <p:spPr bwMode="auto">
          <a:xfrm>
            <a:off x="63083" y="3618000"/>
            <a:ext cx="222682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Подяки, грамоти\директор ТОКІППО О.М.Петровський 29.09.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1911" r="4532"/>
          <a:stretch/>
        </p:blipFill>
        <p:spPr bwMode="auto">
          <a:xfrm>
            <a:off x="6822518" y="3618000"/>
            <a:ext cx="228598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Подяки, грамоти\дирекція Тернопільської ЦБС і б-ки №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"/>
          <a:stretch/>
        </p:blipFill>
        <p:spPr bwMode="auto">
          <a:xfrm>
            <a:off x="2289911" y="3618000"/>
            <a:ext cx="226676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Подяки, грамоти\міський голова Б.Левків 2006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56" y="44984"/>
            <a:ext cx="236056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Подяки, грамоти\нач упр освіти О.П.Похиляк 25.05.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"/>
          <a:stretch/>
        </p:blipFill>
        <p:spPr bwMode="auto">
          <a:xfrm>
            <a:off x="4602546" y="3618000"/>
            <a:ext cx="228833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Подяки, грамоти\ректор ТНЕУ  А.І.Крисоватий 2015р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8"/>
          <a:stretch/>
        </p:blipFill>
        <p:spPr bwMode="auto">
          <a:xfrm>
            <a:off x="-461" y="38000"/>
            <a:ext cx="227561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Подяки, грамоти\ректор ТНЕУ  А.І.Крисоватий 2016р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6"/>
          <a:stretch/>
        </p:blipFill>
        <p:spPr bwMode="auto">
          <a:xfrm>
            <a:off x="4681597" y="44984"/>
            <a:ext cx="221997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Подяки, грамоти\Грамоти, подяки\сертифікат Джура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r="4460" b="2661"/>
          <a:stretch/>
        </p:blipFill>
        <p:spPr bwMode="auto">
          <a:xfrm>
            <a:off x="6876256" y="44984"/>
            <a:ext cx="222091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1658" y="3198168"/>
            <a:ext cx="242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Мої досягнення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42089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36812"/>
            <a:ext cx="8229600" cy="338437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Якщо </a:t>
            </a:r>
            <a:r>
              <a:rPr lang="uk-UA" dirty="0"/>
              <a:t>ви вдало виберете працю і вкладете в неї всю свою душу, то щастя само знайде </a:t>
            </a:r>
            <a:r>
              <a:rPr lang="uk-UA" dirty="0" smtClean="0"/>
              <a:t>вас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>	</a:t>
            </a:r>
            <a:r>
              <a:rPr lang="uk-UA" dirty="0" smtClean="0"/>
              <a:t>				К. Ушинський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45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Урочна </a:t>
            </a:r>
            <a:r>
              <a:rPr lang="uk-UA" dirty="0" smtClean="0"/>
              <a:t>форма роботи </a:t>
            </a:r>
            <a:br>
              <a:rPr lang="uk-UA" dirty="0" smtClean="0"/>
            </a:br>
            <a:r>
              <a:rPr lang="uk-UA" dirty="0" smtClean="0"/>
              <a:t>(нестандартні уроки)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997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 smtClean="0"/>
              <a:t>Урок-бесіда</a:t>
            </a:r>
            <a:endParaRPr lang="ru-RU" dirty="0"/>
          </a:p>
          <a:p>
            <a:r>
              <a:rPr lang="ru-RU" dirty="0" smtClean="0"/>
              <a:t>В. Симоненко</a:t>
            </a:r>
            <a:r>
              <a:rPr lang="ru-RU" dirty="0"/>
              <a:t>. </a:t>
            </a:r>
            <a:r>
              <a:rPr lang="ru-RU" dirty="0" err="1"/>
              <a:t>Місце</a:t>
            </a:r>
            <a:r>
              <a:rPr lang="ru-RU" dirty="0"/>
              <a:t> і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поета</a:t>
            </a:r>
            <a:r>
              <a:rPr lang="ru-RU" dirty="0"/>
              <a:t>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літературі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В. </a:t>
            </a:r>
            <a:r>
              <a:rPr lang="ru-RU" dirty="0" err="1" smtClean="0"/>
              <a:t>Сосюра</a:t>
            </a:r>
            <a:r>
              <a:rPr lang="ru-RU" dirty="0" smtClean="0"/>
              <a:t>. Коротко про </a:t>
            </a:r>
            <a:r>
              <a:rPr lang="ru-RU" dirty="0" err="1" smtClean="0"/>
              <a:t>митця</a:t>
            </a:r>
            <a:r>
              <a:rPr lang="ru-RU" dirty="0" smtClean="0"/>
              <a:t>. «</a:t>
            </a:r>
            <a:r>
              <a:rPr lang="ru-RU" dirty="0" err="1"/>
              <a:t>Л</a:t>
            </a:r>
            <a:r>
              <a:rPr lang="ru-RU" dirty="0" err="1" smtClean="0"/>
              <a:t>юбіть</a:t>
            </a:r>
            <a:r>
              <a:rPr lang="ru-RU" dirty="0" smtClean="0"/>
              <a:t> </a:t>
            </a:r>
            <a:r>
              <a:rPr lang="ru-RU" dirty="0" err="1" smtClean="0"/>
              <a:t>Україну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4" name="Picture 2" descr="C:\Users\admin\Desktop\Діти\7GgSo1jVU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72" y="1917232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08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057" y="4365104"/>
            <a:ext cx="47309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err="1" smtClean="0"/>
              <a:t>Поетичним</a:t>
            </a:r>
            <a:r>
              <a:rPr lang="ru-RU" sz="2200" dirty="0" smtClean="0"/>
              <a:t> </a:t>
            </a:r>
            <a:r>
              <a:rPr lang="ru-RU" sz="2200" dirty="0" err="1"/>
              <a:t>стежинами</a:t>
            </a:r>
            <a:r>
              <a:rPr lang="ru-RU" sz="2200" dirty="0"/>
              <a:t>. </a:t>
            </a:r>
            <a:r>
              <a:rPr lang="ru-RU" sz="2200" dirty="0" smtClean="0"/>
              <a:t>Василь </a:t>
            </a:r>
            <a:r>
              <a:rPr lang="ru-RU" sz="2200" dirty="0"/>
              <a:t>Симоненко. </a:t>
            </a:r>
            <a:r>
              <a:rPr lang="en-US" sz="2200" dirty="0"/>
              <a:t>«</a:t>
            </a:r>
            <a:r>
              <a:rPr lang="en-US" sz="2200" dirty="0" err="1"/>
              <a:t>Виростеш</a:t>
            </a:r>
            <a:r>
              <a:rPr lang="en-US" sz="2200" dirty="0"/>
              <a:t> </a:t>
            </a:r>
            <a:r>
              <a:rPr lang="en-US" sz="2200" dirty="0" err="1"/>
              <a:t>ти</a:t>
            </a:r>
            <a:r>
              <a:rPr lang="en-US" sz="2200" dirty="0"/>
              <a:t>, </a:t>
            </a:r>
            <a:r>
              <a:rPr lang="en-US" sz="2200" dirty="0" err="1"/>
              <a:t>сину</a:t>
            </a:r>
            <a:r>
              <a:rPr lang="en-US" sz="2200" dirty="0"/>
              <a:t>...»</a:t>
            </a:r>
            <a:endParaRPr lang="ru-R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err="1"/>
              <a:t>Т.Г.Шевченко</a:t>
            </a:r>
            <a:r>
              <a:rPr lang="ru-RU" sz="2200" dirty="0"/>
              <a:t>. </a:t>
            </a:r>
            <a:r>
              <a:rPr lang="ru-RU" sz="2200" dirty="0" err="1"/>
              <a:t>Творче</a:t>
            </a:r>
            <a:r>
              <a:rPr lang="ru-RU" sz="2200" dirty="0"/>
              <a:t> </a:t>
            </a:r>
            <a:r>
              <a:rPr lang="ru-RU" sz="2200" dirty="0" err="1"/>
              <a:t>життя</a:t>
            </a:r>
            <a:r>
              <a:rPr lang="ru-RU" sz="2200" dirty="0"/>
              <a:t> </a:t>
            </a:r>
            <a:r>
              <a:rPr lang="ru-RU" sz="2200" dirty="0" err="1"/>
              <a:t>поета</a:t>
            </a:r>
            <a:r>
              <a:rPr lang="ru-RU" sz="2200" dirty="0"/>
              <a:t>. «</a:t>
            </a:r>
            <a:r>
              <a:rPr lang="ru-RU" sz="2200" dirty="0" err="1"/>
              <a:t>Мені</a:t>
            </a:r>
            <a:r>
              <a:rPr lang="ru-RU" sz="2200" dirty="0"/>
              <a:t> </a:t>
            </a:r>
            <a:r>
              <a:rPr lang="ru-RU" sz="2200" dirty="0" err="1"/>
              <a:t>тринадцятий</a:t>
            </a:r>
            <a:r>
              <a:rPr lang="ru-RU" sz="2200" dirty="0"/>
              <a:t> </a:t>
            </a:r>
            <a:r>
              <a:rPr lang="ru-RU" sz="2200" dirty="0" err="1"/>
              <a:t>минало</a:t>
            </a:r>
            <a:r>
              <a:rPr lang="ru-RU" sz="2200" dirty="0" smtClean="0"/>
              <a:t>»</a:t>
            </a:r>
            <a:r>
              <a:rPr lang="en-US" sz="2200" dirty="0"/>
              <a:t>.</a:t>
            </a:r>
            <a:r>
              <a:rPr lang="ru-RU" sz="2200" dirty="0" smtClean="0"/>
              <a:t> </a:t>
            </a:r>
            <a:r>
              <a:rPr lang="ru-RU" sz="2200" dirty="0" err="1"/>
              <a:t>Виразне</a:t>
            </a:r>
            <a:r>
              <a:rPr lang="ru-RU" sz="2200" dirty="0"/>
              <a:t> </a:t>
            </a:r>
            <a:r>
              <a:rPr lang="ru-RU" sz="2200" dirty="0" err="1"/>
              <a:t>читання</a:t>
            </a:r>
            <a:r>
              <a:rPr lang="ru-RU" sz="2200" dirty="0"/>
              <a:t> </a:t>
            </a:r>
            <a:r>
              <a:rPr lang="ru-RU" sz="2200" dirty="0" err="1"/>
              <a:t>віршів</a:t>
            </a:r>
            <a:r>
              <a:rPr lang="ru-RU" sz="2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6308" y="260648"/>
            <a:ext cx="39857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Урок-подорож</a:t>
            </a:r>
            <a:r>
              <a:rPr lang="uk-UA" sz="2400" b="1" dirty="0"/>
              <a:t> </a:t>
            </a:r>
            <a:endParaRPr lang="uk-UA" sz="2400" b="1" dirty="0" smtClean="0"/>
          </a:p>
          <a:p>
            <a:pPr algn="ctr"/>
            <a:endParaRPr lang="uk-UA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/>
              <a:t>Леся Українка. Дитинство поетеси, роль родини в її вихованні. </a:t>
            </a:r>
            <a:r>
              <a:rPr lang="uk-UA" sz="2200" dirty="0" smtClean="0"/>
              <a:t>«</a:t>
            </a:r>
            <a:r>
              <a:rPr lang="uk-UA" sz="2200" dirty="0"/>
              <a:t>Мрії», </a:t>
            </a:r>
            <a:r>
              <a:rPr lang="uk-UA" sz="2200" dirty="0" smtClean="0"/>
              <a:t>«</a:t>
            </a:r>
            <a:r>
              <a:rPr lang="uk-UA" sz="2200" dirty="0"/>
              <a:t>Як дитиною, бувало…»</a:t>
            </a:r>
            <a:r>
              <a:rPr lang="en-US" sz="2200" b="1" dirty="0"/>
              <a:t> </a:t>
            </a:r>
            <a:endParaRPr lang="uk-UA" sz="2200" b="1" dirty="0" smtClean="0"/>
          </a:p>
          <a:p>
            <a:endParaRPr lang="ru-RU" sz="2200" dirty="0"/>
          </a:p>
          <a:p>
            <a:endParaRPr lang="uk-UA" sz="2200" dirty="0"/>
          </a:p>
        </p:txBody>
      </p:sp>
      <p:pic>
        <p:nvPicPr>
          <p:cNvPr id="5122" name="Picture 2" descr="C:\Users\admin\Desktop\Діти\GLZO0BzQa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20131106_143002(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04" y="3501368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ROM Canon 1100D\IMG_7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44" y="388843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FROM Canon 1100D\IMG_7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1296464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r>
              <a:rPr lang="uk-UA" sz="3000" b="1" dirty="0"/>
              <a:t>Літературно-мистецька вітальня </a:t>
            </a:r>
            <a:r>
              <a:rPr lang="uk-UA" sz="3000" b="1" dirty="0" smtClean="0"/>
              <a:t/>
            </a:r>
            <a:br>
              <a:rPr lang="uk-UA" sz="3000" b="1" dirty="0" smtClean="0"/>
            </a:br>
            <a:r>
              <a:rPr lang="uk-UA" sz="3000" b="1" dirty="0" smtClean="0"/>
              <a:t>«</a:t>
            </a:r>
            <a:r>
              <a:rPr lang="uk-UA" sz="3000" b="1" dirty="0"/>
              <a:t>Гостинний двір</a:t>
            </a:r>
            <a:r>
              <a:rPr lang="uk-UA" sz="3000" b="1" dirty="0" smtClean="0"/>
              <a:t>»</a:t>
            </a:r>
            <a:endParaRPr lang="uk-UA" sz="3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888112"/>
            <a:ext cx="3348343" cy="3069280"/>
          </a:xfrm>
        </p:spPr>
        <p:txBody>
          <a:bodyPr>
            <a:noAutofit/>
          </a:bodyPr>
          <a:lstStyle/>
          <a:p>
            <a:r>
              <a:rPr lang="uk-UA" sz="2700" dirty="0" smtClean="0"/>
              <a:t>Трагікомедія           І. Карпенка-Карого «Сто тисяч» - </a:t>
            </a:r>
            <a:r>
              <a:rPr lang="ru-RU" sz="2700" dirty="0" err="1" smtClean="0"/>
              <a:t>класичний</a:t>
            </a:r>
            <a:r>
              <a:rPr lang="ru-RU" sz="2700" dirty="0" smtClean="0"/>
              <a:t> </a:t>
            </a:r>
            <a:r>
              <a:rPr lang="ru-RU" sz="2700" dirty="0" err="1"/>
              <a:t>вз</a:t>
            </a:r>
            <a:r>
              <a:rPr lang="uk-UA" sz="2700" dirty="0"/>
              <a:t>і</a:t>
            </a:r>
            <a:r>
              <a:rPr lang="ru-RU" sz="2700" dirty="0" err="1"/>
              <a:t>рець</a:t>
            </a:r>
            <a:r>
              <a:rPr lang="ru-RU" sz="2700" dirty="0"/>
              <a:t> </a:t>
            </a:r>
            <a:r>
              <a:rPr lang="ru-RU" sz="2700" dirty="0" err="1"/>
              <a:t>укра</a:t>
            </a:r>
            <a:r>
              <a:rPr lang="uk-UA" sz="2700" dirty="0"/>
              <a:t>ї</a:t>
            </a:r>
            <a:r>
              <a:rPr lang="ru-RU" sz="2700" dirty="0" err="1"/>
              <a:t>нського</a:t>
            </a:r>
            <a:r>
              <a:rPr lang="ru-RU" sz="2700" dirty="0"/>
              <a:t> «театру </a:t>
            </a:r>
            <a:r>
              <a:rPr lang="ru-RU" sz="2700" dirty="0" err="1"/>
              <a:t>корифе</a:t>
            </a:r>
            <a:r>
              <a:rPr lang="uk-UA" sz="2700" dirty="0"/>
              <a:t>ї</a:t>
            </a:r>
            <a:r>
              <a:rPr lang="ru-RU" sz="2700" dirty="0"/>
              <a:t>в». </a:t>
            </a:r>
            <a:endParaRPr lang="uk-UA" sz="2700" dirty="0"/>
          </a:p>
        </p:txBody>
      </p:sp>
      <p:pic>
        <p:nvPicPr>
          <p:cNvPr id="1028" name="Picture 4" descr="D:\FROM Canon 1100D\IMG_7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Діти\Q7juPYBTP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9" b="3791"/>
          <a:stretch/>
        </p:blipFill>
        <p:spPr bwMode="auto">
          <a:xfrm>
            <a:off x="5109192" y="2636912"/>
            <a:ext cx="3985766" cy="4062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Діти\PxMeAlf8Rc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3" y="151630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09423" y="404664"/>
            <a:ext cx="408553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Урок-</a:t>
            </a:r>
            <a:r>
              <a:rPr lang="ru-RU" sz="2400" b="1" dirty="0" err="1"/>
              <a:t>дослідження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dirty="0"/>
              <a:t>Леся Українка «Давня казка». Проблеми і мотиви: роль митця в суспільстві, служіння музі й народові, суть людського щастя, вдячності</a:t>
            </a:r>
            <a:r>
              <a:rPr lang="uk-UA" sz="2200" dirty="0" smtClean="0"/>
              <a:t>.</a:t>
            </a:r>
            <a:endParaRPr lang="uk-UA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4005064"/>
            <a:ext cx="4320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dirty="0"/>
              <a:t>Неповні речення</a:t>
            </a:r>
            <a:r>
              <a:rPr lang="uk-UA" sz="22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dirty="0" smtClean="0"/>
              <a:t>Однорідні члени речення,</a:t>
            </a:r>
            <a:r>
              <a:rPr lang="ru-RU" sz="2200" dirty="0" smtClean="0"/>
              <a:t> </a:t>
            </a:r>
            <a:r>
              <a:rPr lang="ru-RU" sz="2200" dirty="0" err="1"/>
              <a:t>с</a:t>
            </a:r>
            <a:r>
              <a:rPr lang="ru-RU" sz="2200" dirty="0" err="1" smtClean="0"/>
              <a:t>мислові</a:t>
            </a:r>
            <a:r>
              <a:rPr lang="ru-RU" sz="2200" dirty="0" smtClean="0"/>
              <a:t> </a:t>
            </a:r>
            <a:r>
              <a:rPr lang="ru-RU" sz="2200" dirty="0" err="1" smtClean="0"/>
              <a:t>відношення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між</a:t>
            </a:r>
            <a:r>
              <a:rPr lang="ru-RU" sz="2200" dirty="0" smtClean="0"/>
              <a:t> ними.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 smtClean="0"/>
              <a:t>Узагальнювальні</a:t>
            </a:r>
            <a:r>
              <a:rPr lang="ru-RU" sz="2200" dirty="0" smtClean="0"/>
              <a:t> слова у </a:t>
            </a:r>
            <a:r>
              <a:rPr lang="ru-RU" sz="2200" dirty="0" err="1" smtClean="0"/>
              <a:t>реченнях</a:t>
            </a:r>
            <a:r>
              <a:rPr lang="ru-RU" sz="2200" dirty="0" smtClean="0"/>
              <a:t> з </a:t>
            </a:r>
            <a:r>
              <a:rPr lang="ru-RU" sz="2200" dirty="0" err="1" smtClean="0"/>
              <a:t>однорідними</a:t>
            </a:r>
            <a:r>
              <a:rPr lang="ru-RU" sz="2200" dirty="0" smtClean="0"/>
              <a:t> членами.</a:t>
            </a:r>
            <a:endParaRPr lang="uk-UA" sz="2200" dirty="0" smtClean="0"/>
          </a:p>
        </p:txBody>
      </p:sp>
    </p:spTree>
    <p:extLst>
      <p:ext uri="{BB962C8B-B14F-4D97-AF65-F5344CB8AC3E}">
        <p14:creationId xmlns:p14="http://schemas.microsoft.com/office/powerpoint/2010/main" val="29043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Діти\q9D-wPbOh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976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Діти\dWBOd2jXon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3356992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488" y="215930"/>
            <a:ext cx="4320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Урок-гра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Називні</a:t>
            </a:r>
            <a:r>
              <a:rPr lang="ru-RU" sz="2200" dirty="0"/>
              <a:t> </a:t>
            </a:r>
            <a:r>
              <a:rPr lang="ru-RU" sz="2200" dirty="0" err="1"/>
              <a:t>речення</a:t>
            </a:r>
            <a:r>
              <a:rPr lang="ru-RU" sz="2200" dirty="0"/>
              <a:t>. </a:t>
            </a:r>
            <a:r>
              <a:rPr lang="ru-RU" sz="2200" dirty="0" err="1"/>
              <a:t>Односкладні</a:t>
            </a:r>
            <a:r>
              <a:rPr lang="ru-RU" sz="2200" dirty="0"/>
              <a:t> </a:t>
            </a:r>
            <a:r>
              <a:rPr lang="ru-RU" sz="2200" dirty="0" err="1"/>
              <a:t>речення</a:t>
            </a:r>
            <a:r>
              <a:rPr lang="ru-RU" sz="2200" dirty="0"/>
              <a:t> як </a:t>
            </a:r>
            <a:r>
              <a:rPr lang="ru-RU" sz="2200" dirty="0" err="1"/>
              <a:t>частини</a:t>
            </a:r>
            <a:r>
              <a:rPr lang="ru-RU" sz="2200" dirty="0"/>
              <a:t> складного </a:t>
            </a:r>
            <a:r>
              <a:rPr lang="ru-RU" sz="2200" dirty="0" err="1"/>
              <a:t>речення</a:t>
            </a:r>
            <a:r>
              <a:rPr lang="ru-RU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Безособові</a:t>
            </a:r>
            <a:r>
              <a:rPr lang="ru-RU" sz="2200" dirty="0"/>
              <a:t> </a:t>
            </a:r>
            <a:r>
              <a:rPr lang="ru-RU" sz="2200" dirty="0" err="1"/>
              <a:t>речення</a:t>
            </a:r>
            <a:r>
              <a:rPr lang="ru-RU" sz="22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Речення</a:t>
            </a:r>
            <a:r>
              <a:rPr lang="ru-RU" sz="2200" dirty="0"/>
              <a:t> з </a:t>
            </a:r>
            <a:r>
              <a:rPr lang="ru-RU" sz="2200" dirty="0" err="1"/>
              <a:t>однорідними</a:t>
            </a:r>
            <a:r>
              <a:rPr lang="ru-RU" sz="2200" dirty="0"/>
              <a:t> членами. Кома </a:t>
            </a:r>
            <a:r>
              <a:rPr lang="ru-RU" sz="2200" dirty="0" err="1"/>
              <a:t>між</a:t>
            </a:r>
            <a:r>
              <a:rPr lang="ru-RU" sz="2200" dirty="0"/>
              <a:t> </a:t>
            </a:r>
            <a:r>
              <a:rPr lang="ru-RU" sz="2200" dirty="0" err="1"/>
              <a:t>однорідними</a:t>
            </a:r>
            <a:r>
              <a:rPr lang="ru-RU" sz="2200" dirty="0"/>
              <a:t> членами </a:t>
            </a:r>
            <a:r>
              <a:rPr lang="ru-RU" sz="2200" dirty="0" err="1"/>
              <a:t>речення</a:t>
            </a:r>
            <a:r>
              <a:rPr lang="ru-RU" sz="2200" dirty="0"/>
              <a:t>.</a:t>
            </a:r>
          </a:p>
          <a:p>
            <a:endParaRPr lang="uk-UA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3645024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err="1"/>
              <a:t>Узагальнювальне</a:t>
            </a:r>
            <a:r>
              <a:rPr lang="ru-RU" sz="2200" dirty="0"/>
              <a:t> слово при </a:t>
            </a:r>
            <a:r>
              <a:rPr lang="ru-RU" sz="2200" dirty="0" err="1"/>
              <a:t>однорідних</a:t>
            </a:r>
            <a:r>
              <a:rPr lang="ru-RU" sz="2200" dirty="0"/>
              <a:t> членах </a:t>
            </a:r>
            <a:r>
              <a:rPr lang="ru-RU" sz="2200" dirty="0" err="1"/>
              <a:t>речення</a:t>
            </a:r>
            <a:r>
              <a:rPr lang="ru-RU" sz="2200" dirty="0"/>
              <a:t>. </a:t>
            </a:r>
            <a:endParaRPr lang="ru-R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err="1" smtClean="0"/>
              <a:t>Двокрапка</a:t>
            </a:r>
            <a:r>
              <a:rPr lang="ru-RU" sz="2200" dirty="0" smtClean="0"/>
              <a:t> </a:t>
            </a:r>
            <a:r>
              <a:rPr lang="ru-RU" sz="2200" dirty="0"/>
              <a:t>й тире в </a:t>
            </a:r>
            <a:r>
              <a:rPr lang="ru-RU" sz="2200" dirty="0" err="1"/>
              <a:t>реченнях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узагальнювальними</a:t>
            </a:r>
            <a:r>
              <a:rPr lang="ru-RU" sz="2200" dirty="0"/>
              <a:t> словами при </a:t>
            </a:r>
            <a:r>
              <a:rPr lang="ru-RU" sz="2200" dirty="0" err="1"/>
              <a:t>однорідних</a:t>
            </a:r>
            <a:r>
              <a:rPr lang="ru-RU" sz="2200" dirty="0"/>
              <a:t> членах </a:t>
            </a:r>
            <a:r>
              <a:rPr lang="ru-RU" sz="2200" dirty="0" err="1"/>
              <a:t>речення</a:t>
            </a:r>
            <a:r>
              <a:rPr lang="ru-RU" sz="2200" dirty="0"/>
              <a:t>.</a:t>
            </a:r>
          </a:p>
          <a:p>
            <a:endParaRPr lang="uk-UA" sz="2200" dirty="0"/>
          </a:p>
          <a:p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382269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МАТЕРІАЛИ (РІЗНЕ)\Позакласні заходи\IMG_4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6" r="13185"/>
          <a:stretch/>
        </p:blipFill>
        <p:spPr bwMode="auto">
          <a:xfrm>
            <a:off x="5364088" y="1213294"/>
            <a:ext cx="3589361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Урок рольової гри</a:t>
            </a:r>
            <a:endParaRPr lang="uk-UA" dirty="0"/>
          </a:p>
        </p:txBody>
      </p:sp>
      <p:pic>
        <p:nvPicPr>
          <p:cNvPr id="5" name="Picture 3" descr="D:\МАТЕРІАЛИ (РІЗНЕ)\Позакласні заходи\IMG_4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9" r="20270"/>
          <a:stretch/>
        </p:blipFill>
        <p:spPr bwMode="auto">
          <a:xfrm>
            <a:off x="2539394" y="3640272"/>
            <a:ext cx="4305403" cy="3173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МАТЕРІАЛИ (РІЗНЕ)\Позакласні заходи\IMG_4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3"/>
          <a:stretch/>
        </p:blipFill>
        <p:spPr bwMode="auto">
          <a:xfrm>
            <a:off x="107504" y="1344899"/>
            <a:ext cx="4216102" cy="3405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593</Words>
  <Application>Microsoft Office PowerPoint</Application>
  <PresentationFormat>Экран (4:3)</PresentationFormat>
  <Paragraphs>91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Формування важливих життєвих компетентностей учнів на уроках словесності в умовах особистісно зорієнтованого навчання </vt:lpstr>
      <vt:lpstr>Компетентність – специфічна здатність, яка дає змогу активно розв’язувати проблеми, що виникають у реальних ситуаціях життя.</vt:lpstr>
      <vt:lpstr>Урочна форма роботи  (нестандартні уроки)</vt:lpstr>
      <vt:lpstr>Презентация PowerPoint</vt:lpstr>
      <vt:lpstr>Літературно-мистецька вітальня  «Гостинний двір»</vt:lpstr>
      <vt:lpstr>Презентация PowerPoint</vt:lpstr>
      <vt:lpstr>Презентация PowerPoint</vt:lpstr>
      <vt:lpstr>Урок рольової гри</vt:lpstr>
      <vt:lpstr>Бібліотечні уроки</vt:lpstr>
      <vt:lpstr>Позаурочна форма роботи</vt:lpstr>
      <vt:lpstr>Проектна діяльність Макропроект «Твори добро» </vt:lpstr>
      <vt:lpstr>Презентация PowerPoint</vt:lpstr>
      <vt:lpstr>Презентация PowerPoint</vt:lpstr>
      <vt:lpstr>Співпраця з бібліотеками міста </vt:lpstr>
      <vt:lpstr>Творче сузір’я Тернопільщини Є. Безкоровайний </vt:lpstr>
      <vt:lpstr>Творче сузір’я Тернопільщини  Марія Баліцька</vt:lpstr>
      <vt:lpstr>Світ, який люблю  Фотовиставка Семенюк-Штангей </vt:lpstr>
      <vt:lpstr>Літературна вітальня  «Поки буде мати на землі»</vt:lpstr>
      <vt:lpstr>Святкування урочин Лесі Українки</vt:lpstr>
      <vt:lpstr>Урок мужності Господа українського лицарства </vt:lpstr>
      <vt:lpstr>Робота з обдарованими дітьми</vt:lpstr>
      <vt:lpstr>Робота з обдарованими дітьми</vt:lpstr>
      <vt:lpstr>Участь в організації та проведенні міських семінарів:</vt:lpstr>
      <vt:lpstr>Участь у літературно-мистецькому житті Тернополя:</vt:lpstr>
      <vt:lpstr>Щорічних міських «Бібліофестах»</vt:lpstr>
      <vt:lpstr>Участь у методичних заходах області:</vt:lpstr>
      <vt:lpstr>Презентация PowerPoint</vt:lpstr>
      <vt:lpstr>Презентация PowerPoint</vt:lpstr>
      <vt:lpstr>Презентация PowerPoint</vt:lpstr>
      <vt:lpstr>Якщо ви вдало виберете працю і вкладете в неї всю свою душу, то щастя само знайде вас       К. Ушинський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admin</cp:lastModifiedBy>
  <cp:revision>65</cp:revision>
  <dcterms:created xsi:type="dcterms:W3CDTF">2010-02-23T11:30:32Z</dcterms:created>
  <dcterms:modified xsi:type="dcterms:W3CDTF">2017-02-15T11:24:02Z</dcterms:modified>
</cp:coreProperties>
</file>