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9" r:id="rId5"/>
    <p:sldId id="262" r:id="rId6"/>
    <p:sldId id="270" r:id="rId7"/>
    <p:sldId id="263" r:id="rId8"/>
    <p:sldId id="264" r:id="rId9"/>
    <p:sldId id="266" r:id="rId10"/>
    <p:sldId id="267" r:id="rId11"/>
    <p:sldId id="268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65" r:id="rId26"/>
    <p:sldId id="272" r:id="rId27"/>
    <p:sldId id="271" r:id="rId28"/>
    <p:sldId id="287" r:id="rId29"/>
    <p:sldId id="273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42;&#1030;&#1042;&#1058;&#1054;&#1056;&#1054;&#1050;\&#1076;&#1080;&#1079;&#1077;&#1083;&#1100;.&#1090;&#1086;&#1095;&#1082;&#1080;&#1085;&#1072;&#1076;&#1030;.av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42;&#1030;&#1042;&#1058;&#1054;&#1056;&#1054;&#1050;\&#1076;&#1080;&#1079;&#1077;&#1083;&#1100;.&#1087;&#1086;&#1095;&#1072;&#1090;&#1086;&#1082;.av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42;&#1030;&#1042;&#1058;&#1054;&#1056;&#1054;&#1050;\&#1076;&#1080;&#1079;&#1077;&#1083;&#1100;.&#1082;&#1110;&#1085;&#1077;&#1094;&#1100;.avi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Yura1\Desktop\&#1076;&#1086;%20&#1091;&#1082;&#1088;&#1072;&#1111;&#1085;&#1094;&#1110;&#1074;.av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42;&#1030;&#1042;&#1058;&#1054;&#1056;&#1054;&#1050;\&#1030;&#1053;&#1058;&#1045;&#1056;&#1042;'&#1070;.av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42;&#1030;&#1042;&#1058;&#1054;&#1056;&#1054;&#1050;\&#1058;&#1056;&#1045;&#1049;&#1051;&#1045;&#1056;.av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ra1\Desktop\OLX\12388329_943204142392282_192602662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6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изель.точкинадІ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96112" y="1124744"/>
            <a:ext cx="7772400" cy="396044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6000" b="1" cap="none" spc="0" dirty="0" smtClean="0">
                <a:ln w="11430"/>
                <a:solidFill>
                  <a:srgbClr val="001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Мова персонажів п</a:t>
            </a:r>
            <a:r>
              <a:rPr lang="en-US" sz="6000" b="1" cap="none" spc="0" dirty="0" smtClean="0">
                <a:ln w="11430"/>
                <a:solidFill>
                  <a:srgbClr val="001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uk-UA" sz="6000" b="1" cap="none" spc="0" dirty="0" err="1" smtClean="0">
                <a:ln w="11430"/>
                <a:solidFill>
                  <a:srgbClr val="001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єси</a:t>
            </a:r>
            <a:r>
              <a:rPr lang="uk-UA" sz="6000" b="1" cap="none" spc="0" dirty="0" smtClean="0">
                <a:ln w="11430"/>
                <a:solidFill>
                  <a:srgbClr val="001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М.Куліша «Мина </a:t>
            </a:r>
            <a:r>
              <a:rPr lang="uk-UA" sz="6000" b="1" cap="none" spc="0" dirty="0" err="1" smtClean="0">
                <a:ln w="11430"/>
                <a:solidFill>
                  <a:srgbClr val="001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Мазайло</a:t>
            </a:r>
            <a:r>
              <a:rPr lang="uk-UA" sz="6000" b="1" cap="none" spc="0" dirty="0" smtClean="0">
                <a:ln w="11430"/>
                <a:solidFill>
                  <a:srgbClr val="001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», як засіб їхньої характеристики</a:t>
            </a:r>
            <a:endParaRPr lang="uk-UA" sz="6000" b="1" cap="none" spc="0" dirty="0">
              <a:ln w="11430"/>
              <a:solidFill>
                <a:srgbClr val="001E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78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115616" y="1772816"/>
            <a:ext cx="65924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«</a:t>
            </a:r>
            <a:r>
              <a:rPr lang="en-US" i="1" dirty="0" smtClean="0"/>
              <a:t>…</a:t>
            </a:r>
            <a:r>
              <a:rPr lang="ru-RU" i="1" dirty="0" err="1"/>
              <a:t>Нічого</a:t>
            </a:r>
            <a:r>
              <a:rPr lang="ru-RU" i="1" dirty="0"/>
              <a:t> з </a:t>
            </a:r>
            <a:r>
              <a:rPr lang="ru-RU" i="1" dirty="0" err="1"/>
              <a:t>вашої</a:t>
            </a:r>
            <a:r>
              <a:rPr lang="ru-RU" i="1" dirty="0"/>
              <a:t> </a:t>
            </a:r>
            <a:r>
              <a:rPr lang="ru-RU" i="1" dirty="0" err="1"/>
              <a:t>українізації</a:t>
            </a:r>
            <a:r>
              <a:rPr lang="ru-RU" i="1" dirty="0"/>
              <a:t> не </a:t>
            </a:r>
            <a:r>
              <a:rPr lang="ru-RU" i="1" dirty="0" err="1"/>
              <a:t>вийде</a:t>
            </a:r>
            <a:r>
              <a:rPr lang="en-US" i="1" dirty="0"/>
              <a:t>, </a:t>
            </a:r>
            <a:r>
              <a:rPr lang="ru-RU" i="1" dirty="0" err="1"/>
              <a:t>це</a:t>
            </a:r>
            <a:r>
              <a:rPr lang="ru-RU" i="1" dirty="0"/>
              <a:t> вам факт</a:t>
            </a:r>
            <a:r>
              <a:rPr lang="en-US" i="1" dirty="0"/>
              <a:t>, </a:t>
            </a:r>
            <a:r>
              <a:rPr lang="ru-RU" i="1" dirty="0"/>
              <a:t>а </a:t>
            </a:r>
            <a:r>
              <a:rPr lang="ru-RU" i="1" dirty="0" err="1"/>
              <a:t>якщо</a:t>
            </a:r>
            <a:r>
              <a:rPr lang="ru-RU" i="1" dirty="0"/>
              <a:t> і </a:t>
            </a:r>
            <a:r>
              <a:rPr lang="ru-RU" i="1" dirty="0" err="1"/>
              <a:t>вийде</a:t>
            </a:r>
            <a:r>
              <a:rPr lang="en-US" i="1" dirty="0"/>
              <a:t>, </a:t>
            </a:r>
            <a:r>
              <a:rPr lang="ru-RU" i="1" dirty="0"/>
              <a:t>то пшик з </a:t>
            </a:r>
            <a:r>
              <a:rPr lang="ru-RU" i="1" dirty="0" err="1"/>
              <a:t>бульбочкою</a:t>
            </a:r>
            <a:r>
              <a:rPr lang="en-US" i="1" dirty="0"/>
              <a:t> — </a:t>
            </a:r>
            <a:r>
              <a:rPr lang="ru-RU" i="1" dirty="0" err="1"/>
              <a:t>це</a:t>
            </a:r>
            <a:r>
              <a:rPr lang="ru-RU" i="1" dirty="0"/>
              <a:t> вам </a:t>
            </a:r>
            <a:r>
              <a:rPr lang="ru-RU" i="1" dirty="0" err="1"/>
              <a:t>другий</a:t>
            </a:r>
            <a:r>
              <a:rPr lang="ru-RU" i="1" dirty="0"/>
              <a:t> факт</a:t>
            </a:r>
            <a:r>
              <a:rPr lang="en-US" i="1" dirty="0"/>
              <a:t>, </a:t>
            </a:r>
            <a:r>
              <a:rPr lang="ru-RU" i="1" dirty="0" err="1"/>
              <a:t>бо</a:t>
            </a:r>
            <a:r>
              <a:rPr lang="ru-RU" i="1" dirty="0"/>
              <a:t> так </a:t>
            </a:r>
            <a:r>
              <a:rPr lang="ru-RU" i="1" dirty="0" err="1"/>
              <a:t>каже</a:t>
            </a:r>
            <a:r>
              <a:rPr lang="ru-RU" i="1" dirty="0"/>
              <a:t> </a:t>
            </a:r>
            <a:r>
              <a:rPr lang="ru-RU" i="1" dirty="0" err="1"/>
              <a:t>моє</a:t>
            </a:r>
            <a:r>
              <a:rPr lang="ru-RU" i="1" dirty="0"/>
              <a:t> </a:t>
            </a:r>
            <a:r>
              <a:rPr lang="ru-RU" i="1" dirty="0" err="1"/>
              <a:t>серце</a:t>
            </a:r>
            <a:r>
              <a:rPr lang="en-US" i="1" dirty="0"/>
              <a:t>….. </a:t>
            </a:r>
            <a:r>
              <a:rPr lang="ru-RU" i="1" dirty="0"/>
              <a:t>І </a:t>
            </a:r>
            <a:r>
              <a:rPr lang="ru-RU" i="1" dirty="0" err="1"/>
              <a:t>тобі</a:t>
            </a:r>
            <a:r>
              <a:rPr lang="ru-RU" i="1" dirty="0"/>
              <a:t>, </a:t>
            </a:r>
            <a:r>
              <a:rPr lang="ru-RU" i="1" dirty="0" err="1"/>
              <a:t>Мокію</a:t>
            </a:r>
            <a:r>
              <a:rPr lang="ru-RU" i="1" dirty="0"/>
              <a:t>, раджу не </a:t>
            </a:r>
            <a:r>
              <a:rPr lang="ru-RU" i="1" dirty="0" err="1"/>
              <a:t>вірити</a:t>
            </a:r>
            <a:r>
              <a:rPr lang="ru-RU" i="1" dirty="0"/>
              <a:t> </a:t>
            </a:r>
            <a:r>
              <a:rPr lang="ru-RU" i="1" dirty="0" err="1"/>
              <a:t>українізації</a:t>
            </a:r>
            <a:r>
              <a:rPr lang="ru-RU" i="1" dirty="0"/>
              <a:t>. </a:t>
            </a:r>
            <a:r>
              <a:rPr lang="ru-RU" i="1" dirty="0" err="1"/>
              <a:t>Серцем</a:t>
            </a:r>
            <a:r>
              <a:rPr lang="ru-RU" i="1" dirty="0"/>
              <a:t> </a:t>
            </a:r>
            <a:r>
              <a:rPr lang="ru-RU" i="1" dirty="0" err="1"/>
              <a:t>передчуваю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українізація</a:t>
            </a:r>
            <a:r>
              <a:rPr lang="ru-RU" i="1" dirty="0"/>
              <a:t> —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спосіб</a:t>
            </a:r>
            <a:r>
              <a:rPr lang="ru-RU" i="1" dirty="0"/>
              <a:t> </a:t>
            </a:r>
            <a:r>
              <a:rPr lang="ru-RU" i="1" dirty="0" err="1"/>
              <a:t>робити</a:t>
            </a:r>
            <a:r>
              <a:rPr lang="ru-RU" i="1" dirty="0"/>
              <a:t> з мене </a:t>
            </a:r>
            <a:r>
              <a:rPr lang="ru-RU" i="1" dirty="0" err="1"/>
              <a:t>провінціала</a:t>
            </a:r>
            <a:r>
              <a:rPr lang="ru-RU" i="1" dirty="0"/>
              <a:t>, </a:t>
            </a:r>
            <a:r>
              <a:rPr lang="ru-RU" i="1" dirty="0" err="1"/>
              <a:t>другосортного</a:t>
            </a:r>
            <a:r>
              <a:rPr lang="ru-RU" i="1" dirty="0"/>
              <a:t> </a:t>
            </a:r>
            <a:r>
              <a:rPr lang="ru-RU" i="1" dirty="0" err="1"/>
              <a:t>службовця</a:t>
            </a:r>
            <a:r>
              <a:rPr lang="ru-RU" i="1" dirty="0"/>
              <a:t> і не </a:t>
            </a:r>
            <a:r>
              <a:rPr lang="ru-RU" i="1" dirty="0" err="1"/>
              <a:t>давати</a:t>
            </a:r>
            <a:r>
              <a:rPr lang="ru-RU" i="1" dirty="0"/>
              <a:t> </a:t>
            </a:r>
            <a:r>
              <a:rPr lang="ru-RU" i="1" dirty="0" err="1"/>
              <a:t>мені</a:t>
            </a:r>
            <a:r>
              <a:rPr lang="ru-RU" i="1" dirty="0"/>
              <a:t> ходу на </a:t>
            </a:r>
            <a:r>
              <a:rPr lang="ru-RU" i="1" dirty="0" err="1"/>
              <a:t>вищі</a:t>
            </a:r>
            <a:r>
              <a:rPr lang="ru-RU" i="1" dirty="0"/>
              <a:t> посади</a:t>
            </a:r>
            <a:r>
              <a:rPr lang="ru-RU" i="1" dirty="0" smtClean="0"/>
              <a:t>.»</a:t>
            </a:r>
            <a:endParaRPr lang="uk-UA" i="1" dirty="0"/>
          </a:p>
        </p:txBody>
      </p:sp>
      <p:sp>
        <p:nvSpPr>
          <p:cNvPr id="6" name="Прямокутник 5"/>
          <p:cNvSpPr/>
          <p:nvPr/>
        </p:nvSpPr>
        <p:spPr>
          <a:xfrm>
            <a:off x="1328701" y="4077072"/>
            <a:ext cx="6166303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6000" b="1" dirty="0">
                <a:ln w="11430"/>
                <a:solidFill>
                  <a:srgbClr val="001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Мина </a:t>
            </a:r>
            <a:r>
              <a:rPr lang="uk-UA" sz="6600" b="1" dirty="0" err="1">
                <a:ln w="11430"/>
                <a:solidFill>
                  <a:srgbClr val="001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Мазайло</a:t>
            </a:r>
            <a:endParaRPr lang="uk-UA" sz="6000" b="1" dirty="0">
              <a:ln w="11430"/>
              <a:solidFill>
                <a:srgbClr val="001E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7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051720" y="1772816"/>
            <a:ext cx="53900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«</a:t>
            </a:r>
            <a:r>
              <a:rPr lang="ru-RU" sz="2000" i="1" dirty="0" err="1" smtClean="0"/>
              <a:t>Двадцять</a:t>
            </a:r>
            <a:r>
              <a:rPr lang="ru-RU" sz="2000" i="1" dirty="0" smtClean="0"/>
              <a:t> </a:t>
            </a:r>
            <a:r>
              <a:rPr lang="ru-RU" sz="2000" i="1" dirty="0"/>
              <a:t>три роки, кажу, </a:t>
            </a:r>
            <a:r>
              <a:rPr lang="ru-RU" sz="2000" i="1" dirty="0" err="1"/>
              <a:t>носю</a:t>
            </a:r>
            <a:r>
              <a:rPr lang="ru-RU" sz="2000" i="1" dirty="0"/>
              <a:t> я </a:t>
            </a:r>
            <a:r>
              <a:rPr lang="ru-RU" sz="2000" i="1" dirty="0" err="1"/>
              <a:t>це</a:t>
            </a:r>
            <a:r>
              <a:rPr lang="ru-RU" sz="2000" i="1" dirty="0"/>
              <a:t> </a:t>
            </a:r>
            <a:r>
              <a:rPr lang="ru-RU" sz="2000" i="1" dirty="0" err="1"/>
              <a:t>прізвище</a:t>
            </a:r>
            <a:r>
              <a:rPr lang="ru-RU" sz="2000" i="1" dirty="0"/>
              <a:t>, і </a:t>
            </a:r>
            <a:r>
              <a:rPr lang="ru-RU" sz="2000" i="1" dirty="0" err="1"/>
              <a:t>воно</a:t>
            </a:r>
            <a:r>
              <a:rPr lang="ru-RU" sz="2000" i="1" dirty="0"/>
              <a:t>, як </a:t>
            </a:r>
            <a:r>
              <a:rPr lang="ru-RU" sz="2000" i="1" dirty="0" err="1"/>
              <a:t>віспа</a:t>
            </a:r>
            <a:r>
              <a:rPr lang="ru-RU" sz="2000" i="1" dirty="0"/>
              <a:t> на </a:t>
            </a:r>
            <a:r>
              <a:rPr lang="ru-RU" sz="2000" i="1" dirty="0" err="1"/>
              <a:t>житті</a:t>
            </a:r>
            <a:r>
              <a:rPr lang="ru-RU" sz="2000" i="1" dirty="0"/>
              <a:t> — </a:t>
            </a:r>
            <a:r>
              <a:rPr lang="ru-RU" sz="2000" i="1" dirty="0" err="1"/>
              <a:t>Мазайло</a:t>
            </a:r>
            <a:r>
              <a:rPr lang="ru-RU" sz="2000" i="1" dirty="0"/>
              <a:t>!.. </a:t>
            </a:r>
            <a:r>
              <a:rPr lang="ru-RU" sz="2000" i="1" dirty="0" err="1"/>
              <a:t>Ще</a:t>
            </a:r>
            <a:r>
              <a:rPr lang="ru-RU" sz="2000" i="1" dirty="0"/>
              <a:t> </a:t>
            </a:r>
            <a:r>
              <a:rPr lang="ru-RU" sz="2000" i="1" dirty="0" err="1"/>
              <a:t>малим</a:t>
            </a:r>
            <a:r>
              <a:rPr lang="ru-RU" sz="2000" i="1" dirty="0"/>
              <a:t>, як </a:t>
            </a:r>
            <a:r>
              <a:rPr lang="ru-RU" sz="2000" i="1" dirty="0" err="1"/>
              <a:t>оддав</a:t>
            </a:r>
            <a:r>
              <a:rPr lang="ru-RU" sz="2000" i="1" dirty="0"/>
              <a:t> </a:t>
            </a:r>
            <a:r>
              <a:rPr lang="ru-RU" sz="2000" i="1" dirty="0" err="1"/>
              <a:t>батько</a:t>
            </a:r>
            <a:r>
              <a:rPr lang="ru-RU" sz="2000" i="1" dirty="0"/>
              <a:t> в город до </a:t>
            </a:r>
            <a:r>
              <a:rPr lang="ru-RU" sz="2000" i="1" dirty="0" err="1"/>
              <a:t>школи</a:t>
            </a:r>
            <a:r>
              <a:rPr lang="ru-RU" sz="2000" i="1" dirty="0"/>
              <a:t>, </a:t>
            </a:r>
            <a:r>
              <a:rPr lang="ru-RU" sz="2000" i="1" dirty="0" err="1"/>
              <a:t>першого</a:t>
            </a:r>
            <a:r>
              <a:rPr lang="ru-RU" sz="2000" i="1" dirty="0"/>
              <a:t> ж дня на </a:t>
            </a:r>
            <a:r>
              <a:rPr lang="ru-RU" sz="2000" i="1" dirty="0" err="1"/>
              <a:t>регіт</a:t>
            </a:r>
            <a:r>
              <a:rPr lang="ru-RU" sz="2000" i="1" dirty="0"/>
              <a:t> взяли: </a:t>
            </a:r>
            <a:r>
              <a:rPr lang="ru-RU" sz="2000" i="1" dirty="0" err="1"/>
              <a:t>Мазайло</a:t>
            </a:r>
            <a:r>
              <a:rPr lang="ru-RU" sz="2000" i="1" dirty="0"/>
              <a:t>! </a:t>
            </a:r>
            <a:r>
              <a:rPr lang="ru-RU" sz="2000" i="1" dirty="0" err="1"/>
              <a:t>Жодна</a:t>
            </a:r>
            <a:r>
              <a:rPr lang="ru-RU" sz="2000" i="1" dirty="0"/>
              <a:t> </a:t>
            </a:r>
            <a:r>
              <a:rPr lang="ru-RU" sz="2000" i="1" dirty="0" err="1"/>
              <a:t>гімназистка</a:t>
            </a:r>
            <a:r>
              <a:rPr lang="ru-RU" sz="2000" i="1" dirty="0"/>
              <a:t> не </a:t>
            </a:r>
            <a:r>
              <a:rPr lang="ru-RU" sz="2000" i="1" dirty="0" err="1"/>
              <a:t>хотіла</a:t>
            </a:r>
            <a:r>
              <a:rPr lang="ru-RU" sz="2000" i="1" dirty="0"/>
              <a:t> гул яти — </a:t>
            </a:r>
            <a:r>
              <a:rPr lang="ru-RU" sz="2000" i="1" dirty="0" err="1"/>
              <a:t>Мазайло</a:t>
            </a:r>
            <a:r>
              <a:rPr lang="ru-RU" sz="2000" i="1" dirty="0"/>
              <a:t>! За репетитора не брали — </a:t>
            </a:r>
            <a:r>
              <a:rPr lang="ru-RU" sz="2000" i="1" dirty="0" err="1"/>
              <a:t>Мазайло</a:t>
            </a:r>
            <a:r>
              <a:rPr lang="ru-RU" sz="2000" i="1" dirty="0"/>
              <a:t>! На службу не </a:t>
            </a:r>
            <a:r>
              <a:rPr lang="ru-RU" sz="2000" i="1" dirty="0" err="1"/>
              <a:t>приймали</a:t>
            </a:r>
            <a:r>
              <a:rPr lang="ru-RU" sz="2000" i="1" dirty="0"/>
              <a:t> — </a:t>
            </a:r>
            <a:r>
              <a:rPr lang="ru-RU" sz="2000" i="1" dirty="0" err="1"/>
              <a:t>Мазайло</a:t>
            </a:r>
            <a:r>
              <a:rPr lang="ru-RU" sz="2000" i="1" dirty="0"/>
              <a:t>! Од </a:t>
            </a:r>
            <a:r>
              <a:rPr lang="ru-RU" sz="2000" i="1" dirty="0" err="1"/>
              <a:t>кохання</a:t>
            </a:r>
            <a:r>
              <a:rPr lang="ru-RU" sz="2000" i="1" dirty="0"/>
              <a:t> </a:t>
            </a:r>
            <a:r>
              <a:rPr lang="ru-RU" sz="2000" i="1" dirty="0" err="1"/>
              <a:t>відмовлялися</a:t>
            </a:r>
            <a:r>
              <a:rPr lang="ru-RU" sz="2000" i="1" dirty="0"/>
              <a:t> — </a:t>
            </a:r>
            <a:r>
              <a:rPr lang="ru-RU" sz="2000" i="1" dirty="0" err="1"/>
              <a:t>Мазайло</a:t>
            </a:r>
            <a:r>
              <a:rPr lang="ru-RU" sz="2000" i="1" dirty="0"/>
              <a:t>! А </a:t>
            </a:r>
            <a:r>
              <a:rPr lang="ru-RU" sz="2000" i="1" dirty="0" err="1"/>
              <a:t>він</a:t>
            </a:r>
            <a:r>
              <a:rPr lang="ru-RU" sz="2000" i="1" dirty="0"/>
              <a:t> </a:t>
            </a:r>
            <a:r>
              <a:rPr lang="ru-RU" sz="2000" i="1" dirty="0" err="1"/>
              <a:t>знову</a:t>
            </a:r>
            <a:r>
              <a:rPr lang="ru-RU" sz="2000" i="1" dirty="0"/>
              <a:t>: «Вам </a:t>
            </a:r>
            <a:r>
              <a:rPr lang="ru-RU" sz="2000" i="1" dirty="0" err="1"/>
              <a:t>чого</a:t>
            </a:r>
            <a:r>
              <a:rPr lang="ru-RU" sz="2000" i="1" dirty="0" smtClean="0"/>
              <a:t>?» </a:t>
            </a:r>
            <a:r>
              <a:rPr lang="ru-RU" sz="2000" i="1" dirty="0"/>
              <a:t>— питаю</a:t>
            </a:r>
            <a:r>
              <a:rPr lang="ru-RU" sz="2000" i="1" dirty="0" smtClean="0"/>
              <a:t>.»</a:t>
            </a:r>
            <a:endParaRPr lang="uk-UA" sz="20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91" r="27273"/>
          <a:stretch/>
        </p:blipFill>
        <p:spPr>
          <a:xfrm>
            <a:off x="1763688" y="1047456"/>
            <a:ext cx="3130787" cy="480220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00" r="27819"/>
          <a:stretch/>
        </p:blipFill>
        <p:spPr>
          <a:xfrm>
            <a:off x="4707009" y="1047456"/>
            <a:ext cx="3024336" cy="479164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286726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331640" y="1340768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«Тьотя</a:t>
            </a:r>
            <a:r>
              <a:rPr lang="uk-UA" i="1" dirty="0"/>
              <a:t>: </a:t>
            </a:r>
          </a:p>
          <a:p>
            <a:r>
              <a:rPr lang="ru-RU" i="1" dirty="0"/>
              <a:t>— </a:t>
            </a:r>
            <a:r>
              <a:rPr lang="uk-UA" i="1" dirty="0"/>
              <a:t>Годі!</a:t>
            </a:r>
            <a:r>
              <a:rPr lang="uk-UA" i="1" dirty="0" err="1"/>
              <a:t>...Годі</a:t>
            </a:r>
            <a:r>
              <a:rPr lang="uk-UA" i="1" dirty="0"/>
              <a:t>!... І скажи нарешті,</a:t>
            </a:r>
            <a:r>
              <a:rPr lang="uk-UA" i="1" dirty="0" err="1"/>
              <a:t>Моко</a:t>
            </a:r>
            <a:r>
              <a:rPr lang="uk-UA" i="1" dirty="0"/>
              <a:t>,</a:t>
            </a:r>
            <a:r>
              <a:rPr lang="uk-UA" i="1" dirty="0" err="1"/>
              <a:t>Моко</a:t>
            </a:r>
            <a:r>
              <a:rPr lang="uk-UA" i="1" dirty="0"/>
              <a:t>,</a:t>
            </a:r>
            <a:r>
              <a:rPr lang="uk-UA" i="1" dirty="0" err="1"/>
              <a:t>Моко</a:t>
            </a:r>
            <a:r>
              <a:rPr lang="uk-UA" i="1" dirty="0"/>
              <a:t>,невже ти не руська людина</a:t>
            </a:r>
            <a:r>
              <a:rPr lang="uk-UA" i="1" dirty="0" smtClean="0"/>
              <a:t>? </a:t>
            </a:r>
          </a:p>
          <a:p>
            <a:r>
              <a:rPr lang="ru-RU" i="1" dirty="0" smtClean="0"/>
              <a:t>— </a:t>
            </a:r>
            <a:r>
              <a:rPr lang="uk-UA" i="1" dirty="0"/>
              <a:t>Я - Українець!</a:t>
            </a:r>
            <a:br>
              <a:rPr lang="uk-UA" i="1" dirty="0"/>
            </a:br>
            <a:r>
              <a:rPr lang="uk-UA" i="1" dirty="0"/>
              <a:t>Тьотя: </a:t>
            </a:r>
            <a:endParaRPr lang="uk-UA" i="1" dirty="0" smtClean="0"/>
          </a:p>
          <a:p>
            <a:r>
              <a:rPr lang="ru-RU" i="1" dirty="0" smtClean="0"/>
              <a:t>— </a:t>
            </a:r>
            <a:r>
              <a:rPr lang="uk-UA" i="1" dirty="0"/>
              <a:t>Та українці - то не </a:t>
            </a:r>
            <a:r>
              <a:rPr lang="uk-UA" i="1" dirty="0" err="1"/>
              <a:t>рускькі</a:t>
            </a:r>
            <a:r>
              <a:rPr lang="uk-UA" i="1" dirty="0"/>
              <a:t> люди? Не руські питаю? Не такі вони ,як усі росіяни?</a:t>
            </a:r>
            <a:br>
              <a:rPr lang="uk-UA" i="1" dirty="0"/>
            </a:br>
            <a:r>
              <a:rPr lang="ru-RU" i="1" dirty="0" smtClean="0"/>
              <a:t>— </a:t>
            </a:r>
            <a:r>
              <a:rPr lang="uk-UA" i="1" dirty="0"/>
              <a:t>Вони такі росіяни,як росіяни - українці</a:t>
            </a:r>
            <a:r>
              <a:rPr lang="uk-UA" i="1" dirty="0" smtClean="0"/>
              <a:t>...»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1499477" y="4437112"/>
            <a:ext cx="6084871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err="1">
                <a:ln w="11430"/>
                <a:solidFill>
                  <a:srgbClr val="001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Мокій</a:t>
            </a:r>
            <a:r>
              <a:rPr lang="ru-RU" sz="6000" b="1" dirty="0">
                <a:ln w="11430"/>
                <a:solidFill>
                  <a:srgbClr val="001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000" b="1" dirty="0" err="1">
                <a:ln w="11430"/>
                <a:solidFill>
                  <a:srgbClr val="001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Мазайло</a:t>
            </a:r>
            <a:endParaRPr lang="uk-UA" sz="6000" b="1" dirty="0">
              <a:ln w="11430"/>
              <a:solidFill>
                <a:srgbClr val="001E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865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411760" y="24208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«— Ах, Улю! </a:t>
            </a:r>
            <a:r>
              <a:rPr lang="ru-RU" sz="2000" dirty="0" err="1" smtClean="0"/>
              <a:t>Мені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давно </a:t>
            </a:r>
            <a:r>
              <a:rPr lang="ru-RU" sz="2000" dirty="0" err="1" smtClean="0"/>
              <a:t>хотілося</a:t>
            </a:r>
            <a:r>
              <a:rPr lang="ru-RU" sz="2000" dirty="0" smtClean="0"/>
              <a:t> вам </a:t>
            </a:r>
            <a:r>
              <a:rPr lang="ru-RU" sz="2000" dirty="0" err="1" smtClean="0"/>
              <a:t>сказати</a:t>
            </a:r>
            <a:r>
              <a:rPr lang="ru-RU" sz="2000" dirty="0" smtClean="0"/>
              <a:t>...</a:t>
            </a:r>
            <a:endParaRPr lang="uk-UA" sz="2000" dirty="0" smtClean="0"/>
          </a:p>
          <a:p>
            <a:r>
              <a:rPr lang="ru-RU" sz="2000" dirty="0" err="1" smtClean="0"/>
              <a:t>Хотілося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сказати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тепер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охотніше</a:t>
            </a:r>
            <a:r>
              <a:rPr lang="ru-RU" sz="2000" dirty="0" smtClean="0"/>
              <a:t> скажу: Улю! Давайте я вас </a:t>
            </a:r>
            <a:r>
              <a:rPr lang="ru-RU" sz="2000" dirty="0" err="1" smtClean="0"/>
              <a:t>українізую</a:t>
            </a:r>
            <a:r>
              <a:rPr lang="ru-RU" sz="2000" dirty="0" smtClean="0"/>
              <a:t>!</a:t>
            </a:r>
            <a:endParaRPr lang="uk-UA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28" r="24909"/>
          <a:stretch/>
        </p:blipFill>
        <p:spPr>
          <a:xfrm>
            <a:off x="2285357" y="997744"/>
            <a:ext cx="4824536" cy="475252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196842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13463" y="4221087"/>
            <a:ext cx="4485074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6000" b="1" dirty="0">
                <a:ln w="11430"/>
                <a:solidFill>
                  <a:srgbClr val="001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Тьотя Мотя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2180818" y="227687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i="1" dirty="0" smtClean="0"/>
              <a:t>«</a:t>
            </a:r>
            <a:r>
              <a:rPr lang="uk-UA" sz="2800" i="1" dirty="0" err="1" smtClean="0"/>
              <a:t>Прілічнєє</a:t>
            </a:r>
            <a:r>
              <a:rPr lang="uk-UA" sz="2800" i="1" dirty="0" smtClean="0"/>
              <a:t> </a:t>
            </a:r>
            <a:r>
              <a:rPr lang="uk-UA" sz="2800" i="1" dirty="0" err="1"/>
              <a:t>бить</a:t>
            </a:r>
            <a:r>
              <a:rPr lang="uk-UA" sz="2800" i="1" dirty="0"/>
              <a:t> </a:t>
            </a:r>
            <a:r>
              <a:rPr lang="uk-UA" sz="2800" i="1" dirty="0" err="1"/>
              <a:t>ізнасілованной</a:t>
            </a:r>
            <a:r>
              <a:rPr lang="uk-UA" sz="2800" i="1" dirty="0"/>
              <a:t>, </a:t>
            </a:r>
            <a:r>
              <a:rPr lang="uk-UA" sz="2800" i="1" dirty="0" err="1"/>
              <a:t>нєжелі</a:t>
            </a:r>
            <a:r>
              <a:rPr lang="uk-UA" sz="2800" i="1" dirty="0"/>
              <a:t> </a:t>
            </a:r>
            <a:r>
              <a:rPr lang="uk-UA" sz="2800" i="1" dirty="0" err="1" smtClean="0"/>
              <a:t>українізірованной</a:t>
            </a:r>
            <a:r>
              <a:rPr lang="uk-UA" sz="2800" i="1" dirty="0" smtClean="0"/>
              <a:t>»</a:t>
            </a:r>
            <a:endParaRPr lang="uk-UA" sz="2800" i="1" dirty="0"/>
          </a:p>
        </p:txBody>
      </p:sp>
    </p:spTree>
    <p:extLst>
      <p:ext uri="{BB962C8B-B14F-4D97-AF65-F5344CB8AC3E}">
        <p14:creationId xmlns:p14="http://schemas.microsoft.com/office/powerpoint/2010/main" xmlns="" val="22007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2483768" y="24208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/>
              <a:t>«Я так і знала, я так і знала, </a:t>
            </a:r>
            <a:r>
              <a:rPr lang="ru-RU" sz="2400" i="1" dirty="0" err="1"/>
              <a:t>що</a:t>
            </a:r>
            <a:r>
              <a:rPr lang="ru-RU" sz="2400" i="1" dirty="0"/>
              <a:t> тут </a:t>
            </a:r>
            <a:r>
              <a:rPr lang="ru-RU" sz="2400" i="1" dirty="0" err="1"/>
              <a:t>діло</a:t>
            </a:r>
            <a:r>
              <a:rPr lang="ru-RU" sz="2400" i="1" dirty="0"/>
              <a:t> </a:t>
            </a:r>
            <a:r>
              <a:rPr lang="ru-RU" sz="2400" i="1" dirty="0" err="1"/>
              <a:t>нечисте</a:t>
            </a:r>
            <a:r>
              <a:rPr lang="ru-RU" sz="2400" i="1" dirty="0"/>
              <a:t>... Так он вони </a:t>
            </a:r>
            <a:r>
              <a:rPr lang="ru-RU" sz="2400" i="1" dirty="0" err="1"/>
              <a:t>хто</a:t>
            </a:r>
            <a:r>
              <a:rPr lang="ru-RU" sz="2400" i="1" dirty="0"/>
              <a:t>, </a:t>
            </a:r>
            <a:r>
              <a:rPr lang="ru-RU" sz="2400" i="1" dirty="0" err="1"/>
              <a:t>ваші</a:t>
            </a:r>
            <a:r>
              <a:rPr lang="ru-RU" sz="2400" i="1" dirty="0"/>
              <a:t> </a:t>
            </a:r>
            <a:r>
              <a:rPr lang="ru-RU" sz="2400" i="1" dirty="0" err="1"/>
              <a:t>українці</a:t>
            </a:r>
            <a:r>
              <a:rPr lang="ru-RU" sz="2400" i="1" dirty="0"/>
              <a:t>! </a:t>
            </a:r>
            <a:r>
              <a:rPr lang="ru-RU" sz="2400" i="1" dirty="0" err="1"/>
              <a:t>Тепер</a:t>
            </a:r>
            <a:r>
              <a:rPr lang="ru-RU" sz="2400" i="1" dirty="0"/>
              <a:t> я </a:t>
            </a:r>
            <a:r>
              <a:rPr lang="ru-RU" sz="2400" i="1" dirty="0" err="1"/>
              <a:t>розумію</a:t>
            </a:r>
            <a:r>
              <a:rPr lang="ru-RU" sz="2400" i="1" dirty="0"/>
              <a:t>, </a:t>
            </a:r>
            <a:r>
              <a:rPr lang="ru-RU" sz="2400" i="1" dirty="0" err="1"/>
              <a:t>що</a:t>
            </a:r>
            <a:r>
              <a:rPr lang="ru-RU" sz="2400" i="1" dirty="0"/>
              <a:t> </a:t>
            </a:r>
            <a:r>
              <a:rPr lang="ru-RU" sz="2400" i="1" dirty="0" err="1"/>
              <a:t>таке</a:t>
            </a:r>
            <a:r>
              <a:rPr lang="ru-RU" sz="2400" i="1" dirty="0"/>
              <a:t> </a:t>
            </a:r>
            <a:r>
              <a:rPr lang="ru-RU" sz="2400" i="1" dirty="0" err="1"/>
              <a:t>українська</a:t>
            </a:r>
            <a:r>
              <a:rPr lang="ru-RU" sz="2400" i="1" dirty="0"/>
              <a:t> </a:t>
            </a:r>
            <a:r>
              <a:rPr lang="ru-RU" sz="2400" i="1" dirty="0" err="1"/>
              <a:t>мова</a:t>
            </a:r>
            <a:r>
              <a:rPr lang="ru-RU" sz="2400" i="1" dirty="0"/>
              <a:t>. </a:t>
            </a:r>
            <a:r>
              <a:rPr lang="ru-RU" sz="2400" i="1" dirty="0" err="1"/>
              <a:t>Розумію</a:t>
            </a:r>
            <a:r>
              <a:rPr lang="ru-RU" sz="2400" i="1" dirty="0"/>
              <a:t>! </a:t>
            </a:r>
            <a:r>
              <a:rPr lang="ru-RU" sz="2400" i="1" dirty="0" err="1"/>
              <a:t>Австріяцька</a:t>
            </a:r>
            <a:r>
              <a:rPr lang="ru-RU" sz="2400" i="1" dirty="0"/>
              <a:t> </a:t>
            </a:r>
            <a:r>
              <a:rPr lang="ru-RU" sz="2400" i="1" dirty="0" err="1"/>
              <a:t>видумка</a:t>
            </a:r>
            <a:r>
              <a:rPr lang="ru-RU" sz="2400" i="1" dirty="0"/>
              <a:t>, так?»</a:t>
            </a:r>
            <a:endParaRPr lang="uk-UA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54" r="14982"/>
          <a:stretch/>
        </p:blipFill>
        <p:spPr>
          <a:xfrm>
            <a:off x="2400395" y="908720"/>
            <a:ext cx="4928539" cy="490306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87387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051720" y="4259996"/>
            <a:ext cx="5195461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6000" b="1" dirty="0">
                <a:ln w="11430"/>
                <a:solidFill>
                  <a:srgbClr val="001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Дядько Тарас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2286000" y="24928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</a:t>
            </a:r>
            <a:r>
              <a:rPr lang="ru-RU" dirty="0" err="1"/>
              <a:t>Чи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, й </a:t>
            </a:r>
            <a:r>
              <a:rPr lang="ru-RU" dirty="0" err="1"/>
              <a:t>ви</a:t>
            </a:r>
            <a:r>
              <a:rPr lang="ru-RU" dirty="0"/>
              <a:t> мене не </a:t>
            </a:r>
            <a:r>
              <a:rPr lang="ru-RU" dirty="0" err="1"/>
              <a:t>розумієте</a:t>
            </a:r>
            <a:r>
              <a:rPr lang="ru-RU" dirty="0"/>
              <a:t>, як </a:t>
            </a:r>
            <a:r>
              <a:rPr lang="ru-RU" dirty="0" err="1"/>
              <a:t>ті</a:t>
            </a:r>
            <a:r>
              <a:rPr lang="ru-RU" dirty="0"/>
              <a:t> у </a:t>
            </a:r>
            <a:r>
              <a:rPr lang="ru-RU" dirty="0" err="1"/>
              <a:t>трамваї</a:t>
            </a:r>
            <a:r>
              <a:rPr lang="ru-RU" dirty="0"/>
              <a:t>... </a:t>
            </a:r>
            <a:r>
              <a:rPr lang="ru-RU" dirty="0" err="1"/>
              <a:t>Тільки</a:t>
            </a:r>
            <a:r>
              <a:rPr lang="ru-RU" dirty="0"/>
              <a:t> й </a:t>
            </a:r>
            <a:r>
              <a:rPr lang="ru-RU" dirty="0" err="1"/>
              <a:t>слави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вокзалі</a:t>
            </a:r>
            <a:r>
              <a:rPr lang="ru-RU" dirty="0"/>
              <a:t> «</a:t>
            </a:r>
            <a:r>
              <a:rPr lang="ru-RU" dirty="0" err="1"/>
              <a:t>Харків</a:t>
            </a:r>
            <a:r>
              <a:rPr lang="ru-RU" dirty="0"/>
              <a:t>» написано, а </a:t>
            </a:r>
            <a:r>
              <a:rPr lang="ru-RU" dirty="0" err="1"/>
              <a:t>спитаєш</a:t>
            </a:r>
            <a:r>
              <a:rPr lang="ru-RU" dirty="0"/>
              <a:t> </a:t>
            </a:r>
            <a:r>
              <a:rPr lang="ru-RU" dirty="0" err="1"/>
              <a:t>по-нашому</a:t>
            </a:r>
            <a:r>
              <a:rPr lang="ru-RU" dirty="0"/>
              <a:t>, </a:t>
            </a:r>
            <a:r>
              <a:rPr lang="ru-RU" dirty="0" err="1"/>
              <a:t>всяке</a:t>
            </a:r>
            <a:r>
              <a:rPr lang="ru-RU" dirty="0"/>
              <a:t> на тебе </a:t>
            </a:r>
            <a:r>
              <a:rPr lang="ru-RU" dirty="0" err="1"/>
              <a:t>очі</a:t>
            </a:r>
            <a:r>
              <a:rPr lang="ru-RU" dirty="0"/>
              <a:t> дере... </a:t>
            </a:r>
            <a:r>
              <a:rPr lang="ru-RU" dirty="0" err="1"/>
              <a:t>Всяке</a:t>
            </a:r>
            <a:r>
              <a:rPr lang="ru-RU" dirty="0"/>
              <a:t> то </a:t>
            </a:r>
            <a:r>
              <a:rPr lang="ru-RU" dirty="0" err="1"/>
              <a:t>тобі</a:t>
            </a:r>
            <a:r>
              <a:rPr lang="ru-RU" dirty="0"/>
              <a:t> </a:t>
            </a:r>
            <a:r>
              <a:rPr lang="ru-RU" dirty="0" err="1"/>
              <a:t>штокає</a:t>
            </a:r>
            <a:r>
              <a:rPr lang="ru-RU" dirty="0"/>
              <a:t>, </a:t>
            </a:r>
            <a:r>
              <a:rPr lang="ru-RU" dirty="0" err="1"/>
              <a:t>какає</a:t>
            </a:r>
            <a:r>
              <a:rPr lang="ru-RU" dirty="0"/>
              <a:t> — приступу </a:t>
            </a:r>
            <a:r>
              <a:rPr lang="ru-RU" dirty="0" err="1"/>
              <a:t>немає</a:t>
            </a:r>
            <a:r>
              <a:rPr lang="ru-RU" dirty="0"/>
              <a:t>...»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1570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дизель.початок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6834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/>
              <a:t>«Нехай </a:t>
            </a:r>
            <a:r>
              <a:rPr lang="uk-UA" i="1" dirty="0"/>
              <a:t>ми шовіністи, нехай ... Проте ми </a:t>
            </a:r>
            <a:r>
              <a:rPr lang="uk-UA" i="1" dirty="0" err="1"/>
              <a:t>расєйщини</a:t>
            </a:r>
            <a:r>
              <a:rPr lang="uk-UA" i="1" dirty="0"/>
              <a:t> в нашій мові ніколи не заводили, а ви що робите? Що ви робите, га? Є слово "універсал", а ви "</a:t>
            </a:r>
            <a:r>
              <a:rPr lang="uk-UA" i="1" dirty="0" err="1"/>
              <a:t>маніфеста</a:t>
            </a:r>
            <a:r>
              <a:rPr lang="uk-UA" i="1" dirty="0"/>
              <a:t>" заводите, є слово УНР, а ви УСЕРЕР пишете? Га? Га? .. Рідне слово "пристрій" ви на "апарат" </a:t>
            </a:r>
            <a:r>
              <a:rPr lang="uk-UA" i="1" dirty="0" err="1"/>
              <a:t>обернували</a:t>
            </a:r>
            <a:r>
              <a:rPr lang="uk-UA" i="1" dirty="0"/>
              <a:t>, а забули, як у народній мові про це говориться? Що без пристрою і блохи не вб`єш, забули, а ви думаєте апаратом, га? </a:t>
            </a:r>
            <a:r>
              <a:rPr lang="uk-UA" i="1" dirty="0" smtClean="0"/>
              <a:t>»</a:t>
            </a:r>
            <a:endParaRPr lang="uk-UA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09" r="24727"/>
          <a:stretch/>
        </p:blipFill>
        <p:spPr>
          <a:xfrm>
            <a:off x="4283968" y="996758"/>
            <a:ext cx="3499901" cy="4864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37" r="32727"/>
          <a:stretch/>
        </p:blipFill>
        <p:spPr>
          <a:xfrm>
            <a:off x="2055732" y="1004220"/>
            <a:ext cx="2343054" cy="487608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68166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27584" y="3645024"/>
            <a:ext cx="367240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800" b="1" dirty="0">
                <a:ln w="11430"/>
                <a:solidFill>
                  <a:srgbClr val="001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Рина</a:t>
            </a:r>
            <a:r>
              <a:rPr lang="uk-UA" sz="6000" b="1" dirty="0">
                <a:ln w="11430"/>
                <a:solidFill>
                  <a:srgbClr val="001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4800" b="1" dirty="0" err="1">
                <a:ln w="11430"/>
                <a:solidFill>
                  <a:srgbClr val="001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Мазайло</a:t>
            </a:r>
            <a:endParaRPr lang="uk-UA" sz="6000" b="1" dirty="0">
              <a:ln w="11430"/>
              <a:solidFill>
                <a:srgbClr val="001E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115616" y="2276872"/>
            <a:ext cx="280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/>
              <a:t>«Хвильові </a:t>
            </a:r>
            <a:r>
              <a:rPr lang="uk-UA" sz="2800" i="1" dirty="0"/>
              <a:t>всякі. Тичини</a:t>
            </a:r>
            <a:r>
              <a:rPr lang="uk-UA" sz="2800" i="1" dirty="0" smtClean="0"/>
              <a:t>.»</a:t>
            </a:r>
            <a:endParaRPr lang="uk-UA" sz="2800" i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4499992" y="4221088"/>
            <a:ext cx="326980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400" b="1" dirty="0" err="1">
                <a:ln w="11430"/>
                <a:solidFill>
                  <a:srgbClr val="001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Мазайлиха</a:t>
            </a:r>
            <a:endParaRPr lang="uk-UA" sz="4800" b="1" dirty="0">
              <a:ln w="11430"/>
              <a:solidFill>
                <a:srgbClr val="001E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343823" y="2153760"/>
            <a:ext cx="3582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 </a:t>
            </a:r>
            <a:r>
              <a:rPr lang="uk-UA" sz="2400" dirty="0" smtClean="0"/>
              <a:t>«</a:t>
            </a:r>
            <a:r>
              <a:rPr lang="uk-UA" sz="2400" dirty="0"/>
              <a:t>Мене обдурив: я покохала не </a:t>
            </a:r>
            <a:r>
              <a:rPr lang="uk-UA" sz="2400" dirty="0" err="1"/>
              <a:t>Мазайла</a:t>
            </a:r>
            <a:r>
              <a:rPr lang="uk-UA" sz="2400" dirty="0"/>
              <a:t>, а </a:t>
            </a:r>
            <a:r>
              <a:rPr lang="uk-UA" sz="2400" dirty="0" err="1" smtClean="0"/>
              <a:t>Мазалова</a:t>
            </a:r>
            <a:r>
              <a:rPr lang="uk-UA" sz="2400" dirty="0" smtClean="0"/>
              <a:t>»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287302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940262" y="4017904"/>
            <a:ext cx="460851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600" b="1" dirty="0" err="1">
                <a:ln w="11430"/>
                <a:solidFill>
                  <a:srgbClr val="001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Баранова-Козино</a:t>
            </a:r>
            <a:endParaRPr lang="uk-UA" sz="3600" b="1" dirty="0">
              <a:ln w="11430"/>
              <a:solidFill>
                <a:srgbClr val="001E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973621" y="4664235"/>
            <a:ext cx="4193840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1600" b="1" dirty="0">
                <a:ln w="11430"/>
                <a:solidFill>
                  <a:srgbClr val="001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вчителька «правильних </a:t>
            </a:r>
            <a:r>
              <a:rPr lang="uk-UA" sz="1600" b="1" dirty="0" err="1">
                <a:ln w="11430"/>
                <a:solidFill>
                  <a:srgbClr val="001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проізношеній</a:t>
            </a:r>
            <a:r>
              <a:rPr lang="uk-UA" sz="1600" b="1" dirty="0">
                <a:ln w="11430"/>
                <a:solidFill>
                  <a:srgbClr val="001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259632" y="1561875"/>
            <a:ext cx="33599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«Квартира Зама... </a:t>
            </a:r>
            <a:r>
              <a:rPr lang="ru-RU" sz="2000" dirty="0" err="1"/>
              <a:t>Майза</a:t>
            </a:r>
            <a:r>
              <a:rPr lang="ru-RU" sz="2000" dirty="0"/>
              <a:t>... Ах, Боже </a:t>
            </a:r>
            <a:r>
              <a:rPr lang="ru-RU" sz="2000" dirty="0" err="1"/>
              <a:t>мій</a:t>
            </a:r>
            <a:r>
              <a:rPr lang="ru-RU" sz="2000" dirty="0"/>
              <a:t>, </a:t>
            </a:r>
            <a:r>
              <a:rPr lang="ru-RU" sz="2000" dirty="0" err="1"/>
              <a:t>чудне</a:t>
            </a:r>
            <a:r>
              <a:rPr lang="ru-RU" sz="2000" dirty="0"/>
              <a:t> </a:t>
            </a:r>
            <a:r>
              <a:rPr lang="ru-RU" sz="2000" dirty="0" err="1"/>
              <a:t>таке</a:t>
            </a:r>
            <a:r>
              <a:rPr lang="ru-RU" sz="2000" dirty="0"/>
              <a:t> </a:t>
            </a:r>
            <a:r>
              <a:rPr lang="ru-RU" sz="2000" dirty="0" err="1"/>
              <a:t>прізвище</a:t>
            </a:r>
            <a:r>
              <a:rPr lang="ru-RU" sz="2000" dirty="0"/>
              <a:t>... </a:t>
            </a:r>
            <a:r>
              <a:rPr lang="ru-RU" sz="2000" dirty="0" err="1"/>
              <a:t>Скажіть</a:t>
            </a:r>
            <a:r>
              <a:rPr lang="ru-RU" sz="2000" dirty="0"/>
              <a:t> — </a:t>
            </a:r>
            <a:r>
              <a:rPr lang="ru-RU" sz="2000" dirty="0" err="1"/>
              <a:t>змінили</a:t>
            </a:r>
            <a:r>
              <a:rPr lang="ru-RU" sz="2000" dirty="0"/>
              <a:t> вам </a:t>
            </a:r>
            <a:r>
              <a:rPr lang="ru-RU" sz="2000" dirty="0" err="1"/>
              <a:t>прізвище</a:t>
            </a:r>
            <a:r>
              <a:rPr lang="ru-RU" sz="2000" dirty="0"/>
              <a:t>? Папа ваш так </a:t>
            </a:r>
            <a:r>
              <a:rPr lang="ru-RU" sz="2000" dirty="0" err="1"/>
              <a:t>турбувався</a:t>
            </a:r>
            <a:r>
              <a:rPr lang="ru-RU" sz="2000" dirty="0"/>
              <a:t>... </a:t>
            </a:r>
            <a:r>
              <a:rPr lang="ru-RU" sz="2000" dirty="0" err="1"/>
              <a:t>Воно</a:t>
            </a:r>
            <a:r>
              <a:rPr lang="ru-RU" sz="2000" dirty="0"/>
              <a:t> </a:t>
            </a:r>
            <a:r>
              <a:rPr lang="ru-RU" sz="2000" dirty="0" err="1"/>
              <a:t>справді</a:t>
            </a:r>
            <a:r>
              <a:rPr lang="ru-RU" sz="2000" dirty="0"/>
              <a:t> </a:t>
            </a:r>
            <a:r>
              <a:rPr lang="ru-RU" sz="2000" dirty="0" err="1"/>
              <a:t>якесь</a:t>
            </a:r>
            <a:r>
              <a:rPr lang="ru-RU" sz="2000" dirty="0"/>
              <a:t> </a:t>
            </a:r>
            <a:r>
              <a:rPr lang="ru-RU" sz="2000" dirty="0" err="1"/>
              <a:t>чудне</a:t>
            </a:r>
            <a:r>
              <a:rPr lang="ru-RU" sz="2000" dirty="0"/>
              <a:t>. </a:t>
            </a:r>
            <a:r>
              <a:rPr lang="ru-RU" sz="2000" dirty="0" err="1"/>
              <a:t>Либонь</a:t>
            </a:r>
            <a:r>
              <a:rPr lang="ru-RU" sz="2000" dirty="0"/>
              <a:t>, </a:t>
            </a:r>
            <a:r>
              <a:rPr lang="ru-RU" sz="2000" dirty="0" err="1"/>
              <a:t>малоросійське</a:t>
            </a:r>
            <a:r>
              <a:rPr lang="ru-RU" sz="2000" dirty="0"/>
              <a:t>?»</a:t>
            </a:r>
            <a:endParaRPr lang="uk-UA" sz="20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6156176" y="4017990"/>
            <a:ext cx="106599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000" b="1" dirty="0">
                <a:ln w="11430"/>
                <a:solidFill>
                  <a:srgbClr val="001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Уля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651235" y="1715763"/>
            <a:ext cx="365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«</a:t>
            </a:r>
            <a:r>
              <a:rPr lang="ru-RU" sz="2000" dirty="0" err="1" smtClean="0"/>
              <a:t>Бачите</a:t>
            </a:r>
            <a:r>
              <a:rPr lang="ru-RU" sz="2000" dirty="0"/>
              <a:t>, </a:t>
            </a:r>
            <a:r>
              <a:rPr lang="ru-RU" sz="2000" dirty="0" err="1"/>
              <a:t>бачите</a:t>
            </a:r>
            <a:r>
              <a:rPr lang="ru-RU" sz="2000" dirty="0"/>
              <a:t>, </a:t>
            </a:r>
            <a:r>
              <a:rPr lang="ru-RU" sz="2000" dirty="0" err="1"/>
              <a:t>він</a:t>
            </a:r>
            <a:r>
              <a:rPr lang="ru-RU" sz="2000" dirty="0"/>
              <a:t> не </a:t>
            </a:r>
            <a:r>
              <a:rPr lang="ru-RU" sz="2000" dirty="0" err="1"/>
              <a:t>покохав</a:t>
            </a:r>
            <a:r>
              <a:rPr lang="ru-RU" sz="2000" dirty="0"/>
              <a:t> </a:t>
            </a:r>
            <a:r>
              <a:rPr lang="ru-RU" sz="2000" dirty="0" smtClean="0"/>
              <a:t>вас, </a:t>
            </a:r>
            <a:r>
              <a:rPr lang="ru-RU" sz="2000" dirty="0"/>
              <a:t>як женщину, ну, як </a:t>
            </a:r>
            <a:r>
              <a:rPr lang="ru-RU" sz="2000" dirty="0" err="1"/>
              <a:t>людину</a:t>
            </a:r>
            <a:r>
              <a:rPr lang="ru-RU" sz="2000" dirty="0"/>
              <a:t>, </a:t>
            </a:r>
            <a:r>
              <a:rPr lang="ru-RU" sz="2000" dirty="0" err="1"/>
              <a:t>нарешті</a:t>
            </a:r>
            <a:r>
              <a:rPr lang="ru-RU" sz="2000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у вас </a:t>
            </a:r>
            <a:r>
              <a:rPr lang="ru-RU" sz="2000" dirty="0" err="1"/>
              <a:t>шукаэ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щось</a:t>
            </a:r>
            <a:r>
              <a:rPr lang="ru-RU" sz="2000" dirty="0"/>
              <a:t> </a:t>
            </a:r>
            <a:r>
              <a:rPr lang="ru-RU" sz="2000" dirty="0" err="1"/>
              <a:t>українське</a:t>
            </a:r>
            <a:r>
              <a:rPr lang="ru-RU" sz="2000" dirty="0"/>
              <a:t>,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українського</a:t>
            </a:r>
            <a:r>
              <a:rPr lang="ru-RU" sz="2000" dirty="0"/>
              <a:t> </a:t>
            </a:r>
            <a:r>
              <a:rPr lang="ru-RU" sz="2000" dirty="0" err="1"/>
              <a:t>хоче</a:t>
            </a:r>
            <a:r>
              <a:rPr lang="ru-RU" sz="2000" dirty="0"/>
              <a:t> </a:t>
            </a:r>
            <a:r>
              <a:rPr lang="ru-RU" sz="2000" dirty="0" smtClean="0"/>
              <a:t>»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179110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27" r="22727"/>
          <a:stretch/>
        </p:blipFill>
        <p:spPr>
          <a:xfrm>
            <a:off x="2493818" y="762000"/>
            <a:ext cx="4156364" cy="53340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25375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2564904"/>
          </a:xfrm>
        </p:spPr>
        <p:txBody>
          <a:bodyPr>
            <a:noAutofit/>
          </a:bodyPr>
          <a:lstStyle/>
          <a:p>
            <a:pPr algn="l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Микола Куліш. Сатирична комедія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“Мина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Мазайло”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Розвінчання національного нігілізму, духовної обмеженості на матеріалі українізації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ТЛ: Сатирична комедія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3429000"/>
            <a:ext cx="59401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 smtClean="0">
                <a:solidFill>
                  <a:schemeClr val="bg1"/>
                </a:solidFill>
              </a:rPr>
              <a:t>Нації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вмирають</a:t>
            </a:r>
            <a:r>
              <a:rPr lang="ru-RU" sz="2600" dirty="0" smtClean="0">
                <a:solidFill>
                  <a:schemeClr val="bg1"/>
                </a:solidFill>
              </a:rPr>
              <a:t> не </a:t>
            </a:r>
            <a:r>
              <a:rPr lang="ru-RU" sz="2600" dirty="0" err="1" smtClean="0">
                <a:solidFill>
                  <a:schemeClr val="bg1"/>
                </a:solidFill>
              </a:rPr>
              <a:t>від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інфаркту</a:t>
            </a:r>
            <a:r>
              <a:rPr lang="ru-RU" sz="2600" dirty="0" smtClean="0">
                <a:solidFill>
                  <a:schemeClr val="bg1"/>
                </a:solidFill>
              </a:rPr>
              <a:t>. </a:t>
            </a:r>
            <a:r>
              <a:rPr lang="ru-RU" sz="2600" dirty="0" err="1" smtClean="0">
                <a:solidFill>
                  <a:schemeClr val="bg1"/>
                </a:solidFill>
              </a:rPr>
              <a:t>Спочатку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їм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відбирають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мову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endParaRPr lang="uk-UA" sz="2600" dirty="0" smtClean="0">
              <a:solidFill>
                <a:schemeClr val="bg1"/>
              </a:solidFill>
            </a:endParaRPr>
          </a:p>
          <a:p>
            <a:r>
              <a:rPr lang="uk-UA" sz="2600" dirty="0" smtClean="0">
                <a:solidFill>
                  <a:schemeClr val="bg1"/>
                </a:solidFill>
              </a:rPr>
              <a:t> </a:t>
            </a:r>
            <a:r>
              <a:rPr lang="uk-UA" sz="2600" dirty="0" smtClean="0">
                <a:solidFill>
                  <a:schemeClr val="bg1"/>
                </a:solidFill>
              </a:rPr>
              <a:t>                                                 </a:t>
            </a:r>
            <a:r>
              <a:rPr lang="ru-RU" sz="2600" dirty="0" err="1" smtClean="0">
                <a:solidFill>
                  <a:schemeClr val="bg1"/>
                </a:solidFill>
              </a:rPr>
              <a:t>Ліна</a:t>
            </a:r>
            <a:r>
              <a:rPr lang="ru-RU" sz="2600" dirty="0" smtClean="0">
                <a:solidFill>
                  <a:schemeClr val="bg1"/>
                </a:solidFill>
              </a:rPr>
              <a:t> Костенко</a:t>
            </a:r>
          </a:p>
          <a:p>
            <a:r>
              <a:rPr lang="ru-RU" sz="2600" dirty="0" err="1" smtClean="0">
                <a:solidFill>
                  <a:schemeClr val="bg1"/>
                </a:solidFill>
              </a:rPr>
              <a:t>Суспільство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можна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вважати</a:t>
            </a:r>
            <a:r>
              <a:rPr lang="ru-RU" sz="2600" dirty="0" smtClean="0">
                <a:solidFill>
                  <a:schemeClr val="bg1"/>
                </a:solidFill>
              </a:rPr>
              <a:t> морально </a:t>
            </a:r>
            <a:r>
              <a:rPr lang="ru-RU" sz="2600" dirty="0" err="1" smtClean="0">
                <a:solidFill>
                  <a:schemeClr val="bg1"/>
                </a:solidFill>
              </a:rPr>
              <a:t>здоровим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тоді</a:t>
            </a:r>
            <a:r>
              <a:rPr lang="ru-RU" sz="2600" dirty="0" smtClean="0">
                <a:solidFill>
                  <a:schemeClr val="bg1"/>
                </a:solidFill>
              </a:rPr>
              <a:t>, коли </a:t>
            </a:r>
            <a:r>
              <a:rPr lang="ru-RU" sz="2600" dirty="0" err="1" smtClean="0">
                <a:solidFill>
                  <a:schemeClr val="bg1"/>
                </a:solidFill>
              </a:rPr>
              <a:t>воно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має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мужність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сміятися</a:t>
            </a:r>
            <a:r>
              <a:rPr lang="ru-RU" sz="2600" dirty="0" smtClean="0">
                <a:solidFill>
                  <a:schemeClr val="bg1"/>
                </a:solidFill>
              </a:rPr>
              <a:t> над </a:t>
            </a:r>
            <a:r>
              <a:rPr lang="ru-RU" sz="2600" dirty="0" err="1" smtClean="0">
                <a:solidFill>
                  <a:schemeClr val="bg1"/>
                </a:solidFill>
              </a:rPr>
              <a:t>власними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надоліками</a:t>
            </a:r>
            <a:r>
              <a:rPr lang="ru-RU" sz="2600" dirty="0" smtClean="0">
                <a:solidFill>
                  <a:schemeClr val="bg1"/>
                </a:solidFill>
              </a:rPr>
              <a:t>. </a:t>
            </a:r>
            <a:endParaRPr lang="uk-UA" sz="2600" dirty="0" smtClean="0">
              <a:solidFill>
                <a:schemeClr val="bg1"/>
              </a:solidFill>
            </a:endParaRPr>
          </a:p>
          <a:p>
            <a:r>
              <a:rPr lang="ru-RU" sz="2600" dirty="0" smtClean="0">
                <a:solidFill>
                  <a:schemeClr val="bg1"/>
                </a:solidFill>
              </a:rPr>
              <a:t>                                                       </a:t>
            </a:r>
            <a:r>
              <a:rPr lang="ru-RU" sz="2600" dirty="0" smtClean="0">
                <a:solidFill>
                  <a:schemeClr val="bg1"/>
                </a:solidFill>
              </a:rPr>
              <a:t>Лесь </a:t>
            </a:r>
            <a:r>
              <a:rPr lang="ru-RU" sz="2600" dirty="0" err="1" smtClean="0">
                <a:solidFill>
                  <a:schemeClr val="bg1"/>
                </a:solidFill>
              </a:rPr>
              <a:t>Танюк</a:t>
            </a:r>
            <a:endParaRPr lang="uk-UA" sz="2600" dirty="0" smtClean="0">
              <a:solidFill>
                <a:schemeClr val="bg1"/>
              </a:solidFill>
            </a:endParaRPr>
          </a:p>
          <a:p>
            <a:endParaRPr lang="uk-UA" sz="2600" dirty="0" smtClean="0">
              <a:solidFill>
                <a:schemeClr val="bg1"/>
              </a:solidFill>
            </a:endParaRPr>
          </a:p>
          <a:p>
            <a:endParaRPr lang="uk-UA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820472" cy="6858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Сатирична </a:t>
            </a:r>
            <a:r>
              <a:rPr lang="ru-RU" sz="4000" b="1" dirty="0" err="1" smtClean="0">
                <a:solidFill>
                  <a:srgbClr val="FF0000"/>
                </a:solidFill>
              </a:rPr>
              <a:t>комедія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– </a:t>
            </a:r>
            <a:r>
              <a:rPr lang="ru-RU" sz="4000" dirty="0" err="1" smtClean="0">
                <a:solidFill>
                  <a:schemeClr val="bg1"/>
                </a:solidFill>
              </a:rPr>
              <a:t>твір</a:t>
            </a:r>
            <a:r>
              <a:rPr lang="ru-RU" sz="4000" dirty="0" smtClean="0">
                <a:solidFill>
                  <a:schemeClr val="bg1"/>
                </a:solidFill>
              </a:rPr>
              <a:t>, у </a:t>
            </a:r>
            <a:r>
              <a:rPr lang="ru-RU" sz="4000" dirty="0" err="1" smtClean="0">
                <a:solidFill>
                  <a:schemeClr val="bg1"/>
                </a:solidFill>
              </a:rPr>
              <a:t>якому</a:t>
            </a:r>
            <a:r>
              <a:rPr lang="ru-RU" sz="4000" dirty="0" smtClean="0">
                <a:solidFill>
                  <a:schemeClr val="bg1"/>
                </a:solidFill>
              </a:rPr>
              <a:t> за </a:t>
            </a:r>
            <a:r>
              <a:rPr lang="ru-RU" sz="4000" dirty="0" err="1" smtClean="0">
                <a:solidFill>
                  <a:schemeClr val="bg1"/>
                </a:solidFill>
              </a:rPr>
              <a:t>допомогою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спеціальних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сатиричних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засобів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різко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висміюються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суттєві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суспільні</a:t>
            </a:r>
            <a:r>
              <a:rPr lang="ru-RU" sz="4000" dirty="0" smtClean="0">
                <a:solidFill>
                  <a:schemeClr val="bg1"/>
                </a:solidFill>
              </a:rPr>
              <a:t> вади, </a:t>
            </a:r>
            <a:r>
              <a:rPr lang="ru-RU" sz="4000" dirty="0" err="1" smtClean="0">
                <a:solidFill>
                  <a:schemeClr val="bg1"/>
                </a:solidFill>
              </a:rPr>
              <a:t>зображуються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смішні</a:t>
            </a:r>
            <a:r>
              <a:rPr lang="ru-RU" sz="4000" dirty="0" smtClean="0">
                <a:solidFill>
                  <a:schemeClr val="bg1"/>
                </a:solidFill>
              </a:rPr>
              <a:t> (</a:t>
            </a:r>
            <a:r>
              <a:rPr lang="ru-RU" sz="4000" dirty="0" err="1" smtClean="0">
                <a:solidFill>
                  <a:schemeClr val="bg1"/>
                </a:solidFill>
              </a:rPr>
              <a:t>комічні</a:t>
            </a:r>
            <a:r>
              <a:rPr lang="ru-RU" sz="4000" dirty="0" smtClean="0">
                <a:solidFill>
                  <a:schemeClr val="bg1"/>
                </a:solidFill>
              </a:rPr>
              <a:t>) </a:t>
            </a:r>
            <a:r>
              <a:rPr lang="ru-RU" sz="4000" dirty="0" err="1" smtClean="0">
                <a:solidFill>
                  <a:schemeClr val="bg1"/>
                </a:solidFill>
              </a:rPr>
              <a:t>події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й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персонажі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Трагікомедія – драматичний твір, у якому поєднані риси трагедії і комедії, де засобами </a:t>
            </a:r>
            <a:r>
              <a:rPr lang="uk-UA" dirty="0" err="1" smtClean="0"/>
              <a:t>гуморуй</a:t>
            </a:r>
            <a:r>
              <a:rPr lang="uk-UA" dirty="0" smtClean="0"/>
              <a:t> сатири викриваються суспільні види й негативні людські риси.</a:t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изель.кінець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924944"/>
            <a:ext cx="7772400" cy="1470025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Бути чи не бути українській нації?</a:t>
            </a:r>
            <a:endParaRPr lang="uk-UA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до українців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8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ura1\Desktop\OLX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8785101"/>
              </p:ext>
            </p:extLst>
          </p:nvPr>
        </p:nvGraphicFramePr>
        <p:xfrm>
          <a:off x="787388" y="858423"/>
          <a:ext cx="7891106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999">
                  <a:extLst>
                    <a:ext uri="{9D8B030D-6E8A-4147-A177-3AD203B41FA5}">
                      <a16:colId xmlns:a16="http://schemas.microsoft.com/office/drawing/2014/main" xmlns="" val="8130770"/>
                    </a:ext>
                  </a:extLst>
                </a:gridCol>
                <a:gridCol w="579239">
                  <a:extLst>
                    <a:ext uri="{9D8B030D-6E8A-4147-A177-3AD203B41FA5}">
                      <a16:colId xmlns:a16="http://schemas.microsoft.com/office/drawing/2014/main" xmlns="" val="2461791229"/>
                    </a:ext>
                  </a:extLst>
                </a:gridCol>
                <a:gridCol w="579239">
                  <a:extLst>
                    <a:ext uri="{9D8B030D-6E8A-4147-A177-3AD203B41FA5}">
                      <a16:colId xmlns:a16="http://schemas.microsoft.com/office/drawing/2014/main" xmlns="" val="1086796847"/>
                    </a:ext>
                  </a:extLst>
                </a:gridCol>
                <a:gridCol w="579239">
                  <a:extLst>
                    <a:ext uri="{9D8B030D-6E8A-4147-A177-3AD203B41FA5}">
                      <a16:colId xmlns:a16="http://schemas.microsoft.com/office/drawing/2014/main" xmlns="" val="2867359341"/>
                    </a:ext>
                  </a:extLst>
                </a:gridCol>
                <a:gridCol w="579239">
                  <a:extLst>
                    <a:ext uri="{9D8B030D-6E8A-4147-A177-3AD203B41FA5}">
                      <a16:colId xmlns:a16="http://schemas.microsoft.com/office/drawing/2014/main" xmlns="" val="4054655042"/>
                    </a:ext>
                  </a:extLst>
                </a:gridCol>
                <a:gridCol w="579239">
                  <a:extLst>
                    <a:ext uri="{9D8B030D-6E8A-4147-A177-3AD203B41FA5}">
                      <a16:colId xmlns:a16="http://schemas.microsoft.com/office/drawing/2014/main" xmlns="" val="1375906851"/>
                    </a:ext>
                  </a:extLst>
                </a:gridCol>
                <a:gridCol w="579239">
                  <a:extLst>
                    <a:ext uri="{9D8B030D-6E8A-4147-A177-3AD203B41FA5}">
                      <a16:colId xmlns:a16="http://schemas.microsoft.com/office/drawing/2014/main" xmlns="" val="1450320643"/>
                    </a:ext>
                  </a:extLst>
                </a:gridCol>
                <a:gridCol w="579239">
                  <a:extLst>
                    <a:ext uri="{9D8B030D-6E8A-4147-A177-3AD203B41FA5}">
                      <a16:colId xmlns:a16="http://schemas.microsoft.com/office/drawing/2014/main" xmlns="" val="707835031"/>
                    </a:ext>
                  </a:extLst>
                </a:gridCol>
                <a:gridCol w="579239">
                  <a:extLst>
                    <a:ext uri="{9D8B030D-6E8A-4147-A177-3AD203B41FA5}">
                      <a16:colId xmlns:a16="http://schemas.microsoft.com/office/drawing/2014/main" xmlns="" val="630917358"/>
                    </a:ext>
                  </a:extLst>
                </a:gridCol>
                <a:gridCol w="579239">
                  <a:extLst>
                    <a:ext uri="{9D8B030D-6E8A-4147-A177-3AD203B41FA5}">
                      <a16:colId xmlns:a16="http://schemas.microsoft.com/office/drawing/2014/main" xmlns="" val="2659120779"/>
                    </a:ext>
                  </a:extLst>
                </a:gridCol>
                <a:gridCol w="579239">
                  <a:extLst>
                    <a:ext uri="{9D8B030D-6E8A-4147-A177-3AD203B41FA5}">
                      <a16:colId xmlns:a16="http://schemas.microsoft.com/office/drawing/2014/main" xmlns="" val="3104104777"/>
                    </a:ext>
                  </a:extLst>
                </a:gridCol>
                <a:gridCol w="579239">
                  <a:extLst>
                    <a:ext uri="{9D8B030D-6E8A-4147-A177-3AD203B41FA5}">
                      <a16:colId xmlns:a16="http://schemas.microsoft.com/office/drawing/2014/main" xmlns="" val="2113994911"/>
                    </a:ext>
                  </a:extLst>
                </a:gridCol>
                <a:gridCol w="579239">
                  <a:extLst>
                    <a:ext uri="{9D8B030D-6E8A-4147-A177-3AD203B41FA5}">
                      <a16:colId xmlns:a16="http://schemas.microsoft.com/office/drawing/2014/main" xmlns="" val="2302136765"/>
                    </a:ext>
                  </a:extLst>
                </a:gridCol>
                <a:gridCol w="579239">
                  <a:extLst>
                    <a:ext uri="{9D8B030D-6E8A-4147-A177-3AD203B41FA5}">
                      <a16:colId xmlns:a16="http://schemas.microsoft.com/office/drawing/2014/main" xmlns="" val="4083590661"/>
                    </a:ext>
                  </a:extLst>
                </a:gridCol>
              </a:tblGrid>
              <a:tr h="94869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1</a:t>
                      </a:r>
                      <a:r>
                        <a:rPr lang="uk-UA" sz="2400" dirty="0"/>
                        <a:t>.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56780054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2</a:t>
                      </a:r>
                      <a:r>
                        <a:rPr lang="uk-UA" sz="2800" dirty="0"/>
                        <a:t>.</a:t>
                      </a:r>
                    </a:p>
                  </a:txBody>
                  <a:tcPr marL="68580" marR="6858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55930257"/>
                  </a:ext>
                </a:extLst>
              </a:tr>
              <a:tr h="94869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3</a:t>
                      </a:r>
                      <a:r>
                        <a:rPr lang="uk-UA" sz="2400" dirty="0"/>
                        <a:t>.</a:t>
                      </a:r>
                    </a:p>
                  </a:txBody>
                  <a:tcPr marL="68580" marR="6858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83602065"/>
                  </a:ext>
                </a:extLst>
              </a:tr>
              <a:tr h="948690"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4</a:t>
                      </a:r>
                      <a:r>
                        <a:rPr lang="uk-UA" sz="2400" dirty="0"/>
                        <a:t>.</a:t>
                      </a:r>
                    </a:p>
                  </a:txBody>
                  <a:tcPr marL="68580" marR="6858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89848739"/>
                  </a:ext>
                </a:extLst>
              </a:tr>
              <a:tr h="948690"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5</a:t>
                      </a:r>
                      <a:r>
                        <a:rPr lang="uk-UA" sz="2400" dirty="0"/>
                        <a:t>.</a:t>
                      </a:r>
                    </a:p>
                  </a:txBody>
                  <a:tcPr marL="68580" marR="6858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20783372"/>
                  </a:ext>
                </a:extLst>
              </a:tr>
            </a:tbl>
          </a:graphicData>
        </a:graphic>
      </p:graphicFrame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336689"/>
              </p:ext>
            </p:extLst>
          </p:nvPr>
        </p:nvGraphicFramePr>
        <p:xfrm>
          <a:off x="1115616" y="908720"/>
          <a:ext cx="4643216" cy="859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5411">
                  <a:extLst>
                    <a:ext uri="{9D8B030D-6E8A-4147-A177-3AD203B41FA5}">
                      <a16:colId xmlns:a16="http://schemas.microsoft.com/office/drawing/2014/main" xmlns="" val="2488348214"/>
                    </a:ext>
                  </a:extLst>
                </a:gridCol>
                <a:gridCol w="581115">
                  <a:extLst>
                    <a:ext uri="{9D8B030D-6E8A-4147-A177-3AD203B41FA5}">
                      <a16:colId xmlns:a16="http://schemas.microsoft.com/office/drawing/2014/main" xmlns="" val="2453093905"/>
                    </a:ext>
                  </a:extLst>
                </a:gridCol>
                <a:gridCol w="581115">
                  <a:extLst>
                    <a:ext uri="{9D8B030D-6E8A-4147-A177-3AD203B41FA5}">
                      <a16:colId xmlns:a16="http://schemas.microsoft.com/office/drawing/2014/main" xmlns="" val="2270116325"/>
                    </a:ext>
                  </a:extLst>
                </a:gridCol>
                <a:gridCol w="581115">
                  <a:extLst>
                    <a:ext uri="{9D8B030D-6E8A-4147-A177-3AD203B41FA5}">
                      <a16:colId xmlns:a16="http://schemas.microsoft.com/office/drawing/2014/main" xmlns="" val="1649166715"/>
                    </a:ext>
                  </a:extLst>
                </a:gridCol>
                <a:gridCol w="581115">
                  <a:extLst>
                    <a:ext uri="{9D8B030D-6E8A-4147-A177-3AD203B41FA5}">
                      <a16:colId xmlns:a16="http://schemas.microsoft.com/office/drawing/2014/main" xmlns="" val="1650981834"/>
                    </a:ext>
                  </a:extLst>
                </a:gridCol>
                <a:gridCol w="581115">
                  <a:extLst>
                    <a:ext uri="{9D8B030D-6E8A-4147-A177-3AD203B41FA5}">
                      <a16:colId xmlns:a16="http://schemas.microsoft.com/office/drawing/2014/main" xmlns="" val="3765093927"/>
                    </a:ext>
                  </a:extLst>
                </a:gridCol>
                <a:gridCol w="581115">
                  <a:extLst>
                    <a:ext uri="{9D8B030D-6E8A-4147-A177-3AD203B41FA5}">
                      <a16:colId xmlns:a16="http://schemas.microsoft.com/office/drawing/2014/main" xmlns="" val="2115128436"/>
                    </a:ext>
                  </a:extLst>
                </a:gridCol>
                <a:gridCol w="581115">
                  <a:extLst>
                    <a:ext uri="{9D8B030D-6E8A-4147-A177-3AD203B41FA5}">
                      <a16:colId xmlns:a16="http://schemas.microsoft.com/office/drawing/2014/main" xmlns="" val="3298420517"/>
                    </a:ext>
                  </a:extLst>
                </a:gridCol>
              </a:tblGrid>
              <a:tr h="859465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>
                          <a:latin typeface="Arial Narrow" panose="020B0606020202030204" pitchFamily="34" charset="0"/>
                        </a:rPr>
                        <a:t>ч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>
                          <a:latin typeface="Arial Narrow" panose="020B0606020202030204" pitchFamily="34" charset="0"/>
                        </a:rPr>
                        <a:t>а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>
                          <a:latin typeface="Arial Narrow" panose="020B0606020202030204" pitchFamily="34" charset="0"/>
                        </a:rPr>
                        <a:t>п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>
                          <a:latin typeface="Arial Narrow" panose="020B0606020202030204" pitchFamily="34" charset="0"/>
                        </a:rPr>
                        <a:t>л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>
                          <a:latin typeface="Arial Narrow" panose="020B0606020202030204" pitchFamily="34" charset="0"/>
                        </a:rPr>
                        <a:t>и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>
                          <a:latin typeface="Arial Narrow" panose="020B0606020202030204" pitchFamily="34" charset="0"/>
                        </a:rPr>
                        <a:t>н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к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>
                          <a:latin typeface="Arial Narrow" panose="020B0606020202030204" pitchFamily="34" charset="0"/>
                        </a:rPr>
                        <a:t>а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98719620"/>
                  </a:ext>
                </a:extLst>
              </a:tr>
            </a:tbl>
          </a:graphicData>
        </a:graphic>
      </p:graphicFrame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4223115"/>
              </p:ext>
            </p:extLst>
          </p:nvPr>
        </p:nvGraphicFramePr>
        <p:xfrm>
          <a:off x="4644008" y="1916832"/>
          <a:ext cx="1802570" cy="11807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4455">
                  <a:extLst>
                    <a:ext uri="{9D8B030D-6E8A-4147-A177-3AD203B41FA5}">
                      <a16:colId xmlns:a16="http://schemas.microsoft.com/office/drawing/2014/main" xmlns="" val="1887015855"/>
                    </a:ext>
                  </a:extLst>
                </a:gridCol>
                <a:gridCol w="707259">
                  <a:extLst>
                    <a:ext uri="{9D8B030D-6E8A-4147-A177-3AD203B41FA5}">
                      <a16:colId xmlns:a16="http://schemas.microsoft.com/office/drawing/2014/main" xmlns="" val="1542405964"/>
                    </a:ext>
                  </a:extLst>
                </a:gridCol>
                <a:gridCol w="600856">
                  <a:extLst>
                    <a:ext uri="{9D8B030D-6E8A-4147-A177-3AD203B41FA5}">
                      <a16:colId xmlns:a16="http://schemas.microsoft.com/office/drawing/2014/main" xmlns="" val="3390737869"/>
                    </a:ext>
                  </a:extLst>
                </a:gridCol>
              </a:tblGrid>
              <a:tr h="1180785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uk-UA" sz="40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у</a:t>
                      </a:r>
                      <a:endParaRPr lang="uk-UA" sz="40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>
                          <a:latin typeface="Arial Narrow" panose="020B0606020202030204" pitchFamily="34" charset="0"/>
                        </a:rPr>
                        <a:t> л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>
                          <a:latin typeface="Arial Narrow" panose="020B0606020202030204" pitchFamily="34" charset="0"/>
                        </a:rPr>
                        <a:t>я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75348566"/>
                  </a:ext>
                </a:extLst>
              </a:tr>
            </a:tbl>
          </a:graphicData>
        </a:graphic>
      </p:graphicFrame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8003069"/>
              </p:ext>
            </p:extLst>
          </p:nvPr>
        </p:nvGraphicFramePr>
        <p:xfrm>
          <a:off x="1115616" y="2924944"/>
          <a:ext cx="5801200" cy="8392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0120">
                  <a:extLst>
                    <a:ext uri="{9D8B030D-6E8A-4147-A177-3AD203B41FA5}">
                      <a16:colId xmlns:a16="http://schemas.microsoft.com/office/drawing/2014/main" xmlns="" val="826170750"/>
                    </a:ext>
                  </a:extLst>
                </a:gridCol>
                <a:gridCol w="580120">
                  <a:extLst>
                    <a:ext uri="{9D8B030D-6E8A-4147-A177-3AD203B41FA5}">
                      <a16:colId xmlns:a16="http://schemas.microsoft.com/office/drawing/2014/main" xmlns="" val="1212164009"/>
                    </a:ext>
                  </a:extLst>
                </a:gridCol>
                <a:gridCol w="580120">
                  <a:extLst>
                    <a:ext uri="{9D8B030D-6E8A-4147-A177-3AD203B41FA5}">
                      <a16:colId xmlns:a16="http://schemas.microsoft.com/office/drawing/2014/main" xmlns="" val="2950656547"/>
                    </a:ext>
                  </a:extLst>
                </a:gridCol>
                <a:gridCol w="580120">
                  <a:extLst>
                    <a:ext uri="{9D8B030D-6E8A-4147-A177-3AD203B41FA5}">
                      <a16:colId xmlns:a16="http://schemas.microsoft.com/office/drawing/2014/main" xmlns="" val="3403109743"/>
                    </a:ext>
                  </a:extLst>
                </a:gridCol>
                <a:gridCol w="580120">
                  <a:extLst>
                    <a:ext uri="{9D8B030D-6E8A-4147-A177-3AD203B41FA5}">
                      <a16:colId xmlns:a16="http://schemas.microsoft.com/office/drawing/2014/main" xmlns="" val="1406892197"/>
                    </a:ext>
                  </a:extLst>
                </a:gridCol>
                <a:gridCol w="580120">
                  <a:extLst>
                    <a:ext uri="{9D8B030D-6E8A-4147-A177-3AD203B41FA5}">
                      <a16:colId xmlns:a16="http://schemas.microsoft.com/office/drawing/2014/main" xmlns="" val="4057908291"/>
                    </a:ext>
                  </a:extLst>
                </a:gridCol>
                <a:gridCol w="580120">
                  <a:extLst>
                    <a:ext uri="{9D8B030D-6E8A-4147-A177-3AD203B41FA5}">
                      <a16:colId xmlns:a16="http://schemas.microsoft.com/office/drawing/2014/main" xmlns="" val="729132984"/>
                    </a:ext>
                  </a:extLst>
                </a:gridCol>
                <a:gridCol w="580120">
                  <a:extLst>
                    <a:ext uri="{9D8B030D-6E8A-4147-A177-3AD203B41FA5}">
                      <a16:colId xmlns:a16="http://schemas.microsoft.com/office/drawing/2014/main" xmlns="" val="2986989495"/>
                    </a:ext>
                  </a:extLst>
                </a:gridCol>
                <a:gridCol w="580120">
                  <a:extLst>
                    <a:ext uri="{9D8B030D-6E8A-4147-A177-3AD203B41FA5}">
                      <a16:colId xmlns:a16="http://schemas.microsoft.com/office/drawing/2014/main" xmlns="" val="3363946598"/>
                    </a:ext>
                  </a:extLst>
                </a:gridCol>
                <a:gridCol w="580120">
                  <a:extLst>
                    <a:ext uri="{9D8B030D-6E8A-4147-A177-3AD203B41FA5}">
                      <a16:colId xmlns:a16="http://schemas.microsoft.com/office/drawing/2014/main" xmlns="" val="4018143753"/>
                    </a:ext>
                  </a:extLst>
                </a:gridCol>
              </a:tblGrid>
              <a:tr h="839213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Arial Narrow" pitchFamily="34" charset="0"/>
                        </a:rPr>
                        <a:t>т</a:t>
                      </a:r>
                      <a:endParaRPr lang="uk-UA" sz="4000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Arial Narrow" pitchFamily="34" charset="0"/>
                        </a:rPr>
                        <a:t>а</a:t>
                      </a:r>
                      <a:endParaRPr lang="uk-UA" sz="4000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Arial Narrow" pitchFamily="34" charset="0"/>
                        </a:rPr>
                        <a:t>н</a:t>
                      </a:r>
                      <a:endParaRPr lang="uk-UA" sz="4000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Arial Narrow" pitchFamily="34" charset="0"/>
                        </a:rPr>
                        <a:t>ю</a:t>
                      </a:r>
                      <a:endParaRPr lang="uk-UA" sz="4000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Arial Narrow" pitchFamily="34" charset="0"/>
                        </a:rPr>
                        <a:t>к</a:t>
                      </a:r>
                      <a:endParaRPr lang="uk-UA" sz="4000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л</a:t>
                      </a:r>
                      <a:endParaRPr lang="uk-UA" sz="40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Arial Narrow" pitchFamily="34" charset="0"/>
                        </a:rPr>
                        <a:t>е</a:t>
                      </a:r>
                      <a:endParaRPr lang="uk-UA" sz="4000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Arial Narrow" pitchFamily="34" charset="0"/>
                        </a:rPr>
                        <a:t>с</a:t>
                      </a:r>
                      <a:endParaRPr lang="uk-UA" sz="4000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Arial Narrow" pitchFamily="34" charset="0"/>
                        </a:rPr>
                        <a:t>ь</a:t>
                      </a:r>
                      <a:endParaRPr lang="uk-UA" sz="4000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8719176"/>
                  </a:ext>
                </a:extLst>
              </a:tr>
            </a:tbl>
          </a:graphicData>
        </a:graphic>
      </p:graphicFrame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8644843"/>
              </p:ext>
            </p:extLst>
          </p:nvPr>
        </p:nvGraphicFramePr>
        <p:xfrm>
          <a:off x="2843808" y="3861048"/>
          <a:ext cx="2913675" cy="8392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2735">
                  <a:extLst>
                    <a:ext uri="{9D8B030D-6E8A-4147-A177-3AD203B41FA5}">
                      <a16:colId xmlns:a16="http://schemas.microsoft.com/office/drawing/2014/main" xmlns="" val="1014269922"/>
                    </a:ext>
                  </a:extLst>
                </a:gridCol>
                <a:gridCol w="582735">
                  <a:extLst>
                    <a:ext uri="{9D8B030D-6E8A-4147-A177-3AD203B41FA5}">
                      <a16:colId xmlns:a16="http://schemas.microsoft.com/office/drawing/2014/main" xmlns="" val="2183329544"/>
                    </a:ext>
                  </a:extLst>
                </a:gridCol>
                <a:gridCol w="582735">
                  <a:extLst>
                    <a:ext uri="{9D8B030D-6E8A-4147-A177-3AD203B41FA5}">
                      <a16:colId xmlns:a16="http://schemas.microsoft.com/office/drawing/2014/main" xmlns="" val="1101938789"/>
                    </a:ext>
                  </a:extLst>
                </a:gridCol>
                <a:gridCol w="582735">
                  <a:extLst>
                    <a:ext uri="{9D8B030D-6E8A-4147-A177-3AD203B41FA5}">
                      <a16:colId xmlns:a16="http://schemas.microsoft.com/office/drawing/2014/main" xmlns="" val="3725827027"/>
                    </a:ext>
                  </a:extLst>
                </a:gridCol>
                <a:gridCol w="582735">
                  <a:extLst>
                    <a:ext uri="{9D8B030D-6E8A-4147-A177-3AD203B41FA5}">
                      <a16:colId xmlns:a16="http://schemas.microsoft.com/office/drawing/2014/main" xmlns="" val="606361768"/>
                    </a:ext>
                  </a:extLst>
                </a:gridCol>
              </a:tblGrid>
              <a:tr h="839213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Arial Narrow" pitchFamily="34" charset="0"/>
                        </a:rPr>
                        <a:t>м</a:t>
                      </a:r>
                      <a:endParaRPr lang="uk-UA" sz="4000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Arial Narrow" pitchFamily="34" charset="0"/>
                        </a:rPr>
                        <a:t>о</a:t>
                      </a:r>
                      <a:endParaRPr lang="uk-UA" sz="4000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Arial Narrow" pitchFamily="34" charset="0"/>
                        </a:rPr>
                        <a:t>к</a:t>
                      </a:r>
                      <a:endParaRPr lang="uk-UA" sz="4000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і</a:t>
                      </a:r>
                      <a:endParaRPr lang="uk-UA" sz="40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Arial Narrow" pitchFamily="34" charset="0"/>
                        </a:rPr>
                        <a:t>й</a:t>
                      </a:r>
                      <a:endParaRPr lang="uk-UA" sz="4000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93855302"/>
                  </a:ext>
                </a:extLst>
              </a:tr>
            </a:tbl>
          </a:graphicData>
        </a:graphic>
      </p:graphicFrame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02239"/>
              </p:ext>
            </p:extLst>
          </p:nvPr>
        </p:nvGraphicFramePr>
        <p:xfrm>
          <a:off x="4716016" y="4797152"/>
          <a:ext cx="4027793" cy="878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5399">
                  <a:extLst>
                    <a:ext uri="{9D8B030D-6E8A-4147-A177-3AD203B41FA5}">
                      <a16:colId xmlns:a16="http://schemas.microsoft.com/office/drawing/2014/main" xmlns="" val="3685735041"/>
                    </a:ext>
                  </a:extLst>
                </a:gridCol>
                <a:gridCol w="575399">
                  <a:extLst>
                    <a:ext uri="{9D8B030D-6E8A-4147-A177-3AD203B41FA5}">
                      <a16:colId xmlns:a16="http://schemas.microsoft.com/office/drawing/2014/main" xmlns="" val="2665140226"/>
                    </a:ext>
                  </a:extLst>
                </a:gridCol>
                <a:gridCol w="575399">
                  <a:extLst>
                    <a:ext uri="{9D8B030D-6E8A-4147-A177-3AD203B41FA5}">
                      <a16:colId xmlns:a16="http://schemas.microsoft.com/office/drawing/2014/main" xmlns="" val="4157560858"/>
                    </a:ext>
                  </a:extLst>
                </a:gridCol>
                <a:gridCol w="575399">
                  <a:extLst>
                    <a:ext uri="{9D8B030D-6E8A-4147-A177-3AD203B41FA5}">
                      <a16:colId xmlns:a16="http://schemas.microsoft.com/office/drawing/2014/main" xmlns="" val="584339911"/>
                    </a:ext>
                  </a:extLst>
                </a:gridCol>
                <a:gridCol w="575399">
                  <a:extLst>
                    <a:ext uri="{9D8B030D-6E8A-4147-A177-3AD203B41FA5}">
                      <a16:colId xmlns:a16="http://schemas.microsoft.com/office/drawing/2014/main" xmlns="" val="2107420321"/>
                    </a:ext>
                  </a:extLst>
                </a:gridCol>
                <a:gridCol w="575399">
                  <a:extLst>
                    <a:ext uri="{9D8B030D-6E8A-4147-A177-3AD203B41FA5}">
                      <a16:colId xmlns:a16="http://schemas.microsoft.com/office/drawing/2014/main" xmlns="" val="3458924858"/>
                    </a:ext>
                  </a:extLst>
                </a:gridCol>
                <a:gridCol w="575399">
                  <a:extLst>
                    <a:ext uri="{9D8B030D-6E8A-4147-A177-3AD203B41FA5}">
                      <a16:colId xmlns:a16="http://schemas.microsoft.com/office/drawing/2014/main" xmlns="" val="1409638791"/>
                    </a:ext>
                  </a:extLst>
                </a:gridCol>
              </a:tblGrid>
              <a:tr h="878287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ш</a:t>
                      </a:r>
                      <a:endParaRPr lang="uk-UA" sz="40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Arial Narrow" pitchFamily="34" charset="0"/>
                        </a:rPr>
                        <a:t>е</a:t>
                      </a:r>
                      <a:endParaRPr lang="uk-UA" sz="4000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Arial Narrow" pitchFamily="34" charset="0"/>
                        </a:rPr>
                        <a:t>к</a:t>
                      </a:r>
                      <a:endParaRPr lang="uk-UA" sz="4000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Arial Narrow" pitchFamily="34" charset="0"/>
                        </a:rPr>
                        <a:t>с</a:t>
                      </a:r>
                      <a:endParaRPr lang="uk-UA" sz="4000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Arial Narrow" pitchFamily="34" charset="0"/>
                        </a:rPr>
                        <a:t>п</a:t>
                      </a:r>
                      <a:endParaRPr lang="uk-UA" sz="4000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Arial Narrow" pitchFamily="34" charset="0"/>
                        </a:rPr>
                        <a:t>і</a:t>
                      </a:r>
                      <a:endParaRPr lang="uk-UA" sz="4000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Arial Narrow" pitchFamily="34" charset="0"/>
                        </a:rPr>
                        <a:t>р</a:t>
                      </a:r>
                      <a:endParaRPr lang="uk-UA" sz="4000" dirty="0">
                        <a:latin typeface="Arial Narrow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0596271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47935" y="114194"/>
            <a:ext cx="617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latin typeface="Arial Narrow" panose="020B0606020202030204" pitchFamily="34" charset="0"/>
              </a:rPr>
              <a:t>Мина Мазайло</a:t>
            </a:r>
          </a:p>
        </p:txBody>
      </p:sp>
    </p:spTree>
    <p:extLst>
      <p:ext uri="{BB962C8B-B14F-4D97-AF65-F5344CB8AC3E}">
        <p14:creationId xmlns:p14="http://schemas.microsoft.com/office/powerpoint/2010/main" xmlns="" val="100173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ІНТЕРВ'Ю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24341" y="0"/>
            <a:ext cx="916834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пре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міщанство і українізація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Проблеми:</a:t>
            </a:r>
          </a:p>
          <a:p>
            <a:pPr algn="l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українська мова</a:t>
            </a:r>
          </a:p>
          <a:p>
            <a:pPr algn="l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-”</a:t>
            </a:r>
            <a:r>
              <a:rPr lang="uk-UA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хатній націоналізм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взаємини у родині</a:t>
            </a:r>
          </a:p>
          <a:p>
            <a:pPr algn="l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батьки і діти</a:t>
            </a:r>
          </a:p>
          <a:p>
            <a:pPr algn="l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відмова українців від ментальності</a:t>
            </a:r>
          </a:p>
          <a:p>
            <a:pPr algn="l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Провідна думка: </a:t>
            </a:r>
            <a:r>
              <a:rPr lang="uk-UA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критика будь-яких крайнощів</a:t>
            </a:r>
            <a:endParaRPr lang="uk-UA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ТРЕЙЛЕР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589" y="0"/>
            <a:ext cx="914458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2564904"/>
          </a:xfrm>
        </p:spPr>
        <p:txBody>
          <a:bodyPr>
            <a:noAutofit/>
          </a:bodyPr>
          <a:lstStyle/>
          <a:p>
            <a:pPr algn="l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Микола Куліш. Сатирична комедія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“Мина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Мазайло”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Розвінчання національного нігілізму, духовної обмеженості на матеріалі українізації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ТЛ: Сатирична комедія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3429000"/>
            <a:ext cx="59401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 smtClean="0">
                <a:solidFill>
                  <a:schemeClr val="bg1"/>
                </a:solidFill>
              </a:rPr>
              <a:t>Нації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вмирають</a:t>
            </a:r>
            <a:r>
              <a:rPr lang="ru-RU" sz="2600" dirty="0" smtClean="0">
                <a:solidFill>
                  <a:schemeClr val="bg1"/>
                </a:solidFill>
              </a:rPr>
              <a:t> не </a:t>
            </a:r>
            <a:r>
              <a:rPr lang="ru-RU" sz="2600" dirty="0" err="1" smtClean="0">
                <a:solidFill>
                  <a:schemeClr val="bg1"/>
                </a:solidFill>
              </a:rPr>
              <a:t>від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інфаркту</a:t>
            </a:r>
            <a:r>
              <a:rPr lang="ru-RU" sz="2600" dirty="0" smtClean="0">
                <a:solidFill>
                  <a:schemeClr val="bg1"/>
                </a:solidFill>
              </a:rPr>
              <a:t>. </a:t>
            </a:r>
            <a:r>
              <a:rPr lang="ru-RU" sz="2600" dirty="0" err="1" smtClean="0">
                <a:solidFill>
                  <a:schemeClr val="bg1"/>
                </a:solidFill>
              </a:rPr>
              <a:t>Спочатку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їм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відбирають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мову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endParaRPr lang="uk-UA" sz="2600" dirty="0" smtClean="0">
              <a:solidFill>
                <a:schemeClr val="bg1"/>
              </a:solidFill>
            </a:endParaRPr>
          </a:p>
          <a:p>
            <a:r>
              <a:rPr lang="uk-UA" sz="2600" dirty="0" smtClean="0">
                <a:solidFill>
                  <a:schemeClr val="bg1"/>
                </a:solidFill>
              </a:rPr>
              <a:t> </a:t>
            </a:r>
            <a:r>
              <a:rPr lang="uk-UA" sz="2600" dirty="0" smtClean="0">
                <a:solidFill>
                  <a:schemeClr val="bg1"/>
                </a:solidFill>
              </a:rPr>
              <a:t>                                                 </a:t>
            </a:r>
            <a:r>
              <a:rPr lang="ru-RU" sz="2600" dirty="0" err="1" smtClean="0">
                <a:solidFill>
                  <a:schemeClr val="bg1"/>
                </a:solidFill>
              </a:rPr>
              <a:t>Ліна</a:t>
            </a:r>
            <a:r>
              <a:rPr lang="ru-RU" sz="2600" dirty="0" smtClean="0">
                <a:solidFill>
                  <a:schemeClr val="bg1"/>
                </a:solidFill>
              </a:rPr>
              <a:t> Костенко</a:t>
            </a:r>
          </a:p>
          <a:p>
            <a:r>
              <a:rPr lang="ru-RU" sz="2600" dirty="0" err="1" smtClean="0">
                <a:solidFill>
                  <a:schemeClr val="bg1"/>
                </a:solidFill>
              </a:rPr>
              <a:t>Суспільство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можна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вважати</a:t>
            </a:r>
            <a:r>
              <a:rPr lang="ru-RU" sz="2600" dirty="0" smtClean="0">
                <a:solidFill>
                  <a:schemeClr val="bg1"/>
                </a:solidFill>
              </a:rPr>
              <a:t> морально </a:t>
            </a:r>
            <a:r>
              <a:rPr lang="ru-RU" sz="2600" dirty="0" err="1" smtClean="0">
                <a:solidFill>
                  <a:schemeClr val="bg1"/>
                </a:solidFill>
              </a:rPr>
              <a:t>здоровим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тоді</a:t>
            </a:r>
            <a:r>
              <a:rPr lang="ru-RU" sz="2600" dirty="0" smtClean="0">
                <a:solidFill>
                  <a:schemeClr val="bg1"/>
                </a:solidFill>
              </a:rPr>
              <a:t>, коли </a:t>
            </a:r>
            <a:r>
              <a:rPr lang="ru-RU" sz="2600" dirty="0" err="1" smtClean="0">
                <a:solidFill>
                  <a:schemeClr val="bg1"/>
                </a:solidFill>
              </a:rPr>
              <a:t>воно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має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мужність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сміятися</a:t>
            </a:r>
            <a:r>
              <a:rPr lang="ru-RU" sz="2600" dirty="0" smtClean="0">
                <a:solidFill>
                  <a:schemeClr val="bg1"/>
                </a:solidFill>
              </a:rPr>
              <a:t> над </a:t>
            </a:r>
            <a:r>
              <a:rPr lang="ru-RU" sz="2600" dirty="0" err="1" smtClean="0">
                <a:solidFill>
                  <a:schemeClr val="bg1"/>
                </a:solidFill>
              </a:rPr>
              <a:t>власними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надоліками</a:t>
            </a:r>
            <a:r>
              <a:rPr lang="ru-RU" sz="2600" dirty="0" smtClean="0">
                <a:solidFill>
                  <a:schemeClr val="bg1"/>
                </a:solidFill>
              </a:rPr>
              <a:t>. </a:t>
            </a:r>
            <a:endParaRPr lang="uk-UA" sz="2600" dirty="0" smtClean="0">
              <a:solidFill>
                <a:schemeClr val="bg1"/>
              </a:solidFill>
            </a:endParaRPr>
          </a:p>
          <a:p>
            <a:r>
              <a:rPr lang="ru-RU" sz="2600" dirty="0" smtClean="0">
                <a:solidFill>
                  <a:schemeClr val="bg1"/>
                </a:solidFill>
              </a:rPr>
              <a:t>                                                       </a:t>
            </a:r>
            <a:r>
              <a:rPr lang="ru-RU" sz="2600" dirty="0" smtClean="0">
                <a:solidFill>
                  <a:schemeClr val="bg1"/>
                </a:solidFill>
              </a:rPr>
              <a:t>Лесь </a:t>
            </a:r>
            <a:r>
              <a:rPr lang="ru-RU" sz="2600" dirty="0" err="1" smtClean="0">
                <a:solidFill>
                  <a:schemeClr val="bg1"/>
                </a:solidFill>
              </a:rPr>
              <a:t>Танюк</a:t>
            </a:r>
            <a:endParaRPr lang="uk-UA" sz="2600" dirty="0" smtClean="0">
              <a:solidFill>
                <a:schemeClr val="bg1"/>
              </a:solidFill>
            </a:endParaRPr>
          </a:p>
          <a:p>
            <a:endParaRPr lang="uk-UA" sz="2600" dirty="0" smtClean="0">
              <a:solidFill>
                <a:schemeClr val="bg1"/>
              </a:solidFill>
            </a:endParaRPr>
          </a:p>
          <a:p>
            <a:endParaRPr lang="uk-UA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uk-UA" sz="2600" b="1" dirty="0" smtClean="0">
                <a:solidFill>
                  <a:srgbClr val="FF0000"/>
                </a:solidFill>
              </a:rPr>
              <a:t>Нігілізм</a:t>
            </a:r>
            <a:r>
              <a:rPr lang="uk-UA" sz="2600" dirty="0" smtClean="0">
                <a:solidFill>
                  <a:schemeClr val="bg1"/>
                </a:solidFill>
              </a:rPr>
              <a:t> (від лат.</a:t>
            </a:r>
            <a:r>
              <a:rPr lang="uk-UA" sz="2600" i="1" dirty="0" smtClean="0">
                <a:solidFill>
                  <a:schemeClr val="bg1"/>
                </a:solidFill>
              </a:rPr>
              <a:t> </a:t>
            </a:r>
            <a:r>
              <a:rPr lang="uk-UA" sz="2600" i="1" dirty="0" err="1" smtClean="0">
                <a:solidFill>
                  <a:schemeClr val="bg1"/>
                </a:solidFill>
              </a:rPr>
              <a:t>nihil</a:t>
            </a:r>
            <a:r>
              <a:rPr lang="uk-UA" sz="2600" dirty="0" smtClean="0">
                <a:solidFill>
                  <a:schemeClr val="bg1"/>
                </a:solidFill>
              </a:rPr>
              <a:t> – ніщо) – світоглядна позиція, що виражається в запереченні осмисленості людського існування, значущості загальноприйнятих моральних і культурних цінностей; невизнання будь-яких авторитетів. </a:t>
            </a:r>
            <a:br>
              <a:rPr lang="uk-UA" sz="2600" dirty="0" smtClean="0">
                <a:solidFill>
                  <a:schemeClr val="bg1"/>
                </a:solidFill>
              </a:rPr>
            </a:br>
            <a:r>
              <a:rPr lang="uk-UA" sz="2600" b="1" dirty="0" err="1" smtClean="0">
                <a:solidFill>
                  <a:srgbClr val="FF0000"/>
                </a:solidFill>
              </a:rPr>
              <a:t>Шовіні́зм</a:t>
            </a:r>
            <a:r>
              <a:rPr lang="uk-UA" sz="2600" dirty="0" smtClean="0">
                <a:solidFill>
                  <a:schemeClr val="bg1"/>
                </a:solidFill>
              </a:rPr>
              <a:t> (фр. </a:t>
            </a:r>
            <a:r>
              <a:rPr lang="fr-FR" sz="2600" i="1" dirty="0" smtClean="0">
                <a:solidFill>
                  <a:schemeClr val="bg1"/>
                </a:solidFill>
              </a:rPr>
              <a:t>chauvinisme</a:t>
            </a:r>
            <a:r>
              <a:rPr lang="uk-UA" sz="2600" dirty="0" smtClean="0">
                <a:solidFill>
                  <a:schemeClr val="bg1"/>
                </a:solidFill>
              </a:rPr>
              <a:t>, в англ. версії — </a:t>
            </a:r>
            <a:r>
              <a:rPr lang="uk-UA" sz="2600" i="1" dirty="0" smtClean="0">
                <a:solidFill>
                  <a:schemeClr val="bg1"/>
                </a:solidFill>
              </a:rPr>
              <a:t>джингоїзм</a:t>
            </a:r>
            <a:r>
              <a:rPr lang="uk-UA" sz="2600" dirty="0" smtClean="0">
                <a:solidFill>
                  <a:schemeClr val="bg1"/>
                </a:solidFill>
              </a:rPr>
              <a:t>) — пропагування переваги одного народу (нації) над іншими народами (націям) й обґрунтування «права» на дискримінацію та пригнічення інших націй.</a:t>
            </a:r>
            <a:br>
              <a:rPr lang="uk-UA" sz="2600" dirty="0" smtClean="0">
                <a:solidFill>
                  <a:schemeClr val="bg1"/>
                </a:solidFill>
              </a:rPr>
            </a:br>
            <a:r>
              <a:rPr lang="uk-UA" sz="2600" b="1" dirty="0" smtClean="0">
                <a:solidFill>
                  <a:srgbClr val="FF0000"/>
                </a:solidFill>
              </a:rPr>
              <a:t>Обиватель </a:t>
            </a:r>
            <a:r>
              <a:rPr lang="uk-UA" sz="2600" dirty="0" smtClean="0">
                <a:solidFill>
                  <a:schemeClr val="bg1"/>
                </a:solidFill>
              </a:rPr>
              <a:t>- людина, позбавлена широких суспільних поглядів, що живе дрібними, міщанськими інтересами</a:t>
            </a:r>
            <a:br>
              <a:rPr lang="uk-UA" sz="2600" dirty="0" smtClean="0">
                <a:solidFill>
                  <a:schemeClr val="bg1"/>
                </a:solidFill>
              </a:rPr>
            </a:br>
            <a:r>
              <a:rPr lang="uk-UA" sz="2600" b="1" dirty="0" err="1" smtClean="0">
                <a:solidFill>
                  <a:srgbClr val="FF0000"/>
                </a:solidFill>
              </a:rPr>
              <a:t>Патріоти́зм</a:t>
            </a:r>
            <a:r>
              <a:rPr lang="uk-UA" sz="2600" dirty="0" smtClean="0">
                <a:solidFill>
                  <a:schemeClr val="bg1"/>
                </a:solidFill>
              </a:rPr>
              <a:t> (</a:t>
            </a:r>
            <a:r>
              <a:rPr lang="uk-UA" sz="2600" dirty="0" err="1" smtClean="0">
                <a:solidFill>
                  <a:schemeClr val="bg1"/>
                </a:solidFill>
              </a:rPr>
              <a:t>грец</a:t>
            </a:r>
            <a:r>
              <a:rPr lang="uk-UA" sz="2600" dirty="0" smtClean="0">
                <a:solidFill>
                  <a:schemeClr val="bg1"/>
                </a:solidFill>
              </a:rPr>
              <a:t>.</a:t>
            </a:r>
            <a:r>
              <a:rPr lang="uk-UA" sz="2600" dirty="0" smtClean="0">
                <a:solidFill>
                  <a:schemeClr val="bg1"/>
                </a:solidFill>
              </a:rPr>
              <a:t> </a:t>
            </a:r>
            <a:r>
              <a:rPr lang="el-GR" sz="2600" i="1" dirty="0" smtClean="0">
                <a:solidFill>
                  <a:schemeClr val="bg1"/>
                </a:solidFill>
              </a:rPr>
              <a:t>πατριώτης</a:t>
            </a:r>
            <a:r>
              <a:rPr lang="uk-UA" sz="2600" dirty="0" smtClean="0">
                <a:solidFill>
                  <a:schemeClr val="bg1"/>
                </a:solidFill>
              </a:rPr>
              <a:t> — патріот) — сукупність морально-етичної та емоційної прив'язаності до Батьківщини, яка визначає особу як громадянина. Містить ряд важливих морально-етичних, етнічних, культурних, політичних та історичних аспектів.</a:t>
            </a:r>
            <a:r>
              <a:rPr lang="uk-UA" sz="2600" u="sng" dirty="0" smtClean="0">
                <a:solidFill>
                  <a:schemeClr val="bg1"/>
                </a:solidFill>
              </a:rPr>
              <a:t/>
            </a:r>
            <a:br>
              <a:rPr lang="uk-UA" sz="2600" u="sng" dirty="0" smtClean="0">
                <a:solidFill>
                  <a:schemeClr val="bg1"/>
                </a:solidFill>
              </a:rPr>
            </a:br>
            <a:endParaRPr lang="uk-UA" sz="26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753</Words>
  <Application>Microsoft Office PowerPoint</Application>
  <PresentationFormat>Экран (4:3)</PresentationFormat>
  <Paragraphs>86</Paragraphs>
  <Slides>30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Тема: Микола Куліш. Сатирична комедія “Мина Мазайло”. Розвінчання національного нігілізму, духовної обмеженості на матеріалі українізації. ТЛ: Сатирична комедія</vt:lpstr>
      <vt:lpstr>Нігілізм (від лат. nihil – ніщо) – світоглядна позиція, що виражається в запереченні осмисленості людського існування, значущості загальноприйнятих моральних і культурних цінностей; невизнання будь-яких авторитетів.  Шовіні́зм (фр. chauvinisme, в англ. версії — джингоїзм) — пропагування переваги одного народу (нації) над іншими народами (націям) й обґрунтування «права» на дискримінацію та пригнічення інших націй. Обиватель - людина, позбавлена широких суспільних поглядів, що живе дрібними, міщанськими інтересами Патріоти́зм (грец. πατριώτης — патріот) — сукупність морально-етичної та емоційної прив'язаності до Батьківщини, яка визначає особу як громадянина. Містить ряд важливих морально-етичних, етнічних, культурних, політичних та історичних аспектів.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Тема: Микола Куліш. Сатирична комедія “Мина Мазайло”. Розвінчання національного нігілізму, духовної обмеженості на матеріалі українізації. ТЛ: Сатирична комедія</vt:lpstr>
      <vt:lpstr>Сатирична комедія – твір, у якому за допомогою спеціальних сатиричних засобів різко висміюються суттєві суспільні вади, зображуються смішні (комічні) події й персонажі. </vt:lpstr>
      <vt:lpstr>Трагікомедія – драматичний твір, у якому поєднані риси трагедії і комедії, де засобами гуморуй сатири викриваються суспільні види й негативні людські риси. </vt:lpstr>
      <vt:lpstr>Слайд 27</vt:lpstr>
      <vt:lpstr>Бути чи не бути українській нації?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Yura1</dc:creator>
  <cp:lastModifiedBy>Yura1</cp:lastModifiedBy>
  <cp:revision>14</cp:revision>
  <dcterms:created xsi:type="dcterms:W3CDTF">2016-12-15T11:56:13Z</dcterms:created>
  <dcterms:modified xsi:type="dcterms:W3CDTF">2016-12-15T15:06:22Z</dcterms:modified>
</cp:coreProperties>
</file>